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57" r:id="rId4"/>
    <p:sldId id="258" r:id="rId5"/>
    <p:sldId id="262" r:id="rId6"/>
    <p:sldId id="259" r:id="rId7"/>
    <p:sldId id="260" r:id="rId8"/>
    <p:sldId id="261"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5A0B"/>
    <a:srgbClr val="CA7B08"/>
    <a:srgbClr val="C48508"/>
    <a:srgbClr val="B2560A"/>
    <a:srgbClr val="CF800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27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4343401"/>
            <a:ext cx="7772400" cy="838199"/>
          </a:xfrm>
        </p:spPr>
        <p:txBody>
          <a:bodyPr>
            <a:noAutofit/>
          </a:bodyPr>
          <a:lstStyle>
            <a:lvl1pPr algn="r">
              <a:defRPr sz="4800">
                <a:solidFill>
                  <a:srgbClr val="A95A0B"/>
                </a:solidFill>
                <a:effectLst>
                  <a:glow rad="63500">
                    <a:schemeClr val="tx1">
                      <a:lumMod val="75000"/>
                      <a:lumOff val="25000"/>
                      <a:alpha val="40000"/>
                    </a:schemeClr>
                  </a:glow>
                  <a:outerShdw blurRad="50800" dist="38100" dir="5400000" algn="t" rotWithShape="0">
                    <a:prstClr val="black">
                      <a:alpha val="40000"/>
                    </a:prstClr>
                  </a:outerShdw>
                </a:effectLst>
                <a:latin typeface="Franklin Gothic Medium Cond" pitchFamily="34" charset="0"/>
              </a:defRPr>
            </a:lvl1pPr>
          </a:lstStyle>
          <a:p>
            <a:r>
              <a:rPr lang="ru-RU" smtClean="0"/>
              <a:t>Образец заголовка</a:t>
            </a:r>
            <a:endParaRPr lang="ru-RU"/>
          </a:p>
        </p:txBody>
      </p:sp>
      <p:sp>
        <p:nvSpPr>
          <p:cNvPr id="3" name="Subtitle 2"/>
          <p:cNvSpPr>
            <a:spLocks noGrp="1"/>
          </p:cNvSpPr>
          <p:nvPr>
            <p:ph type="subTitle" idx="1"/>
          </p:nvPr>
        </p:nvSpPr>
        <p:spPr>
          <a:xfrm>
            <a:off x="3581400" y="5257800"/>
            <a:ext cx="5410200" cy="990600"/>
          </a:xfrm>
        </p:spPr>
        <p:txBody>
          <a:bodyPr>
            <a:normAutofit/>
          </a:bodyPr>
          <a:lstStyle>
            <a:lvl1pPr marL="0" indent="0" algn="r">
              <a:buNone/>
              <a:defRPr sz="2800">
                <a:solidFill>
                  <a:schemeClr val="bg1">
                    <a:lumMod val="65000"/>
                  </a:schemeClr>
                </a:solidFill>
                <a:latin typeface="Franklin Gothic Medium Con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Date Placeholder 3"/>
          <p:cNvSpPr>
            <a:spLocks noGrp="1"/>
          </p:cNvSpPr>
          <p:nvPr>
            <p:ph type="dt" sz="half" idx="10"/>
          </p:nvPr>
        </p:nvSpPr>
        <p:spPr/>
        <p:txBody>
          <a:bodyPr/>
          <a:lstStyle/>
          <a:p>
            <a:fld id="{1923AEF4-A9CC-4AF8-814F-A3C64180CFC7}" type="datetimeFigureOut">
              <a:rPr lang="ru-RU" smtClean="0"/>
              <a:pPr/>
              <a:t>15.02.2011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7A710F-3FEE-4B55-84C5-9BCE10D5379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fld id="{1923AEF4-A9CC-4AF8-814F-A3C64180CFC7}" type="datetimeFigureOut">
              <a:rPr lang="ru-RU" smtClean="0"/>
              <a:pPr/>
              <a:t>15.02.2011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7A710F-3FEE-4B55-84C5-9BCE10D5379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fld id="{1923AEF4-A9CC-4AF8-814F-A3C64180CFC7}" type="datetimeFigureOut">
              <a:rPr lang="ru-RU" smtClean="0"/>
              <a:pPr/>
              <a:t>15.02.2011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7A710F-3FEE-4B55-84C5-9BCE10D5379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fld id="{1923AEF4-A9CC-4AF8-814F-A3C64180CFC7}" type="datetimeFigureOut">
              <a:rPr lang="ru-RU" smtClean="0"/>
              <a:pPr/>
              <a:t>15.02.2011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7A710F-3FEE-4B55-84C5-9BCE10D5379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923AEF4-A9CC-4AF8-814F-A3C64180CFC7}" type="datetimeFigureOut">
              <a:rPr lang="ru-RU" smtClean="0"/>
              <a:pPr/>
              <a:t>15.02.2011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7A710F-3FEE-4B55-84C5-9BCE10D5379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4"/>
          <p:cNvSpPr>
            <a:spLocks noGrp="1"/>
          </p:cNvSpPr>
          <p:nvPr>
            <p:ph type="dt" sz="half" idx="10"/>
          </p:nvPr>
        </p:nvSpPr>
        <p:spPr/>
        <p:txBody>
          <a:bodyPr/>
          <a:lstStyle/>
          <a:p>
            <a:fld id="{1923AEF4-A9CC-4AF8-814F-A3C64180CFC7}" type="datetimeFigureOut">
              <a:rPr lang="ru-RU" smtClean="0"/>
              <a:pPr/>
              <a:t>15.02.2011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C7A710F-3FEE-4B55-84C5-9BCE10D5379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Date Placeholder 6"/>
          <p:cNvSpPr>
            <a:spLocks noGrp="1"/>
          </p:cNvSpPr>
          <p:nvPr>
            <p:ph type="dt" sz="half" idx="10"/>
          </p:nvPr>
        </p:nvSpPr>
        <p:spPr/>
        <p:txBody>
          <a:bodyPr/>
          <a:lstStyle/>
          <a:p>
            <a:fld id="{1923AEF4-A9CC-4AF8-814F-A3C64180CFC7}" type="datetimeFigureOut">
              <a:rPr lang="ru-RU" smtClean="0"/>
              <a:pPr/>
              <a:t>15.02.2011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C7A710F-3FEE-4B55-84C5-9BCE10D5379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Date Placeholder 2"/>
          <p:cNvSpPr>
            <a:spLocks noGrp="1"/>
          </p:cNvSpPr>
          <p:nvPr>
            <p:ph type="dt" sz="half" idx="10"/>
          </p:nvPr>
        </p:nvSpPr>
        <p:spPr/>
        <p:txBody>
          <a:bodyPr/>
          <a:lstStyle/>
          <a:p>
            <a:fld id="{1923AEF4-A9CC-4AF8-814F-A3C64180CFC7}" type="datetimeFigureOut">
              <a:rPr lang="ru-RU" smtClean="0"/>
              <a:pPr/>
              <a:t>15.02.2011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C7A710F-3FEE-4B55-84C5-9BCE10D5379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23AEF4-A9CC-4AF8-814F-A3C64180CFC7}" type="datetimeFigureOut">
              <a:rPr lang="ru-RU" smtClean="0"/>
              <a:pPr/>
              <a:t>15.02.2011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C7A710F-3FEE-4B55-84C5-9BCE10D5379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923AEF4-A9CC-4AF8-814F-A3C64180CFC7}" type="datetimeFigureOut">
              <a:rPr lang="ru-RU" smtClean="0"/>
              <a:pPr/>
              <a:t>15.02.2011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C7A710F-3FEE-4B55-84C5-9BCE10D5379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923AEF4-A9CC-4AF8-814F-A3C64180CFC7}" type="datetimeFigureOut">
              <a:rPr lang="ru-RU" smtClean="0"/>
              <a:pPr/>
              <a:t>15.02.2011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C7A710F-3FEE-4B55-84C5-9BCE10D5379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23AEF4-A9CC-4AF8-814F-A3C64180CFC7}" type="datetimeFigureOut">
              <a:rPr lang="ru-RU" smtClean="0"/>
              <a:pPr/>
              <a:t>15.02.2011</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A710F-3FEE-4B55-84C5-9BCE10D5379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lang="ru-RU" sz="4800" kern="1200" smtClean="0">
          <a:solidFill>
            <a:srgbClr val="CA7B08"/>
          </a:solidFill>
          <a:effectLst>
            <a:outerShdw blurRad="50800" dist="38100" dir="5400000" algn="t" rotWithShape="0">
              <a:prstClr val="black">
                <a:alpha val="40000"/>
              </a:prstClr>
            </a:outerShdw>
          </a:effectLst>
          <a:latin typeface="Franklin Gothic Medium Cond"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1604" y="3143248"/>
            <a:ext cx="7419996" cy="2286016"/>
          </a:xfrm>
        </p:spPr>
        <p:txBody>
          <a:bodyPr>
            <a:noAutofit/>
          </a:bodyPr>
          <a:lstStyle/>
          <a:p>
            <a:r>
              <a:rPr sz="6000" b="1" dirty="0" smtClean="0">
                <a:solidFill>
                  <a:srgbClr val="FFC000"/>
                </a:solidFill>
                <a:effectLst>
                  <a:glow rad="63500">
                    <a:schemeClr val="tx1">
                      <a:lumMod val="85000"/>
                      <a:lumOff val="15000"/>
                      <a:alpha val="40000"/>
                    </a:schemeClr>
                  </a:glow>
                  <a:outerShdw blurRad="50800" dist="38100" dir="5400000" algn="t" rotWithShape="0">
                    <a:prstClr val="black">
                      <a:alpha val="40000"/>
                    </a:prstClr>
                  </a:outerShdw>
                </a:effectLst>
                <a:latin typeface="Franklin Gothic Medium Cond" pitchFamily="34" charset="0"/>
                <a:ea typeface="DotumChe" pitchFamily="49" charset="-127"/>
                <a:cs typeface="Arial" pitchFamily="34" charset="0"/>
              </a:rPr>
              <a:t>Постэмбриональное </a:t>
            </a:r>
            <a:r>
              <a:rPr sz="6000" b="1" dirty="0" err="1" smtClean="0">
                <a:solidFill>
                  <a:srgbClr val="FFC000"/>
                </a:solidFill>
                <a:effectLst>
                  <a:glow rad="63500">
                    <a:schemeClr val="tx1">
                      <a:lumMod val="85000"/>
                      <a:lumOff val="15000"/>
                      <a:alpha val="40000"/>
                    </a:schemeClr>
                  </a:glow>
                  <a:outerShdw blurRad="50800" dist="38100" dir="5400000" algn="t" rotWithShape="0">
                    <a:prstClr val="black">
                      <a:alpha val="40000"/>
                    </a:prstClr>
                  </a:outerShdw>
                </a:effectLst>
                <a:latin typeface="Franklin Gothic Medium Cond" pitchFamily="34" charset="0"/>
                <a:ea typeface="DotumChe" pitchFamily="49" charset="-127"/>
                <a:cs typeface="Arial" pitchFamily="34" charset="0"/>
              </a:rPr>
              <a:t>развитие</a:t>
            </a:r>
            <a:r>
              <a:rPr sz="6000" b="1" dirty="0" smtClean="0">
                <a:solidFill>
                  <a:srgbClr val="FFC000"/>
                </a:solidFill>
                <a:effectLst>
                  <a:glow rad="63500">
                    <a:schemeClr val="tx1">
                      <a:lumMod val="85000"/>
                      <a:lumOff val="15000"/>
                      <a:alpha val="40000"/>
                    </a:schemeClr>
                  </a:glow>
                  <a:outerShdw blurRad="50800" dist="38100" dir="5400000" algn="t" rotWithShape="0">
                    <a:prstClr val="black">
                      <a:alpha val="40000"/>
                    </a:prstClr>
                  </a:outerShdw>
                </a:effectLst>
                <a:latin typeface="Franklin Gothic Medium Cond" pitchFamily="34" charset="0"/>
                <a:ea typeface="DotumChe" pitchFamily="49" charset="-127"/>
                <a:cs typeface="Arial" pitchFamily="34" charset="0"/>
              </a:rPr>
              <a:t> </a:t>
            </a:r>
            <a:r>
              <a:rPr sz="6000" b="1" dirty="0" err="1" smtClean="0">
                <a:solidFill>
                  <a:srgbClr val="FFC000"/>
                </a:solidFill>
                <a:effectLst>
                  <a:glow rad="63500">
                    <a:schemeClr val="tx1">
                      <a:lumMod val="85000"/>
                      <a:lumOff val="15000"/>
                      <a:alpha val="40000"/>
                    </a:schemeClr>
                  </a:glow>
                  <a:outerShdw blurRad="50800" dist="38100" dir="5400000" algn="t" rotWithShape="0">
                    <a:prstClr val="black">
                      <a:alpha val="40000"/>
                    </a:prstClr>
                  </a:outerShdw>
                </a:effectLst>
                <a:latin typeface="Franklin Gothic Medium Cond" pitchFamily="34" charset="0"/>
                <a:ea typeface="DotumChe" pitchFamily="49" charset="-127"/>
                <a:cs typeface="Arial" pitchFamily="34" charset="0"/>
              </a:rPr>
              <a:t>организмов</a:t>
            </a:r>
            <a:r>
              <a:rPr sz="6000" b="1" dirty="0" smtClean="0">
                <a:solidFill>
                  <a:srgbClr val="FFC000"/>
                </a:solidFill>
                <a:effectLst>
                  <a:glow rad="63500">
                    <a:schemeClr val="tx1">
                      <a:lumMod val="85000"/>
                      <a:lumOff val="15000"/>
                      <a:alpha val="40000"/>
                    </a:schemeClr>
                  </a:glow>
                  <a:outerShdw blurRad="50800" dist="38100" dir="5400000" algn="t" rotWithShape="0">
                    <a:prstClr val="black">
                      <a:alpha val="40000"/>
                    </a:prstClr>
                  </a:outerShdw>
                </a:effectLst>
                <a:latin typeface="Franklin Gothic Medium Cond" pitchFamily="34" charset="0"/>
                <a:ea typeface="DotumChe" pitchFamily="49" charset="-127"/>
                <a:cs typeface="Arial" pitchFamily="34" charset="0"/>
              </a:rPr>
              <a:t> </a:t>
            </a:r>
            <a:endParaRPr lang="ru-RU" sz="6000" b="1" dirty="0">
              <a:solidFill>
                <a:srgbClr val="FFC000"/>
              </a:solidFill>
              <a:effectLst>
                <a:glow rad="63500">
                  <a:schemeClr val="tx1">
                    <a:lumMod val="85000"/>
                    <a:lumOff val="15000"/>
                    <a:alpha val="40000"/>
                  </a:schemeClr>
                </a:glow>
                <a:outerShdw blurRad="50800" dist="38100" dir="5400000" algn="t" rotWithShape="0">
                  <a:prstClr val="black">
                    <a:alpha val="40000"/>
                  </a:prstClr>
                </a:outerShdw>
              </a:effectLst>
              <a:latin typeface="Franklin Gothic Medium Cond" pitchFamily="34" charset="0"/>
              <a:ea typeface="DotumChe" pitchFamily="49" charset="-127"/>
              <a:cs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afterEffect">
                                  <p:stCondLst>
                                    <p:cond delay="0"/>
                                  </p:stCondLst>
                                  <p:childTnLst>
                                    <p:animClr clrSpc="hsl" dir="cw">
                                      <p:cBhvr override="childStyle">
                                        <p:cTn id="6" dur="500" fill="hold"/>
                                        <p:tgtEl>
                                          <p:spTgt spid="2"/>
                                        </p:tgtEl>
                                        <p:attrNameLst>
                                          <p:attrName>style.color</p:attrName>
                                        </p:attrNameLst>
                                      </p:cBhvr>
                                      <p:by>
                                        <p:hsl h="7200000" s="0" l="0"/>
                                      </p:by>
                                    </p:animClr>
                                    <p:animClr clrSpc="hsl" dir="cw">
                                      <p:cBhvr>
                                        <p:cTn id="7" dur="500" fill="hold"/>
                                        <p:tgtEl>
                                          <p:spTgt spid="2"/>
                                        </p:tgtEl>
                                        <p:attrNameLst>
                                          <p:attrName>fillcolor</p:attrName>
                                        </p:attrNameLst>
                                      </p:cBhvr>
                                      <p:by>
                                        <p:hsl h="7200000" s="0" l="0"/>
                                      </p:by>
                                    </p:animClr>
                                    <p:animClr clrSpc="hsl" dir="cw">
                                      <p:cBhvr>
                                        <p:cTn id="8" dur="500" fill="hold"/>
                                        <p:tgtEl>
                                          <p:spTgt spid="2"/>
                                        </p:tgtEl>
                                        <p:attrNameLst>
                                          <p:attrName>stroke.color</p:attrName>
                                        </p:attrNameLst>
                                      </p:cBhvr>
                                      <p:by>
                                        <p:hsl h="7200000" s="0" l="0"/>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73050"/>
            <a:ext cx="8786874" cy="798496"/>
          </a:xfrm>
        </p:spPr>
        <p:txBody>
          <a:bodyPr>
            <a:normAutofit/>
          </a:bodyPr>
          <a:lstStyle/>
          <a:p>
            <a:pPr algn="ctr"/>
            <a:r>
              <a:rPr lang="ru-RU" sz="4400" dirty="0">
                <a:solidFill>
                  <a:srgbClr val="FFC000"/>
                </a:solidFill>
              </a:rPr>
              <a:t>Прямое постэмбриональное </a:t>
            </a:r>
            <a:r>
              <a:rPr lang="ru-RU" sz="4400" dirty="0" smtClean="0">
                <a:solidFill>
                  <a:srgbClr val="FFC000"/>
                </a:solidFill>
              </a:rPr>
              <a:t>развитие</a:t>
            </a:r>
            <a:endParaRPr lang="ru-RU" sz="4400" dirty="0">
              <a:solidFill>
                <a:srgbClr val="FFC000"/>
              </a:solidFill>
            </a:endParaRPr>
          </a:p>
        </p:txBody>
      </p:sp>
      <p:sp>
        <p:nvSpPr>
          <p:cNvPr id="5" name="Текст 4"/>
          <p:cNvSpPr>
            <a:spLocks noGrp="1"/>
          </p:cNvSpPr>
          <p:nvPr>
            <p:ph type="body" sz="half" idx="2"/>
          </p:nvPr>
        </p:nvSpPr>
        <p:spPr>
          <a:xfrm>
            <a:off x="214282" y="1142984"/>
            <a:ext cx="4071966" cy="5572164"/>
          </a:xfrm>
        </p:spPr>
        <p:txBody>
          <a:bodyPr>
            <a:normAutofit lnSpcReduction="10000"/>
          </a:bodyPr>
          <a:lstStyle/>
          <a:p>
            <a:r>
              <a:rPr lang="ru-RU" sz="1600" b="1" dirty="0">
                <a:effectLst>
                  <a:outerShdw blurRad="38100" dist="38100" dir="2700000" algn="tl">
                    <a:srgbClr val="000000">
                      <a:alpha val="43137"/>
                    </a:srgbClr>
                  </a:outerShdw>
                </a:effectLst>
              </a:rPr>
              <a:t>Прямое развитие свойственно человеку и другим млекопитающим, птицам, пресмыкающимся, некоторым насекомым.</a:t>
            </a:r>
          </a:p>
          <a:p>
            <a:r>
              <a:rPr lang="ru-RU" sz="1600" b="1" dirty="0">
                <a:effectLst>
                  <a:outerShdw blurRad="38100" dist="38100" dir="2700000" algn="tl">
                    <a:srgbClr val="000000">
                      <a:alpha val="43137"/>
                    </a:srgbClr>
                  </a:outerShdw>
                </a:effectLst>
              </a:rPr>
              <a:t>В развитие человека выделяют следующие периоды: детство, отрочество, юность, молодость, зрелость, старость. Каждый период характеризуется рядом изменений в организме.</a:t>
            </a:r>
            <a:br>
              <a:rPr lang="ru-RU" sz="1600" b="1" dirty="0">
                <a:effectLst>
                  <a:outerShdw blurRad="38100" dist="38100" dir="2700000" algn="tl">
                    <a:srgbClr val="000000">
                      <a:alpha val="43137"/>
                    </a:srgbClr>
                  </a:outerShdw>
                </a:effectLst>
              </a:rPr>
            </a:br>
            <a:r>
              <a:rPr lang="ru-RU" sz="1600" b="1" dirty="0">
                <a:effectLst>
                  <a:outerShdw blurRad="38100" dist="38100" dir="2700000" algn="tl">
                    <a:srgbClr val="000000">
                      <a:alpha val="43137"/>
                    </a:srgbClr>
                  </a:outerShdw>
                </a:effectLst>
              </a:rPr>
              <a:t>Старение и смерть – последние этапы индивидуального развития. Старение характеризуются многими морфологическими и физиологическими имениями, ведущими к общему понижению жизненных процессов и устойчивости организма. Причины и механизмы старения до конца не изучены.</a:t>
            </a:r>
            <a:br>
              <a:rPr lang="ru-RU" sz="1600" b="1" dirty="0">
                <a:effectLst>
                  <a:outerShdw blurRad="38100" dist="38100" dir="2700000" algn="tl">
                    <a:srgbClr val="000000">
                      <a:alpha val="43137"/>
                    </a:srgbClr>
                  </a:outerShdw>
                </a:effectLst>
              </a:rPr>
            </a:br>
            <a:r>
              <a:rPr lang="ru-RU" sz="1600" b="1" dirty="0">
                <a:effectLst>
                  <a:outerShdw blurRad="38100" dist="38100" dir="2700000" algn="tl">
                    <a:srgbClr val="000000">
                      <a:alpha val="43137"/>
                    </a:srgbClr>
                  </a:outerShdw>
                </a:effectLst>
              </a:rPr>
              <a:t>Смерть завершает индивидуальное существование. Она может быть физиологической, если наступает в результате старения, и патологической, если вызвана преждевременно каким-нибудь внешним фактором (ранение, болезнь).</a:t>
            </a:r>
          </a:p>
          <a:p>
            <a:endParaRPr lang="ru-RU" dirty="0">
              <a:effectLst>
                <a:outerShdw blurRad="38100" dist="38100" dir="2700000" algn="tl">
                  <a:srgbClr val="000000">
                    <a:alpha val="43137"/>
                  </a:srgbClr>
                </a:outerShdw>
              </a:effectLst>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5857884" y="1142984"/>
            <a:ext cx="2981321" cy="2357454"/>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3" cstate="print"/>
          <a:srcRect/>
          <a:stretch>
            <a:fillRect/>
          </a:stretch>
        </p:blipFill>
        <p:spPr bwMode="auto">
          <a:xfrm>
            <a:off x="5857884" y="4214818"/>
            <a:ext cx="2990857" cy="2357454"/>
          </a:xfrm>
          <a:prstGeom prst="rect">
            <a:avLst/>
          </a:prstGeom>
          <a:ln>
            <a:noFill/>
          </a:ln>
          <a:effectLst>
            <a:outerShdw blurRad="292100" dist="139700" dir="2700000" algn="tl" rotWithShape="0">
              <a:srgbClr val="333333">
                <a:alpha val="65000"/>
              </a:srgbClr>
            </a:outerShdw>
          </a:effectLst>
        </p:spPr>
      </p:pic>
      <p:pic>
        <p:nvPicPr>
          <p:cNvPr id="1029" name="Picture 5" descr="C:\Users\Лена\AppData\Local\Microsoft\Windows\Temporary Internet Files\Content.IE5\7OZ7F8V4\MM900040939[1].gif"/>
          <p:cNvPicPr>
            <a:picLocks noChangeAspect="1" noChangeArrowheads="1" noCrop="1"/>
          </p:cNvPicPr>
          <p:nvPr/>
        </p:nvPicPr>
        <p:blipFill>
          <a:blip r:embed="rId4" cstate="print"/>
          <a:srcRect/>
          <a:stretch>
            <a:fillRect/>
          </a:stretch>
        </p:blipFill>
        <p:spPr bwMode="auto">
          <a:xfrm>
            <a:off x="4000496" y="2928934"/>
            <a:ext cx="1719271" cy="1621954"/>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375" autoRev="1" fill="hold">
                                          <p:stCondLst>
                                            <p:cond delay="0"/>
                                          </p:stCondLst>
                                        </p:cTn>
                                        <p:tgtEl>
                                          <p:spTgt spid="2"/>
                                        </p:tgtEl>
                                        <p:attrNameLst>
                                          <p:attrName>ppt_w</p:attrName>
                                        </p:attrNameLst>
                                      </p:cBhvr>
                                    </p:anim>
                                    <p:anim by="(#ppt_w*0.50)" calcmode="lin" valueType="num">
                                      <p:cBhvr>
                                        <p:cTn id="8" dur="375" decel="50000" autoRev="1" fill="hold">
                                          <p:stCondLst>
                                            <p:cond delay="0"/>
                                          </p:stCondLst>
                                        </p:cTn>
                                        <p:tgtEl>
                                          <p:spTgt spid="2"/>
                                        </p:tgtEl>
                                        <p:attrNameLst>
                                          <p:attrName>ppt_x</p:attrName>
                                        </p:attrNameLst>
                                      </p:cBhvr>
                                    </p:anim>
                                    <p:anim from="(-#ppt_h/2)" to="(#ppt_y)" calcmode="lin" valueType="num">
                                      <p:cBhvr>
                                        <p:cTn id="9" dur="750" fill="hold">
                                          <p:stCondLst>
                                            <p:cond delay="0"/>
                                          </p:stCondLst>
                                        </p:cTn>
                                        <p:tgtEl>
                                          <p:spTgt spid="2"/>
                                        </p:tgtEl>
                                        <p:attrNameLst>
                                          <p:attrName>ppt_y</p:attrName>
                                        </p:attrNameLst>
                                      </p:cBhvr>
                                    </p:anim>
                                    <p:animRot by="21600000">
                                      <p:cBhvr>
                                        <p:cTn id="10" dur="750" fill="hold">
                                          <p:stCondLst>
                                            <p:cond delay="0"/>
                                          </p:stCondLst>
                                        </p:cTn>
                                        <p:tgtEl>
                                          <p:spTgt spid="2"/>
                                        </p:tgtEl>
                                        <p:attrNameLst>
                                          <p:attrName>r</p:attrName>
                                        </p:attrNameLst>
                                      </p:cBhvr>
                                    </p:animRot>
                                  </p:childTnLst>
                                </p:cTn>
                              </p:par>
                            </p:childTnLst>
                          </p:cTn>
                        </p:par>
                        <p:par>
                          <p:cTn id="11" fill="hold">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par>
                          <p:cTn id="15" fill="hold">
                            <p:stCondLst>
                              <p:cond delay="3500"/>
                            </p:stCondLst>
                            <p:childTnLst>
                              <p:par>
                                <p:cTn id="16" presetID="26" presetClass="emph" presetSubtype="0" fill="hold" grpId="0" nodeType="afterEffect">
                                  <p:stCondLst>
                                    <p:cond delay="0"/>
                                  </p:stCondLst>
                                  <p:childTnLst>
                                    <p:animEffect transition="out" filter="fade">
                                      <p:cBhvr>
                                        <p:cTn id="17" dur="500" tmFilter="0, 0; .2, .5; .8, .5; 1, 0"/>
                                        <p:tgtEl>
                                          <p:spTgt spid="5">
                                            <p:txEl>
                                              <p:pRg st="1" end="1"/>
                                            </p:txEl>
                                          </p:spTgt>
                                        </p:tgtEl>
                                      </p:cBhvr>
                                    </p:animEffect>
                                    <p:animScale>
                                      <p:cBhvr>
                                        <p:cTn id="18" dur="250" autoRev="1" fill="hold"/>
                                        <p:tgtEl>
                                          <p:spTgt spid="5">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68346"/>
          </a:xfrm>
        </p:spPr>
        <p:txBody>
          <a:bodyPr>
            <a:normAutofit fontScale="90000"/>
          </a:bodyPr>
          <a:lstStyle/>
          <a:p>
            <a:r>
              <a:rPr lang="ru-RU" b="1" dirty="0">
                <a:solidFill>
                  <a:srgbClr val="FFC000"/>
                </a:solidFill>
              </a:rPr>
              <a:t>Непрямое постэмбриональное </a:t>
            </a:r>
            <a:r>
              <a:rPr lang="ru-RU" b="1" dirty="0" smtClean="0">
                <a:solidFill>
                  <a:srgbClr val="FFC000"/>
                </a:solidFill>
              </a:rPr>
              <a:t>развитие</a:t>
            </a:r>
            <a:endParaRPr lang="ru-RU" b="1" dirty="0">
              <a:solidFill>
                <a:srgbClr val="FFC000"/>
              </a:solidFill>
            </a:endParaRPr>
          </a:p>
        </p:txBody>
      </p:sp>
      <p:sp>
        <p:nvSpPr>
          <p:cNvPr id="5" name="Объект 4"/>
          <p:cNvSpPr>
            <a:spLocks noGrp="1"/>
          </p:cNvSpPr>
          <p:nvPr>
            <p:ph idx="1"/>
          </p:nvPr>
        </p:nvSpPr>
        <p:spPr>
          <a:xfrm>
            <a:off x="214282" y="857232"/>
            <a:ext cx="8929718" cy="4500595"/>
          </a:xfrm>
        </p:spPr>
        <p:txBody>
          <a:bodyPr>
            <a:noAutofit/>
          </a:bodyPr>
          <a:lstStyle/>
          <a:p>
            <a:pPr marL="0" indent="0">
              <a:buNone/>
            </a:pPr>
            <a:r>
              <a:rPr lang="ru-RU" sz="1600" b="1" dirty="0"/>
              <a:t>Метаморфоз представляет собой глубокие преобразования в строении организма, в результате которых личинка превращается во взрослое насекомое. В зависимости от характера постэмбрионального развития у насекомых различают два типа метаморфоза:</a:t>
            </a:r>
          </a:p>
          <a:p>
            <a:pPr marL="0" indent="0">
              <a:buNone/>
            </a:pPr>
            <a:r>
              <a:rPr lang="ru-RU" sz="1600" b="1" dirty="0" smtClean="0">
                <a:solidFill>
                  <a:srgbClr val="FFFF00"/>
                </a:solidFill>
              </a:rPr>
              <a:t> а) неполный </a:t>
            </a:r>
            <a:r>
              <a:rPr lang="ru-RU" sz="1600" b="1" dirty="0">
                <a:solidFill>
                  <a:srgbClr val="FFFF00"/>
                </a:solidFill>
              </a:rPr>
              <a:t>(</a:t>
            </a:r>
            <a:r>
              <a:rPr lang="ru-RU" sz="1600" b="1" dirty="0" err="1">
                <a:solidFill>
                  <a:srgbClr val="FFFF00"/>
                </a:solidFill>
              </a:rPr>
              <a:t>гемиметаболия</a:t>
            </a:r>
            <a:r>
              <a:rPr lang="ru-RU" sz="1600" b="1" dirty="0">
                <a:solidFill>
                  <a:srgbClr val="FFFF00"/>
                </a:solidFill>
              </a:rPr>
              <a:t>), когда развитие насекомого характеризуется прохождением только трех стадий - яйца, </a:t>
            </a:r>
            <a:r>
              <a:rPr lang="ru-RU" sz="1600" b="1" dirty="0" smtClean="0">
                <a:solidFill>
                  <a:srgbClr val="FFFF00"/>
                </a:solidFill>
              </a:rPr>
              <a:t>  личинки </a:t>
            </a:r>
            <a:r>
              <a:rPr lang="ru-RU" sz="1600" b="1" dirty="0">
                <a:solidFill>
                  <a:srgbClr val="FFFF00"/>
                </a:solidFill>
              </a:rPr>
              <a:t>и взрослой фазы (имаго);</a:t>
            </a:r>
          </a:p>
          <a:p>
            <a:pPr marL="0" indent="0">
              <a:buNone/>
            </a:pPr>
            <a:r>
              <a:rPr lang="ru-RU" sz="1600" b="1" dirty="0" smtClean="0">
                <a:solidFill>
                  <a:srgbClr val="FFFF00"/>
                </a:solidFill>
              </a:rPr>
              <a:t> б) полный (голо метаболия), </a:t>
            </a:r>
            <a:r>
              <a:rPr lang="ru-RU" sz="1600" b="1" dirty="0">
                <a:solidFill>
                  <a:srgbClr val="FFFF00"/>
                </a:solidFill>
              </a:rPr>
              <a:t>когда переход личинки во взрослую форму осуществляется на промежуточной стадии - куколочной.</a:t>
            </a:r>
          </a:p>
          <a:p>
            <a:pPr marL="0" indent="0">
              <a:buNone/>
            </a:pPr>
            <a:r>
              <a:rPr lang="ru-RU" sz="1600" b="1" dirty="0" smtClean="0"/>
              <a:t>Биологическое </a:t>
            </a:r>
            <a:r>
              <a:rPr lang="ru-RU" sz="1600" b="1" dirty="0"/>
              <a:t>значение метаморфоза в том, что на стадии личинки организм растет и развивается не за счет запасных питательных веществ яйца, а она может питаться самостоятельно.</a:t>
            </a:r>
            <a:br>
              <a:rPr lang="ru-RU" sz="1600" b="1" dirty="0"/>
            </a:br>
            <a:r>
              <a:rPr lang="ru-RU" sz="1600" b="1" dirty="0"/>
              <a:t>Из яйца выходит личинка, обычно устроенная проще взрослого животного, со специальными личиночными органами, отсутствующими во взрослом </a:t>
            </a:r>
            <a:r>
              <a:rPr lang="ru-RU" sz="1600" b="1" dirty="0" smtClean="0"/>
              <a:t>состоянии. </a:t>
            </a:r>
            <a:r>
              <a:rPr lang="ru-RU" sz="1600" b="1" dirty="0"/>
              <a:t>Личинка питается, растет, и, со временем личиночные органы заменяются органами, свойственными взрослым животным. При неполном метаморфозе замена личиночных органов происходит постепенно, без прекращения активного питания и перемещения организма. Полный метаморфоз включает стадию куколки, в которой личинка преобразовывается во взрослое животное</a:t>
            </a:r>
            <a:r>
              <a:rPr lang="ru-RU" sz="1600" b="1" dirty="0" smtClean="0"/>
              <a:t>.</a:t>
            </a:r>
            <a:endParaRPr lang="ru-RU" sz="1600" b="1" dirty="0"/>
          </a:p>
          <a:p>
            <a:pPr marL="0" indent="0">
              <a:buNone/>
            </a:pPr>
            <a:endParaRPr lang="ru-RU" sz="1600" dirty="0"/>
          </a:p>
        </p:txBody>
      </p:sp>
      <p:pic>
        <p:nvPicPr>
          <p:cNvPr id="4" name="Объект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43635" y="4857761"/>
            <a:ext cx="2820215" cy="19077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90643546"/>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circle(in)">
                                      <p:cBhvr>
                                        <p:cTn id="11" dur="2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circle(in)">
                                      <p:cBhvr>
                                        <p:cTn id="16" dur="2000"/>
                                        <p:tgtEl>
                                          <p:spTgt spid="5">
                                            <p:txEl>
                                              <p:pRg st="1" end="1"/>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circle(in)">
                                      <p:cBhvr>
                                        <p:cTn id="19" dur="2000"/>
                                        <p:tgtEl>
                                          <p:spTgt spid="5">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circle(in)">
                                      <p:cBhvr>
                                        <p:cTn id="24" dur="2000"/>
                                        <p:tgtEl>
                                          <p:spTgt spid="5">
                                            <p:txEl>
                                              <p:pRg st="3" end="3"/>
                                            </p:txEl>
                                          </p:spTgt>
                                        </p:tgtEl>
                                      </p:cBhvr>
                                    </p:animEffect>
                                  </p:childTnLst>
                                </p:cTn>
                              </p:par>
                            </p:childTnLst>
                          </p:cTn>
                        </p:par>
                        <p:par>
                          <p:cTn id="25" fill="hold">
                            <p:stCondLst>
                              <p:cond delay="2000"/>
                            </p:stCondLst>
                            <p:childTnLst>
                              <p:par>
                                <p:cTn id="26" presetID="21" presetClass="entr" presetSubtype="1"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heel(1)">
                                      <p:cBhvr>
                                        <p:cTn id="2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868346"/>
          </a:xfrm>
        </p:spPr>
        <p:txBody>
          <a:bodyPr>
            <a:normAutofit fontScale="90000"/>
          </a:bodyPr>
          <a:lstStyle/>
          <a:p>
            <a:r>
              <a:rPr lang="ru-RU" b="1" dirty="0">
                <a:solidFill>
                  <a:srgbClr val="FFC000"/>
                </a:solidFill>
              </a:rPr>
              <a:t>Непрямое постэмбриональное </a:t>
            </a:r>
            <a:r>
              <a:rPr lang="ru-RU" b="1" dirty="0" smtClean="0">
                <a:solidFill>
                  <a:srgbClr val="FFC000"/>
                </a:solidFill>
              </a:rPr>
              <a:t>развитие</a:t>
            </a:r>
            <a:endParaRPr lang="ru-RU" b="1" dirty="0">
              <a:solidFill>
                <a:srgbClr val="FFC000"/>
              </a:solidFill>
            </a:endParaRPr>
          </a:p>
        </p:txBody>
      </p:sp>
      <p:sp>
        <p:nvSpPr>
          <p:cNvPr id="5" name="Объект 4"/>
          <p:cNvSpPr>
            <a:spLocks noGrp="1"/>
          </p:cNvSpPr>
          <p:nvPr>
            <p:ph idx="1"/>
          </p:nvPr>
        </p:nvSpPr>
        <p:spPr>
          <a:xfrm>
            <a:off x="214282" y="857233"/>
            <a:ext cx="8786874" cy="4214842"/>
          </a:xfrm>
        </p:spPr>
        <p:txBody>
          <a:bodyPr>
            <a:normAutofit fontScale="32500" lnSpcReduction="20000"/>
          </a:bodyPr>
          <a:lstStyle/>
          <a:p>
            <a:pPr marL="0" indent="0">
              <a:buNone/>
            </a:pPr>
            <a:r>
              <a:rPr lang="ru-RU" sz="5500" b="1" dirty="0" smtClean="0"/>
              <a:t>У асцидий (тип хордовые, подтип личиночно-хордовые) образуется личинка, обладающая всеми основными признаками хордовых животных: хордой, нервной трубкой, жаберными щелями в глотке. Личинка свободно плавает, затем прикрепляется к какой-либо твердой поверхности на дне моря и совершает метаморфоз: хвост исчезает, хорда, мышцы, нервная трубка распадаются на отдельные клетки, большая часть которых фаго цитируются. От нервной системы личинки остается лишь группа клеток, дающая начало нервному узлу. Строение взрослой асцидии, ведущей прикрепленный образ жизни, нисколько не напоминает обычные черты организации хордовых животных. Только знание особенностей онтогенеза позволяет определить систематическое положение асцидий. Строение личинки указывает на происхождение их от хордовых животных, которые вели свободный образ жизни. В процессе метаморфоза асцидии переходят к сидячему образу жизни, в связи с чем упрощается их организация.</a:t>
            </a:r>
          </a:p>
          <a:p>
            <a:pPr marL="0" indent="0">
              <a:buNone/>
            </a:pPr>
            <a:endParaRPr lang="ru-RU" dirty="0"/>
          </a:p>
        </p:txBody>
      </p:sp>
      <p:pic>
        <p:nvPicPr>
          <p:cNvPr id="2050" name="Picture 2"/>
          <p:cNvPicPr>
            <a:picLocks noChangeAspect="1" noChangeArrowheads="1"/>
          </p:cNvPicPr>
          <p:nvPr/>
        </p:nvPicPr>
        <p:blipFill>
          <a:blip r:embed="rId2" cstate="print"/>
          <a:srcRect/>
          <a:stretch>
            <a:fillRect/>
          </a:stretch>
        </p:blipFill>
        <p:spPr bwMode="auto">
          <a:xfrm>
            <a:off x="6000760" y="4071942"/>
            <a:ext cx="2857500" cy="2562225"/>
          </a:xfrm>
          <a:prstGeom prst="rect">
            <a:avLst/>
          </a:prstGeom>
          <a:ln>
            <a:noFill/>
          </a:ln>
          <a:effectLst>
            <a:outerShdw blurRad="292100" dist="139700" dir="2700000" algn="tl" rotWithShape="0">
              <a:srgbClr val="333333">
                <a:alpha val="65000"/>
              </a:srgbClr>
            </a:outerShdw>
          </a:effectLst>
        </p:spPr>
      </p:pic>
      <p:pic>
        <p:nvPicPr>
          <p:cNvPr id="2051" name="Picture 3"/>
          <p:cNvPicPr>
            <a:picLocks noChangeAspect="1" noChangeArrowheads="1"/>
          </p:cNvPicPr>
          <p:nvPr/>
        </p:nvPicPr>
        <p:blipFill>
          <a:blip r:embed="rId3" cstate="print"/>
          <a:srcRect/>
          <a:stretch>
            <a:fillRect/>
          </a:stretch>
        </p:blipFill>
        <p:spPr bwMode="auto">
          <a:xfrm>
            <a:off x="357158" y="4062184"/>
            <a:ext cx="3786214" cy="25815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90643546"/>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circle(in)">
                                      <p:cBhvr>
                                        <p:cTn id="11"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4282" y="285728"/>
            <a:ext cx="8715436" cy="6429420"/>
          </a:xfrm>
        </p:spPr>
        <p:txBody>
          <a:bodyPr>
            <a:noAutofit/>
          </a:bodyPr>
          <a:lstStyle/>
          <a:p>
            <a:pPr marL="0" indent="0" algn="ctr">
              <a:buNone/>
            </a:pPr>
            <a:r>
              <a:rPr lang="ru-RU" sz="1600" b="1" dirty="0">
                <a:effectLst>
                  <a:outerShdw blurRad="38100" dist="38100" dir="2700000" algn="tl">
                    <a:srgbClr val="000000">
                      <a:alpha val="43137"/>
                    </a:srgbClr>
                  </a:outerShdw>
                </a:effectLst>
              </a:rPr>
              <a:t>Непрямое развитие характерно для земноводных</a:t>
            </a:r>
            <a:endParaRPr lang="ru-RU" sz="1600" dirty="0" smtClean="0">
              <a:effectLst>
                <a:outerShdw blurRad="38100" dist="38100" dir="2700000" algn="tl">
                  <a:srgbClr val="000000">
                    <a:alpha val="43137"/>
                  </a:srgbClr>
                </a:outerShdw>
              </a:effectLst>
            </a:endParaRPr>
          </a:p>
          <a:p>
            <a:pPr marL="0" indent="0">
              <a:buNone/>
            </a:pPr>
            <a:r>
              <a:rPr lang="ru-RU" sz="1600" dirty="0" smtClean="0"/>
              <a:t>Личинка </a:t>
            </a:r>
            <a:r>
              <a:rPr lang="ru-RU" sz="1600" dirty="0"/>
              <a:t>лягушки – головастик - напоминает рыбку. Он плавает у дна, проталкивая себя вперед хвостом, обрамленным плавником и дышит сначала наружными жабрами, торчащими пучками по бокам головы, а позднее внутренними жабрами. У него один круг кровообращения, двухкамерное сердце, есть боковая линия. Все это – черты строения рыб</a:t>
            </a:r>
            <a:r>
              <a:rPr lang="ru-RU" sz="1600" dirty="0" smtClean="0"/>
              <a:t>.</a:t>
            </a:r>
            <a:r>
              <a:rPr lang="ru-RU" sz="1600" dirty="0"/>
              <a:t/>
            </a:r>
            <a:br>
              <a:rPr lang="ru-RU" sz="1600" dirty="0"/>
            </a:br>
            <a:r>
              <a:rPr lang="ru-RU" sz="1600" b="1" dirty="0">
                <a:solidFill>
                  <a:srgbClr val="FFFF00"/>
                </a:solidFill>
              </a:rPr>
              <a:t>1 неделя, длина тела 7 мм – Вылупляется из слизистой капсулы. Имеются наружные жабры, хвост, рот с роговыми челюстями; под ротовым отверстием слизистые железы.</a:t>
            </a:r>
            <a:br>
              <a:rPr lang="ru-RU" sz="1600" b="1" dirty="0">
                <a:solidFill>
                  <a:srgbClr val="FFFF00"/>
                </a:solidFill>
              </a:rPr>
            </a:br>
            <a:r>
              <a:rPr lang="ru-RU" sz="1600" b="1" dirty="0">
                <a:solidFill>
                  <a:srgbClr val="FFFF00"/>
                </a:solidFill>
              </a:rPr>
              <a:t>2 неделя, длина тела 9мм – Наружные жабры начинают атрофироваться, над внутренними жабрами образуется жаберная крышка. Глаза хорошо развиты.</a:t>
            </a:r>
            <a:br>
              <a:rPr lang="ru-RU" sz="1600" b="1" dirty="0">
                <a:solidFill>
                  <a:srgbClr val="FFFF00"/>
                </a:solidFill>
              </a:rPr>
            </a:br>
            <a:r>
              <a:rPr lang="ru-RU" sz="1600" b="1" dirty="0">
                <a:solidFill>
                  <a:srgbClr val="FFFF00"/>
                </a:solidFill>
              </a:rPr>
              <a:t>4 неделя, длина тела 12 мм – Утрата наружных жабр и слизистых желез. Развивается </a:t>
            </a:r>
            <a:r>
              <a:rPr lang="ru-RU" sz="1600" b="1" dirty="0" err="1">
                <a:solidFill>
                  <a:srgbClr val="FFFF00"/>
                </a:solidFill>
              </a:rPr>
              <a:t>брызгальце</a:t>
            </a:r>
            <a:r>
              <a:rPr lang="ru-RU" sz="1600" b="1" dirty="0">
                <a:solidFill>
                  <a:srgbClr val="FFFF00"/>
                </a:solidFill>
              </a:rPr>
              <a:t>. Хвост расширяется и помогает плавать.</a:t>
            </a:r>
            <a:br>
              <a:rPr lang="ru-RU" sz="1600" b="1" dirty="0">
                <a:solidFill>
                  <a:srgbClr val="FFFF00"/>
                </a:solidFill>
              </a:rPr>
            </a:br>
            <a:r>
              <a:rPr lang="ru-RU" sz="1600" b="1" dirty="0">
                <a:solidFill>
                  <a:srgbClr val="FFFF00"/>
                </a:solidFill>
              </a:rPr>
              <a:t>7 неделя, длина тела 28 мм – Появляются почки задних конечностей.</a:t>
            </a:r>
            <a:br>
              <a:rPr lang="ru-RU" sz="1600" b="1" dirty="0">
                <a:solidFill>
                  <a:srgbClr val="FFFF00"/>
                </a:solidFill>
              </a:rPr>
            </a:br>
            <a:r>
              <a:rPr lang="ru-RU" sz="1600" b="1" dirty="0">
                <a:solidFill>
                  <a:srgbClr val="FFFF00"/>
                </a:solidFill>
              </a:rPr>
              <a:t>9 неделя, длина тела 35 мм – Задние конечности вполне сформированы, но не используются при плавании. Голова начинает расширяться.</a:t>
            </a:r>
            <a:br>
              <a:rPr lang="ru-RU" sz="1600" b="1" dirty="0">
                <a:solidFill>
                  <a:srgbClr val="FFFF00"/>
                </a:solidFill>
              </a:rPr>
            </a:br>
            <a:r>
              <a:rPr lang="ru-RU" sz="1600" b="1" dirty="0">
                <a:solidFill>
                  <a:srgbClr val="FFFF00"/>
                </a:solidFill>
              </a:rPr>
              <a:t>11-12 неделя, длина тела 35 мм – Левая передняя конечность выходит через </a:t>
            </a:r>
            <a:r>
              <a:rPr lang="ru-RU" sz="1600" b="1" dirty="0" err="1">
                <a:solidFill>
                  <a:srgbClr val="FFFF00"/>
                </a:solidFill>
              </a:rPr>
              <a:t>брызгальце</a:t>
            </a:r>
            <a:r>
              <a:rPr lang="ru-RU" sz="1600" b="1" dirty="0">
                <a:solidFill>
                  <a:srgbClr val="FFFF00"/>
                </a:solidFill>
              </a:rPr>
              <a:t>, а правая прикрыта жаберной крышкой. Задние конечности используются при плавании.</a:t>
            </a:r>
            <a:br>
              <a:rPr lang="ru-RU" sz="1600" b="1" dirty="0">
                <a:solidFill>
                  <a:srgbClr val="FFFF00"/>
                </a:solidFill>
              </a:rPr>
            </a:br>
            <a:r>
              <a:rPr lang="ru-RU" sz="1600" b="1" dirty="0">
                <a:solidFill>
                  <a:srgbClr val="FFFF00"/>
                </a:solidFill>
              </a:rPr>
              <a:t>13 неделя, длина тела 25 мм – Глаза увеличиваются, рот расширяется.</a:t>
            </a:r>
            <a:br>
              <a:rPr lang="ru-RU" sz="1600" b="1" dirty="0">
                <a:solidFill>
                  <a:srgbClr val="FFFF00"/>
                </a:solidFill>
              </a:rPr>
            </a:br>
            <a:r>
              <a:rPr lang="ru-RU" sz="1600" b="1" dirty="0">
                <a:solidFill>
                  <a:srgbClr val="FFFF00"/>
                </a:solidFill>
              </a:rPr>
              <a:t>14 неделя, длина тела 20 мм – Хвост начинает рассасываться.</a:t>
            </a:r>
            <a:br>
              <a:rPr lang="ru-RU" sz="1600" b="1" dirty="0">
                <a:solidFill>
                  <a:srgbClr val="FFFF00"/>
                </a:solidFill>
              </a:rPr>
            </a:br>
            <a:r>
              <a:rPr lang="ru-RU" sz="1600" b="1" dirty="0">
                <a:solidFill>
                  <a:srgbClr val="FFFF00"/>
                </a:solidFill>
              </a:rPr>
              <a:t>16 неделя, длина тела 15мм – Все внешние личиночные признаки исчезли. Лягушка выходит на сушу.</a:t>
            </a:r>
          </a:p>
          <a:p>
            <a:pPr marL="0" indent="0">
              <a:buNone/>
            </a:pPr>
            <a:r>
              <a:rPr lang="ru-RU" sz="1600" dirty="0"/>
              <a:t>Земноводные растут всю жизнь, но чем старше, тем медленнее. </a:t>
            </a:r>
          </a:p>
          <a:p>
            <a:pPr marL="0" indent="0">
              <a:buNone/>
            </a:pPr>
            <a:r>
              <a:rPr lang="ru-RU" sz="1600" dirty="0"/>
              <a:t>У рыбы из икринки появляется малёк, который растет и превращается во взрослую особь.</a:t>
            </a:r>
            <a:br>
              <a:rPr lang="ru-RU" sz="1600" dirty="0"/>
            </a:br>
            <a:r>
              <a:rPr lang="ru-RU" sz="1600" dirty="0"/>
              <a:t>Скорость метаморфоза зависит от количества пищи, температуры и внутренних факторов. Например, личинка лягушки – головастик питается растениями, а взрослая лягушка – насекомыми. Головастик и гусеница отличается от взрослых форм по строению, внешнему виду, образу жизни, питанию. </a:t>
            </a:r>
          </a:p>
          <a:p>
            <a:pPr marL="0" indent="0">
              <a:buNone/>
            </a:pPr>
            <a:endParaRPr lang="ru-RU" sz="1600"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2844" y="714356"/>
            <a:ext cx="8772625" cy="5286412"/>
          </a:xfrm>
          <a:prstGeom prst="rect">
            <a:avLst/>
          </a:prstGeom>
        </p:spPr>
      </p:pic>
    </p:spTree>
    <p:extLst>
      <p:ext uri="{BB962C8B-B14F-4D97-AF65-F5344CB8AC3E}">
        <p14:creationId xmlns:p14="http://schemas.microsoft.com/office/powerpoint/2010/main" xmlns="" val="316583109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3">
                                            <p:txEl>
                                              <p:pRg st="0" end="0"/>
                                            </p:txEl>
                                          </p:spTgt>
                                        </p:tgtEl>
                                        <p:attrNameLst>
                                          <p:attrName>style.color</p:attrName>
                                        </p:attrNameLst>
                                      </p:cBhvr>
                                      <p:to>
                                        <a:schemeClr val="bg1"/>
                                      </p:to>
                                    </p:animClr>
                                    <p:animClr clrSpc="rgb" dir="cw">
                                      <p:cBhvr>
                                        <p:cTn id="7" dur="250" autoRev="1" fill="remove"/>
                                        <p:tgtEl>
                                          <p:spTgt spid="3">
                                            <p:txEl>
                                              <p:pRg st="0" end="0"/>
                                            </p:txEl>
                                          </p:spTgt>
                                        </p:tgtEl>
                                        <p:attrNameLst>
                                          <p:attrName>fillcolor</p:attrName>
                                        </p:attrNameLst>
                                      </p:cBhvr>
                                      <p:to>
                                        <a:schemeClr val="bg1"/>
                                      </p:to>
                                    </p:animClr>
                                    <p:set>
                                      <p:cBhvr>
                                        <p:cTn id="8" dur="250" autoRev="1" fill="remove"/>
                                        <p:tgtEl>
                                          <p:spTgt spid="3">
                                            <p:txEl>
                                              <p:pRg st="0" end="0"/>
                                            </p:txEl>
                                          </p:spTgt>
                                        </p:tgtEl>
                                        <p:attrNameLst>
                                          <p:attrName>fill.type</p:attrName>
                                        </p:attrNameLst>
                                      </p:cBhvr>
                                      <p:to>
                                        <p:strVal val="solid"/>
                                      </p:to>
                                    </p:set>
                                    <p:set>
                                      <p:cBhvr>
                                        <p:cTn id="9" dur="250" autoRev="1" fill="remove"/>
                                        <p:tgtEl>
                                          <p:spTgt spid="3">
                                            <p:txEl>
                                              <p:pRg st="0" end="0"/>
                                            </p:txEl>
                                          </p:spTgt>
                                        </p:tgtEl>
                                        <p:attrNameLst>
                                          <p:attrName>fill.on</p:attrName>
                                        </p:attrNameLst>
                                      </p:cBhvr>
                                      <p:to>
                                        <p:strVal val="true"/>
                                      </p:to>
                                    </p:set>
                                  </p:childTnLst>
                                </p:cTn>
                              </p:par>
                            </p:childTnLst>
                          </p:cTn>
                        </p:par>
                        <p:par>
                          <p:cTn id="10" fill="hold">
                            <p:stCondLst>
                              <p:cond delay="500"/>
                            </p:stCondLst>
                            <p:childTnLst>
                              <p:par>
                                <p:cTn id="11" presetID="27" presetClass="emph" presetSubtype="0" fill="remove" grpId="0" nodeType="afterEffect">
                                  <p:stCondLst>
                                    <p:cond delay="0"/>
                                  </p:stCondLst>
                                  <p:childTnLst>
                                    <p:animClr clrSpc="rgb" dir="cw">
                                      <p:cBhvr override="childStyle">
                                        <p:cTn id="12" dur="250" autoRev="1" fill="remove"/>
                                        <p:tgtEl>
                                          <p:spTgt spid="3">
                                            <p:txEl>
                                              <p:pRg st="1" end="1"/>
                                            </p:txEl>
                                          </p:spTgt>
                                        </p:tgtEl>
                                        <p:attrNameLst>
                                          <p:attrName>style.color</p:attrName>
                                        </p:attrNameLst>
                                      </p:cBhvr>
                                      <p:to>
                                        <a:schemeClr val="bg1"/>
                                      </p:to>
                                    </p:animClr>
                                    <p:animClr clrSpc="rgb" dir="cw">
                                      <p:cBhvr>
                                        <p:cTn id="13" dur="250" autoRev="1" fill="remove"/>
                                        <p:tgtEl>
                                          <p:spTgt spid="3">
                                            <p:txEl>
                                              <p:pRg st="1" end="1"/>
                                            </p:txEl>
                                          </p:spTgt>
                                        </p:tgtEl>
                                        <p:attrNameLst>
                                          <p:attrName>fillcolor</p:attrName>
                                        </p:attrNameLst>
                                      </p:cBhvr>
                                      <p:to>
                                        <a:schemeClr val="bg1"/>
                                      </p:to>
                                    </p:animClr>
                                    <p:set>
                                      <p:cBhvr>
                                        <p:cTn id="14" dur="250" autoRev="1" fill="remove"/>
                                        <p:tgtEl>
                                          <p:spTgt spid="3">
                                            <p:txEl>
                                              <p:pRg st="1" end="1"/>
                                            </p:txEl>
                                          </p:spTgt>
                                        </p:tgtEl>
                                        <p:attrNameLst>
                                          <p:attrName>fill.type</p:attrName>
                                        </p:attrNameLst>
                                      </p:cBhvr>
                                      <p:to>
                                        <p:strVal val="solid"/>
                                      </p:to>
                                    </p:set>
                                    <p:set>
                                      <p:cBhvr>
                                        <p:cTn id="15" dur="250" autoRev="1" fill="remove"/>
                                        <p:tgtEl>
                                          <p:spTgt spid="3">
                                            <p:txEl>
                                              <p:pRg st="1" end="1"/>
                                            </p:txEl>
                                          </p:spTgt>
                                        </p:tgtEl>
                                        <p:attrNameLst>
                                          <p:attrName>fill.on</p:attrName>
                                        </p:attrNameLst>
                                      </p:cBhvr>
                                      <p:to>
                                        <p:strVal val="true"/>
                                      </p:to>
                                    </p:set>
                                  </p:childTnLst>
                                </p:cTn>
                              </p:par>
                            </p:childTnLst>
                          </p:cTn>
                        </p:par>
                        <p:par>
                          <p:cTn id="16" fill="hold">
                            <p:stCondLst>
                              <p:cond delay="1000"/>
                            </p:stCondLst>
                            <p:childTnLst>
                              <p:par>
                                <p:cTn id="17" presetID="27" presetClass="emph" presetSubtype="0" fill="remove" grpId="0" nodeType="afterEffect">
                                  <p:stCondLst>
                                    <p:cond delay="0"/>
                                  </p:stCondLst>
                                  <p:childTnLst>
                                    <p:animClr clrSpc="rgb" dir="cw">
                                      <p:cBhvr override="childStyle">
                                        <p:cTn id="18" dur="250" autoRev="1" fill="remove"/>
                                        <p:tgtEl>
                                          <p:spTgt spid="3">
                                            <p:txEl>
                                              <p:pRg st="2" end="2"/>
                                            </p:txEl>
                                          </p:spTgt>
                                        </p:tgtEl>
                                        <p:attrNameLst>
                                          <p:attrName>style.color</p:attrName>
                                        </p:attrNameLst>
                                      </p:cBhvr>
                                      <p:to>
                                        <a:schemeClr val="bg1"/>
                                      </p:to>
                                    </p:animClr>
                                    <p:animClr clrSpc="rgb" dir="cw">
                                      <p:cBhvr>
                                        <p:cTn id="19" dur="250" autoRev="1" fill="remove"/>
                                        <p:tgtEl>
                                          <p:spTgt spid="3">
                                            <p:txEl>
                                              <p:pRg st="2" end="2"/>
                                            </p:txEl>
                                          </p:spTgt>
                                        </p:tgtEl>
                                        <p:attrNameLst>
                                          <p:attrName>fillcolor</p:attrName>
                                        </p:attrNameLst>
                                      </p:cBhvr>
                                      <p:to>
                                        <a:schemeClr val="bg1"/>
                                      </p:to>
                                    </p:animClr>
                                    <p:set>
                                      <p:cBhvr>
                                        <p:cTn id="20" dur="250" autoRev="1" fill="remove"/>
                                        <p:tgtEl>
                                          <p:spTgt spid="3">
                                            <p:txEl>
                                              <p:pRg st="2" end="2"/>
                                            </p:txEl>
                                          </p:spTgt>
                                        </p:tgtEl>
                                        <p:attrNameLst>
                                          <p:attrName>fill.type</p:attrName>
                                        </p:attrNameLst>
                                      </p:cBhvr>
                                      <p:to>
                                        <p:strVal val="solid"/>
                                      </p:to>
                                    </p:set>
                                    <p:set>
                                      <p:cBhvr>
                                        <p:cTn id="21" dur="250" autoRev="1" fill="remove"/>
                                        <p:tgtEl>
                                          <p:spTgt spid="3">
                                            <p:txEl>
                                              <p:pRg st="2" end="2"/>
                                            </p:txEl>
                                          </p:spTgt>
                                        </p:tgtEl>
                                        <p:attrNameLst>
                                          <p:attrName>fill.on</p:attrName>
                                        </p:attrNameLst>
                                      </p:cBhvr>
                                      <p:to>
                                        <p:strVal val="true"/>
                                      </p:to>
                                    </p:set>
                                  </p:childTnLst>
                                </p:cTn>
                              </p:par>
                            </p:childTnLst>
                          </p:cTn>
                        </p:par>
                        <p:par>
                          <p:cTn id="22" fill="hold">
                            <p:stCondLst>
                              <p:cond delay="1500"/>
                            </p:stCondLst>
                            <p:childTnLst>
                              <p:par>
                                <p:cTn id="23" presetID="27" presetClass="emph" presetSubtype="0" fill="remove" grpId="0" nodeType="afterEffect">
                                  <p:stCondLst>
                                    <p:cond delay="0"/>
                                  </p:stCondLst>
                                  <p:childTnLst>
                                    <p:animClr clrSpc="rgb" dir="cw">
                                      <p:cBhvr override="childStyle">
                                        <p:cTn id="24" dur="250" autoRev="1" fill="remove"/>
                                        <p:tgtEl>
                                          <p:spTgt spid="3">
                                            <p:txEl>
                                              <p:pRg st="3" end="3"/>
                                            </p:txEl>
                                          </p:spTgt>
                                        </p:tgtEl>
                                        <p:attrNameLst>
                                          <p:attrName>style.color</p:attrName>
                                        </p:attrNameLst>
                                      </p:cBhvr>
                                      <p:to>
                                        <a:schemeClr val="bg1"/>
                                      </p:to>
                                    </p:animClr>
                                    <p:animClr clrSpc="rgb" dir="cw">
                                      <p:cBhvr>
                                        <p:cTn id="25" dur="250" autoRev="1" fill="remove"/>
                                        <p:tgtEl>
                                          <p:spTgt spid="3">
                                            <p:txEl>
                                              <p:pRg st="3" end="3"/>
                                            </p:txEl>
                                          </p:spTgt>
                                        </p:tgtEl>
                                        <p:attrNameLst>
                                          <p:attrName>fillcolor</p:attrName>
                                        </p:attrNameLst>
                                      </p:cBhvr>
                                      <p:to>
                                        <a:schemeClr val="bg1"/>
                                      </p:to>
                                    </p:animClr>
                                    <p:set>
                                      <p:cBhvr>
                                        <p:cTn id="26" dur="250" autoRev="1" fill="remove"/>
                                        <p:tgtEl>
                                          <p:spTgt spid="3">
                                            <p:txEl>
                                              <p:pRg st="3" end="3"/>
                                            </p:txEl>
                                          </p:spTgt>
                                        </p:tgtEl>
                                        <p:attrNameLst>
                                          <p:attrName>fill.type</p:attrName>
                                        </p:attrNameLst>
                                      </p:cBhvr>
                                      <p:to>
                                        <p:strVal val="solid"/>
                                      </p:to>
                                    </p:set>
                                    <p:set>
                                      <p:cBhvr>
                                        <p:cTn id="27" dur="250" autoRev="1" fill="remove"/>
                                        <p:tgtEl>
                                          <p:spTgt spid="3">
                                            <p:txEl>
                                              <p:pRg st="3" end="3"/>
                                            </p:txEl>
                                          </p:spTgt>
                                        </p:tgtEl>
                                        <p:attrNameLst>
                                          <p:attrName>fill.on</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285720" y="500042"/>
            <a:ext cx="4500594" cy="6000792"/>
          </a:xfrm>
        </p:spPr>
        <p:txBody>
          <a:bodyPr>
            <a:normAutofit fontScale="70000" lnSpcReduction="20000"/>
          </a:bodyPr>
          <a:lstStyle/>
          <a:p>
            <a:pPr marL="0" indent="0">
              <a:buNone/>
            </a:pPr>
            <a:r>
              <a:rPr lang="ru-RU" b="1" dirty="0">
                <a:solidFill>
                  <a:srgbClr val="FFFF00"/>
                </a:solidFill>
              </a:rPr>
              <a:t>Личинки бабочек, называемые гусеницами, имеют вытянутое, насеченное туловище, напоминая червей с обрубленными концами тела. Ротовой аппарат у гусениц в отличие от такого взрослых насекомых – грызущий. На нижней губе открываются прядильные железы, выделяющие секрет, застывающий на воздухе в шелковые нити. На груди у личинок, как и взрослых, имеются три пары членистых ножек, но они пользуются ими лишь для захвата пищи и для опоры. Для передвижения гусеницы применяют нечленистые мясистые брюшные ложноножки, на подошвах которых </a:t>
            </a:r>
            <a:br>
              <a:rPr lang="ru-RU" b="1" dirty="0">
                <a:solidFill>
                  <a:srgbClr val="FFFF00"/>
                </a:solidFill>
              </a:rPr>
            </a:br>
            <a:r>
              <a:rPr lang="ru-RU" b="1" dirty="0">
                <a:solidFill>
                  <a:srgbClr val="FFFF00"/>
                </a:solidFill>
              </a:rPr>
              <a:t>имеются мелкие крючочки. Подавляющее большинство гусениц питается растительной пищей. По образу жизни они очень разнообразны. Развитие с полным превращением. </a:t>
            </a:r>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932040" y="620688"/>
            <a:ext cx="3828265" cy="5665832"/>
          </a:xfrm>
        </p:spPr>
      </p:pic>
    </p:spTree>
    <p:extLst>
      <p:ext uri="{BB962C8B-B14F-4D97-AF65-F5344CB8AC3E}">
        <p14:creationId xmlns:p14="http://schemas.microsoft.com/office/powerpoint/2010/main" xmlns="" val="2894685932"/>
      </p:ext>
    </p:extLst>
  </p:cSld>
  <p:clrMapOvr>
    <a:masterClrMapping/>
  </p:clrMapOvr>
  <mc:AlternateContent xmlns:mc="http://schemas.openxmlformats.org/markup-compatibility/2006">
    <mc:Choice xmlns:p14="http://schemas.microsoft.com/office/powerpoint/2010/main" xmlns="" Requires="p14">
      <p:transition spd="slow" p14:dur="1500">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afterEffect">
                                  <p:stCondLst>
                                    <p:cond delay="250"/>
                                  </p:stCondLst>
                                  <p:childTnLst>
                                    <p:animClr clrSpc="hsl" dir="cw">
                                      <p:cBhvr override="childStyle">
                                        <p:cTn id="6" dur="500" fill="hold"/>
                                        <p:tgtEl>
                                          <p:spTgt spid="3">
                                            <p:txEl>
                                              <p:pRg st="0" end="0"/>
                                            </p:txEl>
                                          </p:spTgt>
                                        </p:tgtEl>
                                        <p:attrNameLst>
                                          <p:attrName>style.color</p:attrName>
                                        </p:attrNameLst>
                                      </p:cBhvr>
                                      <p:by>
                                        <p:hsl h="7200000" s="0" l="0"/>
                                      </p:by>
                                    </p:animClr>
                                    <p:animClr clrSpc="hsl" dir="cw">
                                      <p:cBhvr>
                                        <p:cTn id="7" dur="500" fill="hold"/>
                                        <p:tgtEl>
                                          <p:spTgt spid="3">
                                            <p:txEl>
                                              <p:pRg st="0" end="0"/>
                                            </p:txEl>
                                          </p:spTgt>
                                        </p:tgtEl>
                                        <p:attrNameLst>
                                          <p:attrName>fillcolor</p:attrName>
                                        </p:attrNameLst>
                                      </p:cBhvr>
                                      <p:by>
                                        <p:hsl h="7200000" s="0" l="0"/>
                                      </p:by>
                                    </p:animClr>
                                    <p:animClr clrSpc="hsl" dir="cw">
                                      <p:cBhvr>
                                        <p:cTn id="8" dur="500" fill="hold"/>
                                        <p:tgtEl>
                                          <p:spTgt spid="3">
                                            <p:txEl>
                                              <p:pRg st="0" end="0"/>
                                            </p:txEl>
                                          </p:spTgt>
                                        </p:tgtEl>
                                        <p:attrNameLst>
                                          <p:attrName>stroke.color</p:attrName>
                                        </p:attrNameLst>
                                      </p:cBhvr>
                                      <p:by>
                                        <p:hsl h="7200000" s="0" l="0"/>
                                      </p:by>
                                    </p:animClr>
                                    <p:set>
                                      <p:cBhvr>
                                        <p:cTn id="9" dur="500" fill="hold"/>
                                        <p:tgtEl>
                                          <p:spTgt spid="3">
                                            <p:txEl>
                                              <p:pRg st="0" end="0"/>
                                            </p:txEl>
                                          </p:spTgt>
                                        </p:tgtEl>
                                        <p:attrNameLst>
                                          <p:attrName>fill.type</p:attrName>
                                        </p:attrNameLst>
                                      </p:cBhvr>
                                      <p:to>
                                        <p:strVal val="solid"/>
                                      </p:to>
                                    </p:set>
                                  </p:childTnLst>
                                </p:cTn>
                              </p:par>
                            </p:childTnLst>
                          </p:cTn>
                        </p:par>
                        <p:par>
                          <p:cTn id="10" fill="hold">
                            <p:stCondLst>
                              <p:cond delay="750"/>
                            </p:stCondLst>
                            <p:childTnLst>
                              <p:par>
                                <p:cTn id="11" presetID="4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63971168"/>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S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1D3C6DB-0D77-4327-A176-A7E33E4385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CSC</Template>
  <TotalTime>64</TotalTime>
  <Words>451</Words>
  <Application>Microsoft Office PowerPoint</Application>
  <PresentationFormat>Экран (4:3)</PresentationFormat>
  <Paragraphs>16</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CSC</vt:lpstr>
      <vt:lpstr>Постэмбриональное развитие организмов </vt:lpstr>
      <vt:lpstr>Прямое постэмбриональное развитие</vt:lpstr>
      <vt:lpstr>Непрямое постэмбриональное развитие</vt:lpstr>
      <vt:lpstr>Непрямое постэмбриональное развитие</vt:lpstr>
      <vt:lpstr>Слайд 5</vt:lpstr>
      <vt:lpstr>Слайд 6</vt:lpstr>
      <vt:lpstr>Слайд 7</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Постэмбриональное развитие у насекомых</dc:title>
  <dc:subject/>
  <dc:creator>Admin</dc:creator>
  <cp:keywords/>
  <dc:description/>
  <cp:lastModifiedBy>Лена</cp:lastModifiedBy>
  <cp:revision>13</cp:revision>
  <dcterms:created xsi:type="dcterms:W3CDTF">2011-02-14T12:01:45Z</dcterms:created>
  <dcterms:modified xsi:type="dcterms:W3CDTF">2011-02-15T17:46:34Z</dcterms:modified>
  <cp:category>Шаблон оформления</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TC030009084</vt:lpwstr>
  </property>
</Properties>
</file>