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&#1042;&#1048;&#1044;&#1045;&#1054;1/Fandango,%20Olga%20Sharapa%20(2)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42;&#1048;&#1044;&#1045;&#1054;1/&#1052;&#1072;&#1082;&#1089;&#1080;&#1084;&#1086;&#1074;&#1072;.%20&#1065;&#1077;&#1083;&#1082;&#1091;&#1085;&#1095;&#1080;&#1082;_%20&#1058;&#1072;&#1085;&#1077;&#1094;%20&#1060;&#1077;&#1080;%20&#1044;&#1088;&#1072;&#1078;&#1077;%20(&#1063;&#1072;&#1081;&#1082;&#1086;&#1074;&#1089;&#1082;&#1080;&#1081;).mp4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42;&#1048;&#1044;&#1045;&#1054;1/Maurice%20Ravel%20Bolero%20Kent%20Nagano%20RNO%2020th%20Anniversary%20Jubilee%20Concert.mp4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УДАРНЫЕ   ИНСТРУМЕНТЫ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228600"/>
            <a:ext cx="4048128" cy="758952"/>
          </a:xfrm>
        </p:spPr>
        <p:txBody>
          <a:bodyPr/>
          <a:lstStyle/>
          <a:p>
            <a:r>
              <a:rPr lang="ru-RU" dirty="0" smtClean="0"/>
              <a:t>МАЛЫЙ БАРАБАН</a:t>
            </a:r>
            <a:endParaRPr lang="ru-RU" dirty="0"/>
          </a:p>
        </p:txBody>
      </p:sp>
      <p:pic>
        <p:nvPicPr>
          <p:cNvPr id="3" name="Рисунок 2" descr="888800057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1700808"/>
            <a:ext cx="4688205" cy="42807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556792"/>
            <a:ext cx="38164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Малый барабан издавна является участником военных духовых оркестров.</a:t>
            </a:r>
          </a:p>
          <a:p>
            <a:pPr algn="ctr"/>
            <a:r>
              <a:rPr lang="ru-RU" sz="2000" dirty="0" smtClean="0"/>
              <a:t>Этот инструмент также входит в ударную группу </a:t>
            </a:r>
          </a:p>
          <a:p>
            <a:pPr algn="ctr"/>
            <a:r>
              <a:rPr lang="ru-RU" sz="2000" dirty="0" smtClean="0"/>
              <a:t>симфонического оркестра. Малый барабан имеет звук сухой и отчетливый. </a:t>
            </a:r>
          </a:p>
          <a:p>
            <a:pPr algn="ctr"/>
            <a:r>
              <a:rPr lang="ru-RU" sz="2000" dirty="0" smtClean="0"/>
              <a:t>Наиболее выразительно в его партии звучит</a:t>
            </a:r>
          </a:p>
          <a:p>
            <a:pPr algn="ctr"/>
            <a:r>
              <a:rPr lang="ru-RU" sz="2000" dirty="0" smtClean="0"/>
              <a:t>быстрая четкая дробь.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2658" y="1628800"/>
            <a:ext cx="89482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В группу ударных инструментов входят и известные всем</a:t>
            </a:r>
          </a:p>
          <a:p>
            <a:pPr algn="ctr"/>
            <a:r>
              <a:rPr lang="ru-RU" sz="2000" b="1" dirty="0" smtClean="0"/>
              <a:t>бубен, тарелки</a:t>
            </a:r>
            <a:r>
              <a:rPr lang="ru-RU" sz="2000" dirty="0" smtClean="0"/>
              <a:t>, а также подвешенный на перекладину </a:t>
            </a:r>
            <a:r>
              <a:rPr lang="ru-RU" sz="2000" b="1" dirty="0" smtClean="0"/>
              <a:t>треугольник</a:t>
            </a:r>
            <a:r>
              <a:rPr lang="ru-RU" sz="2000" dirty="0" smtClean="0"/>
              <a:t>, </a:t>
            </a:r>
          </a:p>
          <a:p>
            <a:pPr algn="ctr"/>
            <a:r>
              <a:rPr lang="ru-RU" sz="2000" dirty="0" smtClean="0"/>
              <a:t>из которого легким ударом палочки извлекают</a:t>
            </a:r>
          </a:p>
          <a:p>
            <a:pPr algn="ctr"/>
            <a:r>
              <a:rPr lang="ru-RU" sz="2000" dirty="0" smtClean="0"/>
              <a:t>высокий, нежный звук. </a:t>
            </a:r>
            <a:endParaRPr lang="ru-RU" sz="2000" dirty="0"/>
          </a:p>
        </p:txBody>
      </p:sp>
      <p:pic>
        <p:nvPicPr>
          <p:cNvPr id="4" name="Рисунок 3" descr="es681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284984"/>
            <a:ext cx="2743200" cy="2743200"/>
          </a:xfrm>
          <a:prstGeom prst="rect">
            <a:avLst/>
          </a:prstGeom>
        </p:spPr>
      </p:pic>
      <p:pic>
        <p:nvPicPr>
          <p:cNvPr id="5" name="Рисунок 4" descr="Triangel_(Instrumen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136" y="3284984"/>
            <a:ext cx="3089344" cy="2606634"/>
          </a:xfrm>
          <a:prstGeom prst="rect">
            <a:avLst/>
          </a:prstGeom>
        </p:spPr>
      </p:pic>
      <p:pic>
        <p:nvPicPr>
          <p:cNvPr id="1026" name="Picture 2" descr="4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3356992"/>
            <a:ext cx="1655762" cy="24479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2592288" cy="758952"/>
          </a:xfrm>
        </p:spPr>
        <p:txBody>
          <a:bodyPr/>
          <a:lstStyle/>
          <a:p>
            <a:r>
              <a:rPr lang="ru-RU" dirty="0" smtClean="0"/>
              <a:t>ТАМТАМ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1628800"/>
            <a:ext cx="3240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Тамтам – подвешенный на специальной раме металлический диск,</a:t>
            </a:r>
          </a:p>
          <a:p>
            <a:pPr algn="ctr"/>
            <a:r>
              <a:rPr lang="ru-RU" sz="2000" dirty="0" smtClean="0"/>
              <a:t> напоминающий гонг. Звук, извлекаемый при помощи удара </a:t>
            </a:r>
          </a:p>
          <a:p>
            <a:pPr algn="ctr"/>
            <a:r>
              <a:rPr lang="ru-RU" sz="2000" dirty="0" smtClean="0"/>
              <a:t>колотушкой, имеет мрачный, зловещий тембр. Он обладает способностью </a:t>
            </a:r>
          </a:p>
          <a:p>
            <a:pPr algn="ctr"/>
            <a:r>
              <a:rPr lang="ru-RU" sz="2000" dirty="0" smtClean="0"/>
              <a:t>долго вибрировать после удара, образуя многочисленные призвуки.</a:t>
            </a:r>
            <a:endParaRPr lang="ru-RU" sz="2000" dirty="0"/>
          </a:p>
        </p:txBody>
      </p:sp>
      <p:pic>
        <p:nvPicPr>
          <p:cNvPr id="4" name="Рисунок 3" descr="1212277147_i-10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3017520" cy="4357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КАСТАНЬЕТЫ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69102" y="1556792"/>
            <a:ext cx="774763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Кастаньеты – музыкальный инструмент, который ведет свое </a:t>
            </a:r>
          </a:p>
          <a:p>
            <a:pPr algn="ctr"/>
            <a:r>
              <a:rPr lang="ru-RU" dirty="0" smtClean="0"/>
              <a:t>происхождение из Испании. Под щелканье этого инструмента </a:t>
            </a:r>
          </a:p>
          <a:p>
            <a:pPr algn="ctr"/>
            <a:r>
              <a:rPr lang="ru-RU" dirty="0" smtClean="0"/>
              <a:t>обычно исполняются испанские танцы. Кастаньеты похожи </a:t>
            </a:r>
          </a:p>
          <a:p>
            <a:pPr algn="ctr"/>
            <a:r>
              <a:rPr lang="ru-RU" dirty="0" smtClean="0"/>
              <a:t>на две деревянные скорлупки, соединенные шнуром. </a:t>
            </a:r>
          </a:p>
          <a:p>
            <a:pPr algn="ctr"/>
            <a:r>
              <a:rPr lang="ru-RU" dirty="0" smtClean="0"/>
              <a:t>Танцоры надевают кастаньеты на запястье и во время танца </a:t>
            </a:r>
          </a:p>
          <a:p>
            <a:pPr algn="ctr"/>
            <a:r>
              <a:rPr lang="ru-RU" dirty="0" smtClean="0"/>
              <a:t>приводят их в движение пальцами.</a:t>
            </a:r>
          </a:p>
          <a:p>
            <a:pPr algn="ctr"/>
            <a:r>
              <a:rPr lang="ru-RU" dirty="0" smtClean="0"/>
              <a:t>В симфоническом оркестре применяются </a:t>
            </a:r>
            <a:r>
              <a:rPr lang="ru-RU" i="1" dirty="0" smtClean="0"/>
              <a:t>кастаньеты на рукоятке .</a:t>
            </a:r>
          </a:p>
          <a:p>
            <a:pPr algn="ctr"/>
            <a:r>
              <a:rPr lang="ru-RU" dirty="0" smtClean="0"/>
              <a:t>При их встряхивании скорлупки ударяются друг об друга, </a:t>
            </a:r>
          </a:p>
          <a:p>
            <a:pPr algn="ctr"/>
            <a:r>
              <a:rPr lang="ru-RU" dirty="0" smtClean="0"/>
              <a:t>издавая сухой, щелкающий звук.</a:t>
            </a:r>
            <a:endParaRPr lang="ru-RU" dirty="0"/>
          </a:p>
        </p:txBody>
      </p:sp>
      <p:pic>
        <p:nvPicPr>
          <p:cNvPr id="4" name="Рисунок 3" descr="38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221088"/>
            <a:ext cx="2047875" cy="2047875"/>
          </a:xfrm>
          <a:prstGeom prst="rect">
            <a:avLst/>
          </a:prstGeom>
        </p:spPr>
      </p:pic>
      <p:pic>
        <p:nvPicPr>
          <p:cNvPr id="5" name="Рисунок 4" descr="SonorLatinoCastan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509120"/>
            <a:ext cx="3416300" cy="1524000"/>
          </a:xfrm>
          <a:prstGeom prst="rect">
            <a:avLst/>
          </a:prstGeom>
        </p:spPr>
      </p:pic>
      <p:sp>
        <p:nvSpPr>
          <p:cNvPr id="6" name="TextBox 5">
            <a:hlinkClick r:id="rId4" action="ppaction://hlinkfile"/>
          </p:cNvPr>
          <p:cNvSpPr txBox="1"/>
          <p:nvPr/>
        </p:nvSpPr>
        <p:spPr>
          <a:xfrm>
            <a:off x="7308304" y="6093296"/>
            <a:ext cx="4972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видео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ЧЕЛЕСТА</a:t>
            </a:r>
            <a:endParaRPr lang="ru-RU" dirty="0"/>
          </a:p>
        </p:txBody>
      </p:sp>
      <p:pic>
        <p:nvPicPr>
          <p:cNvPr id="3" name="Рисунок 2" descr="челес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556792"/>
            <a:ext cx="4686300" cy="4676775"/>
          </a:xfrm>
          <a:prstGeom prst="rect">
            <a:avLst/>
          </a:prstGeom>
        </p:spPr>
      </p:pic>
      <p:sp>
        <p:nvSpPr>
          <p:cNvPr id="4" name="TextBox 3">
            <a:hlinkClick r:id="rId3" action="ppaction://hlinkfile"/>
          </p:cNvPr>
          <p:cNvSpPr txBox="1"/>
          <p:nvPr/>
        </p:nvSpPr>
        <p:spPr>
          <a:xfrm>
            <a:off x="7308304" y="6165304"/>
            <a:ext cx="11592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Танец  феи Драже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7614-percussion_musical_instruments_e_g_drum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8472488" cy="4286250"/>
          </a:xfrm>
          <a:prstGeom prst="rect">
            <a:avLst/>
          </a:prstGeom>
        </p:spPr>
      </p:pic>
      <p:sp>
        <p:nvSpPr>
          <p:cNvPr id="4" name="TextBox 3">
            <a:hlinkClick r:id="rId3" action="ppaction://hlinkfile"/>
          </p:cNvPr>
          <p:cNvSpPr txBox="1"/>
          <p:nvPr/>
        </p:nvSpPr>
        <p:spPr>
          <a:xfrm>
            <a:off x="8100392" y="6309320"/>
            <a:ext cx="49725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smtClean="0"/>
              <a:t>видео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4" y="18864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3071664"/>
              </a:tblGrid>
              <a:tr h="66864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УДАРНЫЕ ИНСТРУМЕНТЫ,</a:t>
                      </a:r>
                    </a:p>
                    <a:p>
                      <a:pPr algn="ctr"/>
                      <a:r>
                        <a:rPr lang="ru-RU" dirty="0" smtClean="0"/>
                        <a:t>ИМЕЮЩИЕ</a:t>
                      </a:r>
                      <a:r>
                        <a:rPr lang="ru-RU" baseline="0" dirty="0" smtClean="0"/>
                        <a:t> ВЫСОТУ ЗВУКА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УДАРНЫЕ ИНСТРУМЕНТЫ,</a:t>
                      </a:r>
                    </a:p>
                    <a:p>
                      <a:pPr algn="ctr"/>
                      <a:r>
                        <a:rPr lang="ru-RU" dirty="0" smtClean="0"/>
                        <a:t>НЕ ИМЕЮЩИЕ ВЫСОТЫ ЗВУКА</a:t>
                      </a:r>
                      <a:endParaRPr lang="ru-RU" dirty="0"/>
                    </a:p>
                  </a:txBody>
                  <a:tcPr/>
                </a:tc>
              </a:tr>
              <a:tr h="26745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Литавры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Ксилофон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Колокола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Колокольчики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Большой барабан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Малый барабан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Бубен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Тарелки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Треугольник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Тамтам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Кастаньеты</a:t>
                      </a:r>
                    </a:p>
                    <a:p>
                      <a:pPr marL="342900" indent="-342900">
                        <a:buNone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3645024"/>
            <a:ext cx="87849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Ударные инструменты в симфоническом оркестре делятся на две группы.         К первой группе относятся инструменты, которые настроены </a:t>
            </a:r>
          </a:p>
          <a:p>
            <a:pPr algn="ctr"/>
            <a:r>
              <a:rPr lang="ru-RU" sz="2000" b="1" i="1" dirty="0" smtClean="0"/>
              <a:t>на определенную высоту звука</a:t>
            </a:r>
            <a:r>
              <a:rPr lang="ru-RU" sz="2000" dirty="0" smtClean="0"/>
              <a:t>. </a:t>
            </a:r>
          </a:p>
          <a:p>
            <a:pPr algn="ctr"/>
            <a:r>
              <a:rPr lang="ru-RU" sz="2000" dirty="0" smtClean="0"/>
              <a:t>На таких инструментах можно исполнять мелодии. </a:t>
            </a:r>
          </a:p>
          <a:p>
            <a:pPr algn="ctr"/>
            <a:r>
              <a:rPr lang="ru-RU" sz="2000" dirty="0" smtClean="0"/>
              <a:t>Ко второй группе относятся инструменты,</a:t>
            </a:r>
          </a:p>
          <a:p>
            <a:pPr algn="ctr"/>
            <a:r>
              <a:rPr lang="ru-RU" sz="2000" dirty="0" smtClean="0"/>
              <a:t> </a:t>
            </a:r>
            <a:r>
              <a:rPr lang="ru-RU" sz="2000" b="1" i="1" dirty="0" smtClean="0"/>
              <a:t>не имеющие высоты звука</a:t>
            </a:r>
            <a:r>
              <a:rPr lang="ru-RU" sz="2000" dirty="0" smtClean="0"/>
              <a:t>.</a:t>
            </a:r>
          </a:p>
          <a:p>
            <a:pPr algn="ctr"/>
            <a:r>
              <a:rPr lang="ru-RU" sz="2000" dirty="0" smtClean="0"/>
              <a:t> Такие инструменты могут играть только ритмическую партию или изображать какое-либо эффектное звучание в оркестре.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1008112"/>
          </a:xfrm>
        </p:spPr>
        <p:txBody>
          <a:bodyPr>
            <a:normAutofit fontScale="90000"/>
          </a:bodyPr>
          <a:lstStyle/>
          <a:p>
            <a:pPr algn="r"/>
            <a:r>
              <a:rPr lang="ru-RU" i="1" dirty="0" smtClean="0"/>
              <a:t>Ударные инструменты, имеющие </a:t>
            </a:r>
            <a:br>
              <a:rPr lang="ru-RU" i="1" dirty="0" smtClean="0"/>
            </a:br>
            <a:r>
              <a:rPr lang="ru-RU" i="1" dirty="0" smtClean="0"/>
              <a:t>высоту звука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3168352" cy="634082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7030A0"/>
                </a:solidFill>
              </a:rPr>
              <a:t>ЛИТАВРЫ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332656"/>
            <a:ext cx="5580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– самый первый ударный инструмент, появившийся </a:t>
            </a:r>
          </a:p>
          <a:p>
            <a:pPr algn="ctr"/>
            <a:r>
              <a:rPr lang="ru-RU" dirty="0" smtClean="0"/>
              <a:t>в симфоническом оркестре.</a:t>
            </a:r>
            <a:endParaRPr lang="ru-RU" dirty="0"/>
          </a:p>
        </p:txBody>
      </p:sp>
      <p:pic>
        <p:nvPicPr>
          <p:cNvPr id="4" name="Рисунок 3" descr="Timpani_6100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5715000" cy="3486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2080" y="1268760"/>
            <a:ext cx="36724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Он имеет металлический корпус в виде котла. Литавру настраивают на определенную высоту звука при помощи винтов, которые меняют натяжение кожи. </a:t>
            </a:r>
          </a:p>
          <a:p>
            <a:pPr algn="ctr"/>
            <a:r>
              <a:rPr lang="ru-RU" dirty="0" smtClean="0"/>
              <a:t>Каждая литавра может издавать только один по высоте звук, поэтому их в оркестре бывает несколько. </a:t>
            </a:r>
          </a:p>
          <a:p>
            <a:pPr algn="ctr"/>
            <a:r>
              <a:rPr lang="ru-RU" dirty="0" smtClean="0"/>
              <a:t>Играя на этих инструментах при помощи небольших колотушек, можно подражать раскатам грома.</a:t>
            </a:r>
          </a:p>
          <a:p>
            <a:pPr algn="ctr"/>
            <a:r>
              <a:rPr lang="ru-RU" dirty="0" smtClean="0"/>
              <a:t>Современные литавры имеют </a:t>
            </a:r>
          </a:p>
          <a:p>
            <a:pPr algn="ctr"/>
            <a:r>
              <a:rPr lang="ru-RU" dirty="0" smtClean="0"/>
              <a:t>механизм, который позволяет </a:t>
            </a:r>
          </a:p>
          <a:p>
            <a:pPr algn="ctr"/>
            <a:r>
              <a:rPr lang="ru-RU" dirty="0" smtClean="0"/>
              <a:t>перестраивать их во время игры </a:t>
            </a:r>
          </a:p>
          <a:p>
            <a:pPr algn="ctr"/>
            <a:r>
              <a:rPr lang="ru-RU" dirty="0" smtClean="0"/>
              <a:t>простым нажатием педали.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850106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КСИЛОФОН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6016" y="1196752"/>
            <a:ext cx="42111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Слово </a:t>
            </a:r>
            <a:r>
              <a:rPr lang="ru-RU" sz="2000" b="1" dirty="0" smtClean="0"/>
              <a:t>«ксилофон» </a:t>
            </a:r>
            <a:r>
              <a:rPr lang="ru-RU" sz="2000" dirty="0" smtClean="0"/>
              <a:t>можно </a:t>
            </a:r>
          </a:p>
          <a:p>
            <a:pPr algn="ctr"/>
            <a:r>
              <a:rPr lang="ru-RU" sz="2000" dirty="0" smtClean="0"/>
              <a:t>перевести с греческого языка как «звучащее дерево».</a:t>
            </a:r>
          </a:p>
          <a:p>
            <a:pPr algn="ctr"/>
            <a:r>
              <a:rPr lang="ru-RU" sz="2000" dirty="0" smtClean="0"/>
              <a:t>Этот музыкальный инструмент состоит из деревянных брусков разного размера, расположенных в том же порядке, что и клавиши у фортепиано. Их скрепляют между собой шнурками на некотором расстоянии друг от друга. Играют на них деревянными палочками. При громкой игре на ксилофоне звук сухой, щелкающий, резкий, а при тихой игре – нежный, звонкий</a:t>
            </a:r>
            <a:endParaRPr lang="ru-RU" sz="2000" dirty="0"/>
          </a:p>
        </p:txBody>
      </p:sp>
      <p:pic>
        <p:nvPicPr>
          <p:cNvPr id="4" name="Рисунок 3" descr="xilophon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4086271" cy="3064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60648"/>
            <a:ext cx="3240360" cy="758952"/>
          </a:xfrm>
        </p:spPr>
        <p:txBody>
          <a:bodyPr/>
          <a:lstStyle/>
          <a:p>
            <a:r>
              <a:rPr lang="ru-RU" dirty="0" smtClean="0"/>
              <a:t>КОЛОКОЛА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5" y="1628800"/>
            <a:ext cx="43204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Колокола – ударный инструмент, который точно воспроизводит</a:t>
            </a:r>
          </a:p>
          <a:p>
            <a:pPr algn="ctr"/>
            <a:r>
              <a:rPr lang="ru-RU" sz="2000" dirty="0" smtClean="0"/>
              <a:t>звучание церковных колоколов. Он представляет собой набор </a:t>
            </a:r>
          </a:p>
          <a:p>
            <a:pPr algn="ctr"/>
            <a:r>
              <a:rPr lang="ru-RU" sz="2000" dirty="0" smtClean="0"/>
              <a:t>металлических трубок, свободно подвешенных на перекладине, по</a:t>
            </a:r>
          </a:p>
          <a:p>
            <a:pPr algn="ctr"/>
            <a:r>
              <a:rPr lang="ru-RU" sz="2000" dirty="0" smtClean="0"/>
              <a:t>которым ударяют колотушкой. Каждая труба настроена на свою высоту звука.</a:t>
            </a:r>
          </a:p>
          <a:p>
            <a:endParaRPr lang="ru-RU" sz="2000" dirty="0"/>
          </a:p>
        </p:txBody>
      </p:sp>
      <p:pic>
        <p:nvPicPr>
          <p:cNvPr id="1027" name="Picture 3" descr="pica_33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340768"/>
            <a:ext cx="3080385" cy="50292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4054224" cy="758952"/>
          </a:xfrm>
        </p:spPr>
        <p:txBody>
          <a:bodyPr/>
          <a:lstStyle/>
          <a:p>
            <a:r>
              <a:rPr lang="ru-RU" dirty="0" smtClean="0"/>
              <a:t>КОЛОКОЛЬЧИКИ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44008" y="1412776"/>
            <a:ext cx="432048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Инструмент </a:t>
            </a:r>
            <a:r>
              <a:rPr lang="ru-RU" sz="2000" b="1" dirty="0" smtClean="0"/>
              <a:t>колокольчики</a:t>
            </a:r>
            <a:r>
              <a:rPr lang="ru-RU" sz="2000" dirty="0" smtClean="0"/>
              <a:t> получил свое название благодаря нежному, звонкому, прозрачному звучанию. Внешне он напоминает детский инструмент </a:t>
            </a:r>
            <a:r>
              <a:rPr lang="ru-RU" sz="2000" i="1" dirty="0" smtClean="0"/>
              <a:t>металлофон.</a:t>
            </a:r>
            <a:r>
              <a:rPr lang="ru-RU" sz="2000" dirty="0" smtClean="0"/>
              <a:t> Это набор металлических пластинок, которые расположены, </a:t>
            </a:r>
          </a:p>
          <a:p>
            <a:pPr algn="ctr"/>
            <a:r>
              <a:rPr lang="ru-RU" sz="2000" dirty="0" smtClean="0"/>
              <a:t>как клавиши на фортепиано. Играют на них палочками.                  Иногда в оркестре можно увидеть </a:t>
            </a:r>
            <a:r>
              <a:rPr lang="ru-RU" sz="2000" i="1" dirty="0" smtClean="0"/>
              <a:t>клавишные колокольчики</a:t>
            </a:r>
            <a:r>
              <a:rPr lang="ru-RU" sz="2000" dirty="0" smtClean="0"/>
              <a:t>, </a:t>
            </a:r>
          </a:p>
          <a:p>
            <a:pPr algn="ctr"/>
            <a:r>
              <a:rPr lang="ru-RU" sz="2000" dirty="0" smtClean="0"/>
              <a:t>внешне похожие на маленькое пианино.</a:t>
            </a:r>
          </a:p>
        </p:txBody>
      </p:sp>
      <p:pic>
        <p:nvPicPr>
          <p:cNvPr id="4" name="Рисунок 3" descr="glockenspiel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348880"/>
            <a:ext cx="317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656640" cy="968152"/>
          </a:xfrm>
        </p:spPr>
        <p:txBody>
          <a:bodyPr>
            <a:normAutofit fontScale="90000"/>
          </a:bodyPr>
          <a:lstStyle/>
          <a:p>
            <a:pPr algn="l"/>
            <a:r>
              <a:rPr lang="ru-RU" i="1" dirty="0" smtClean="0"/>
              <a:t>Ударные инструменты, не имеющие </a:t>
            </a:r>
            <a:br>
              <a:rPr lang="ru-RU" i="1" dirty="0" smtClean="0"/>
            </a:br>
            <a:r>
              <a:rPr lang="ru-RU" i="1" dirty="0" smtClean="0"/>
              <a:t>                                                                высоты звука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414264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БОЛЬШОЙ БАРАБАН</a:t>
            </a:r>
            <a:endParaRPr lang="ru-RU" dirty="0"/>
          </a:p>
        </p:txBody>
      </p:sp>
      <p:pic>
        <p:nvPicPr>
          <p:cNvPr id="3" name="Рисунок 2" descr="photo1200bassdru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3174206" cy="4914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32040" y="1484784"/>
            <a:ext cx="39604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Большой барабан в оркестре звучит мощно.</a:t>
            </a:r>
          </a:p>
          <a:p>
            <a:pPr algn="ctr"/>
            <a:r>
              <a:rPr lang="ru-RU" sz="2000" dirty="0" smtClean="0"/>
              <a:t>Его звук напоминает то раскаты грома, то </a:t>
            </a:r>
          </a:p>
          <a:p>
            <a:pPr algn="ctr"/>
            <a:r>
              <a:rPr lang="ru-RU" sz="2000" dirty="0" smtClean="0"/>
              <a:t>отдаленные пушечные выстрелы. Звук </a:t>
            </a:r>
          </a:p>
          <a:p>
            <a:pPr algn="ctr"/>
            <a:r>
              <a:rPr lang="ru-RU" sz="2000" dirty="0" smtClean="0"/>
              <a:t>барабана не имеет определенной высоты, </a:t>
            </a:r>
          </a:p>
          <a:p>
            <a:pPr algn="ctr"/>
            <a:r>
              <a:rPr lang="ru-RU" sz="2000" dirty="0" smtClean="0"/>
              <a:t>поэтому его партию записывают не на нотном </a:t>
            </a:r>
          </a:p>
          <a:p>
            <a:pPr algn="ctr"/>
            <a:r>
              <a:rPr lang="ru-RU" sz="2000" dirty="0" smtClean="0"/>
              <a:t>стане, а на так называемой нитке – одной </a:t>
            </a:r>
          </a:p>
          <a:p>
            <a:pPr algn="ctr"/>
            <a:r>
              <a:rPr lang="ru-RU" sz="2000" dirty="0" smtClean="0"/>
              <a:t>линейке, на которой отмечен только ритм.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380</TotalTime>
  <Words>580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УДАРНЫЕ   ИНСТРУМЕНТЫ</vt:lpstr>
      <vt:lpstr>Слайд 2</vt:lpstr>
      <vt:lpstr>Ударные инструменты, имеющие  высоту звука</vt:lpstr>
      <vt:lpstr>ЛИТАВРЫ</vt:lpstr>
      <vt:lpstr>КСИЛОФОН</vt:lpstr>
      <vt:lpstr>КОЛОКОЛА</vt:lpstr>
      <vt:lpstr>КОЛОКОЛЬЧИКИ</vt:lpstr>
      <vt:lpstr>Ударные инструменты, не имеющие                                                                  высоты звука</vt:lpstr>
      <vt:lpstr>БОЛЬШОЙ БАРАБАН</vt:lpstr>
      <vt:lpstr>МАЛЫЙ БАРАБАН</vt:lpstr>
      <vt:lpstr>Слайд 11</vt:lpstr>
      <vt:lpstr>ТАМТАМ</vt:lpstr>
      <vt:lpstr>КАСТАНЬЕТЫ</vt:lpstr>
      <vt:lpstr>ЧЕЛЕСТА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УДАРНЫЕ ИНСТРУМЕНТЫ</dc:title>
  <cp:lastModifiedBy>654</cp:lastModifiedBy>
  <cp:revision>41</cp:revision>
  <dcterms:modified xsi:type="dcterms:W3CDTF">2012-12-18T13:46:34Z</dcterms:modified>
</cp:coreProperties>
</file>