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80" r:id="rId7"/>
    <p:sldId id="283" r:id="rId8"/>
    <p:sldId id="284" r:id="rId9"/>
    <p:sldId id="27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4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8" autoAdjust="0"/>
    <p:restoredTop sz="94660"/>
  </p:normalViewPr>
  <p:slideViewPr>
    <p:cSldViewPr>
      <p:cViewPr varScale="1">
        <p:scale>
          <a:sx n="100" d="100"/>
          <a:sy n="100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/>
                <a:t>LOGO</a:t>
              </a: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4A4E28-1130-44E7-B128-1C8319F0A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A085-FF4C-4923-89A8-EE2A33F19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4323-02CD-4BB3-98B4-B3D6411CC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0C66-B208-461B-8736-F153CFEEA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19BF-DCF3-4280-9581-5ED63EC35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BCFB-CC12-4925-8E8E-373549229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02473-0614-4971-885E-802F7770B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CBDF-2870-42DD-BF55-C511EC4FC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D3DC-36BD-456E-8B35-C8D22EF2E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7B7A1-CB30-4910-8437-A30C21385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B2C6-E1BB-4490-9C47-4408925FC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p:oleObj spid="_x0000_s1026" name="Image" r:id="rId14" imgW="10793651" imgH="1498413" progId="Photoshop.Image.6">
              <p:embed/>
            </p:oleObj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713BF1A-A4DA-488E-A6BE-362715077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БОГАТЫЕ И БЕДНЫЕ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4857752" y="2500306"/>
            <a:ext cx="2643206" cy="428628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Prezentacii.com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Цель: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Выяснить сущность социального неравенства в обществе; видеть особенности положения в обществе богатых и бедных людей.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План:</a:t>
            </a:r>
            <a:endParaRPr lang="en-US" sz="2000" smtClean="0">
              <a:solidFill>
                <a:schemeClr val="accent1"/>
              </a:solidFill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827088" y="1844675"/>
            <a:ext cx="762000" cy="665163"/>
            <a:chOff x="1110" y="2656"/>
            <a:chExt cx="1549" cy="1351"/>
          </a:xfrm>
        </p:grpSpPr>
        <p:sp>
          <p:nvSpPr>
            <p:cNvPr id="514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827088" y="2708275"/>
            <a:ext cx="762000" cy="665163"/>
            <a:chOff x="3174" y="2656"/>
            <a:chExt cx="1549" cy="1351"/>
          </a:xfrm>
        </p:grpSpPr>
        <p:sp>
          <p:nvSpPr>
            <p:cNvPr id="513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5" name="Line 11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1619250" y="1916113"/>
            <a:ext cx="6848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НЕРАВЕНСТВО: ЭТО ПЛОХО ИЛИ ХОРОШО?</a:t>
            </a:r>
            <a:endParaRPr lang="en-US" sz="2400"/>
          </a:p>
        </p:txBody>
      </p:sp>
      <p:sp>
        <p:nvSpPr>
          <p:cNvPr id="5127" name="Line 14"/>
          <p:cNvSpPr>
            <a:spLocks noChangeShapeType="1"/>
          </p:cNvSpPr>
          <p:nvPr/>
        </p:nvSpPr>
        <p:spPr bwMode="auto">
          <a:xfrm>
            <a:off x="2438400" y="33956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>
            <a:off x="3505200" y="2862263"/>
            <a:ext cx="26654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БОГАТЫЕ ЛЮДИ</a:t>
            </a:r>
            <a:endParaRPr lang="en-US" sz="2400"/>
          </a:p>
        </p:txBody>
      </p:sp>
      <p:sp>
        <p:nvSpPr>
          <p:cNvPr id="5129" name="Text Box 16"/>
          <p:cNvSpPr txBox="1">
            <a:spLocks noChangeArrowheads="1"/>
          </p:cNvSpPr>
          <p:nvPr/>
        </p:nvSpPr>
        <p:spPr bwMode="gray">
          <a:xfrm>
            <a:off x="971550" y="28527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5130" name="Group 17"/>
          <p:cNvGrpSpPr>
            <a:grpSpLocks/>
          </p:cNvGrpSpPr>
          <p:nvPr/>
        </p:nvGrpSpPr>
        <p:grpSpPr bwMode="auto">
          <a:xfrm>
            <a:off x="755650" y="3644900"/>
            <a:ext cx="762000" cy="665163"/>
            <a:chOff x="1110" y="2656"/>
            <a:chExt cx="1549" cy="1351"/>
          </a:xfrm>
        </p:grpSpPr>
        <p:sp>
          <p:nvSpPr>
            <p:cNvPr id="5135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1" name="Line 25"/>
          <p:cNvSpPr>
            <a:spLocks noChangeShapeType="1"/>
          </p:cNvSpPr>
          <p:nvPr/>
        </p:nvSpPr>
        <p:spPr bwMode="auto">
          <a:xfrm>
            <a:off x="2438400" y="42878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3505200" y="3754438"/>
            <a:ext cx="2505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БЕДНЫЕ ЛЮДИ</a:t>
            </a:r>
            <a:endParaRPr lang="en-US" sz="2400"/>
          </a:p>
        </p:txBody>
      </p:sp>
      <p:sp>
        <p:nvSpPr>
          <p:cNvPr id="5133" name="Text Box 27"/>
          <p:cNvSpPr txBox="1">
            <a:spLocks noChangeArrowheads="1"/>
          </p:cNvSpPr>
          <p:nvPr/>
        </p:nvSpPr>
        <p:spPr bwMode="gray">
          <a:xfrm>
            <a:off x="971550" y="3789363"/>
            <a:ext cx="3603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34" name="Text Box 31"/>
          <p:cNvSpPr txBox="1">
            <a:spLocks noChangeArrowheads="1"/>
          </p:cNvSpPr>
          <p:nvPr/>
        </p:nvSpPr>
        <p:spPr bwMode="gray">
          <a:xfrm>
            <a:off x="1042988" y="198913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chemeClr val="bg1"/>
                </a:solidFill>
              </a:rPr>
              <a:t>1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633663"/>
          </a:xfrm>
        </p:spPr>
        <p:txBody>
          <a:bodyPr/>
          <a:lstStyle/>
          <a:p>
            <a:pPr eaLnBrk="1" hangingPunct="1"/>
            <a:r>
              <a:rPr lang="ru-RU" b="1" smtClean="0"/>
              <a:t>Может ли существовать общество, в котором нет неравенства</a:t>
            </a:r>
            <a:r>
              <a:rPr lang="en-US" b="1" smtClean="0"/>
              <a:t>? </a:t>
            </a:r>
            <a:endParaRPr lang="ru-RU" b="1" smtClean="0"/>
          </a:p>
          <a:p>
            <a:pPr eaLnBrk="1" hangingPunct="1"/>
            <a:r>
              <a:rPr lang="ru-RU" b="1" smtClean="0"/>
              <a:t>Какую характеристику вы бы дали «неравенству»?</a:t>
            </a:r>
            <a:endParaRPr lang="en-US" b="1" smtClean="0"/>
          </a:p>
          <a:p>
            <a:pPr eaLnBrk="1" hangingPunct="1"/>
            <a:endParaRPr lang="ru-RU" b="1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5288" y="3933825"/>
            <a:ext cx="8569325" cy="2654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800" b="1">
                <a:solidFill>
                  <a:srgbClr val="02040A"/>
                </a:solidFill>
              </a:rPr>
              <a:t>Неравенство характеризует неравномерное распределение дефицитных ресурсов общества – денег, власти, образования и престижа – между различными стратами, или слоями населения.</a:t>
            </a:r>
            <a:endParaRPr lang="en-US" sz="2800" b="1">
              <a:solidFill>
                <a:srgbClr val="02040A"/>
              </a:solidFill>
            </a:endParaRPr>
          </a:p>
          <a:p>
            <a:pPr>
              <a:spcBef>
                <a:spcPct val="50000"/>
              </a:spcBef>
            </a:pPr>
            <a:endParaRPr lang="ru-RU" sz="2800">
              <a:solidFill>
                <a:srgbClr val="0204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auto">
          <a:xfrm>
            <a:off x="5562600" y="3200400"/>
            <a:ext cx="2465388" cy="296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1143000" y="32004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187450" y="2781300"/>
            <a:ext cx="203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БОГАТЫЕ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222625" y="31035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875213" y="31035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176" name="Group 11"/>
          <p:cNvGrpSpPr>
            <a:grpSpLocks/>
          </p:cNvGrpSpPr>
          <p:nvPr/>
        </p:nvGrpSpPr>
        <p:grpSpPr bwMode="auto">
          <a:xfrm>
            <a:off x="2700338" y="1196975"/>
            <a:ext cx="3346450" cy="1881188"/>
            <a:chOff x="1997" y="1314"/>
            <a:chExt cx="1889" cy="1009"/>
          </a:xfrm>
        </p:grpSpPr>
        <p:grpSp>
          <p:nvGrpSpPr>
            <p:cNvPr id="718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8"/>
                <a:ext cx="1905" cy="906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3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7" name="Text Box 19"/>
          <p:cNvSpPr txBox="1">
            <a:spLocks noChangeArrowheads="1"/>
          </p:cNvSpPr>
          <p:nvPr/>
        </p:nvSpPr>
        <p:spPr bwMode="auto">
          <a:xfrm>
            <a:off x="3132138" y="1989138"/>
            <a:ext cx="2540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00"/>
                </a:solidFill>
              </a:rPr>
              <a:t>НЕРАВЕНСТВО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178" name="Text Box 20"/>
          <p:cNvSpPr txBox="1">
            <a:spLocks noChangeArrowheads="1"/>
          </p:cNvSpPr>
          <p:nvPr/>
        </p:nvSpPr>
        <p:spPr bwMode="auto">
          <a:xfrm>
            <a:off x="5795963" y="2781300"/>
            <a:ext cx="203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БЕДНЫЕ</a:t>
            </a:r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7179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652963"/>
            <a:ext cx="15113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23"/>
          <p:cNvSpPr txBox="1">
            <a:spLocks noChangeArrowheads="1"/>
          </p:cNvSpPr>
          <p:nvPr/>
        </p:nvSpPr>
        <p:spPr bwMode="auto">
          <a:xfrm>
            <a:off x="1258888" y="3429000"/>
            <a:ext cx="19446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владеют максимально ликвидными ценностями</a:t>
            </a:r>
          </a:p>
        </p:txBody>
      </p:sp>
      <p:sp>
        <p:nvSpPr>
          <p:cNvPr id="7181" name="Text Box 24"/>
          <p:cNvSpPr txBox="1">
            <a:spLocks noChangeArrowheads="1"/>
          </p:cNvSpPr>
          <p:nvPr/>
        </p:nvSpPr>
        <p:spPr bwMode="auto">
          <a:xfrm>
            <a:off x="5580063" y="3213100"/>
            <a:ext cx="23764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это экономическое и социальное состояние людей, имеющих минимальное количество денег, образования, власти и престижа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4"/>
          <p:cNvGrpSpPr>
            <a:grpSpLocks/>
          </p:cNvGrpSpPr>
          <p:nvPr/>
        </p:nvGrpSpPr>
        <p:grpSpPr bwMode="auto">
          <a:xfrm>
            <a:off x="323850" y="1844675"/>
            <a:ext cx="8115300" cy="4311650"/>
            <a:chOff x="273" y="1152"/>
            <a:chExt cx="5112" cy="2716"/>
          </a:xfrm>
        </p:grpSpPr>
        <p:sp>
          <p:nvSpPr>
            <p:cNvPr id="68612" name="Freeform 4"/>
            <p:cNvSpPr>
              <a:spLocks noEditPoints="1"/>
            </p:cNvSpPr>
            <p:nvPr/>
          </p:nvSpPr>
          <p:spPr bwMode="gray">
            <a:xfrm rot="-1358056">
              <a:off x="713" y="1672"/>
              <a:ext cx="4259" cy="1695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3" name="Oval 5"/>
            <p:cNvSpPr>
              <a:spLocks noChangeArrowheads="1"/>
            </p:cNvSpPr>
            <p:nvPr/>
          </p:nvSpPr>
          <p:spPr bwMode="gray">
            <a:xfrm rot="-1543677">
              <a:off x="2855" y="1584"/>
              <a:ext cx="745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Oval 6"/>
            <p:cNvSpPr>
              <a:spLocks noChangeArrowheads="1"/>
            </p:cNvSpPr>
            <p:nvPr/>
          </p:nvSpPr>
          <p:spPr bwMode="gray">
            <a:xfrm rot="-1543677">
              <a:off x="4640" y="1738"/>
              <a:ext cx="745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Oval 7"/>
            <p:cNvSpPr>
              <a:spLocks noChangeArrowheads="1"/>
            </p:cNvSpPr>
            <p:nvPr/>
          </p:nvSpPr>
          <p:spPr bwMode="gray">
            <a:xfrm rot="-1543677">
              <a:off x="1798" y="3552"/>
              <a:ext cx="746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Oval 8"/>
            <p:cNvSpPr>
              <a:spLocks noChangeArrowheads="1"/>
            </p:cNvSpPr>
            <p:nvPr/>
          </p:nvSpPr>
          <p:spPr bwMode="gray">
            <a:xfrm rot="-1543677">
              <a:off x="3552" y="3168"/>
              <a:ext cx="745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Oval 9"/>
            <p:cNvSpPr>
              <a:spLocks noChangeArrowheads="1"/>
            </p:cNvSpPr>
            <p:nvPr/>
          </p:nvSpPr>
          <p:spPr bwMode="gray">
            <a:xfrm rot="-1543677">
              <a:off x="1248" y="2523"/>
              <a:ext cx="746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gray">
            <a:xfrm>
              <a:off x="2411" y="1152"/>
              <a:ext cx="799" cy="77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19" name="Oval 11"/>
            <p:cNvSpPr>
              <a:spLocks noChangeArrowheads="1"/>
            </p:cNvSpPr>
            <p:nvPr/>
          </p:nvSpPr>
          <p:spPr bwMode="gray">
            <a:xfrm>
              <a:off x="849" y="2073"/>
              <a:ext cx="797" cy="7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20" name="Oval 12"/>
            <p:cNvSpPr>
              <a:spLocks noChangeArrowheads="1"/>
            </p:cNvSpPr>
            <p:nvPr/>
          </p:nvSpPr>
          <p:spPr bwMode="gray">
            <a:xfrm>
              <a:off x="1397" y="3098"/>
              <a:ext cx="797" cy="77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21" name="Oval 13"/>
            <p:cNvSpPr>
              <a:spLocks noChangeArrowheads="1"/>
            </p:cNvSpPr>
            <p:nvPr/>
          </p:nvSpPr>
          <p:spPr bwMode="gray">
            <a:xfrm>
              <a:off x="3122" y="2717"/>
              <a:ext cx="798" cy="77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4258" y="1290"/>
              <a:ext cx="754" cy="771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8213" name="Text Box 15"/>
            <p:cNvSpPr txBox="1">
              <a:spLocks noChangeArrowheads="1"/>
            </p:cNvSpPr>
            <p:nvPr/>
          </p:nvSpPr>
          <p:spPr bwMode="gray">
            <a:xfrm>
              <a:off x="991" y="2349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02040A"/>
                  </a:solidFill>
                  <a:latin typeface="Verdana" pitchFamily="34" charset="0"/>
                </a:rPr>
                <a:t>жилище</a:t>
              </a:r>
              <a:endParaRPr lang="en-US" b="1">
                <a:solidFill>
                  <a:srgbClr val="02040A"/>
                </a:solidFill>
                <a:latin typeface="Verdana" pitchFamily="34" charset="0"/>
              </a:endParaRPr>
            </a:p>
          </p:txBody>
        </p:sp>
        <p:sp>
          <p:nvSpPr>
            <p:cNvPr id="8214" name="Text Box 16"/>
            <p:cNvSpPr txBox="1">
              <a:spLocks noChangeArrowheads="1"/>
            </p:cNvSpPr>
            <p:nvPr/>
          </p:nvSpPr>
          <p:spPr bwMode="gray">
            <a:xfrm>
              <a:off x="2600" y="1428"/>
              <a:ext cx="8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02040A"/>
                  </a:solidFill>
                  <a:latin typeface="Verdana" pitchFamily="34" charset="0"/>
                </a:rPr>
                <a:t>здоровье</a:t>
              </a:r>
              <a:endParaRPr lang="en-US" b="1">
                <a:solidFill>
                  <a:srgbClr val="02040A"/>
                </a:solidFill>
                <a:latin typeface="Verdana" pitchFamily="34" charset="0"/>
              </a:endParaRPr>
            </a:p>
          </p:txBody>
        </p:sp>
        <p:sp>
          <p:nvSpPr>
            <p:cNvPr id="8215" name="Text Box 17"/>
            <p:cNvSpPr txBox="1">
              <a:spLocks noChangeArrowheads="1"/>
            </p:cNvSpPr>
            <p:nvPr/>
          </p:nvSpPr>
          <p:spPr bwMode="gray">
            <a:xfrm>
              <a:off x="4424" y="1596"/>
              <a:ext cx="8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02040A"/>
                  </a:solidFill>
                  <a:latin typeface="Verdana" pitchFamily="34" charset="0"/>
                </a:rPr>
                <a:t>питание</a:t>
              </a:r>
              <a:endParaRPr lang="en-US" b="1">
                <a:solidFill>
                  <a:srgbClr val="02040A"/>
                </a:solidFill>
                <a:latin typeface="Verdana" pitchFamily="34" charset="0"/>
              </a:endParaRPr>
            </a:p>
          </p:txBody>
        </p:sp>
        <p:sp>
          <p:nvSpPr>
            <p:cNvPr id="8216" name="Text Box 18"/>
            <p:cNvSpPr txBox="1">
              <a:spLocks noChangeArrowheads="1"/>
            </p:cNvSpPr>
            <p:nvPr/>
          </p:nvSpPr>
          <p:spPr bwMode="gray">
            <a:xfrm>
              <a:off x="3312" y="2994"/>
              <a:ext cx="7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02040A"/>
                  </a:solidFill>
                  <a:latin typeface="Verdana" pitchFamily="34" charset="0"/>
                </a:rPr>
                <a:t>одежда</a:t>
              </a:r>
              <a:endParaRPr lang="en-US" b="1">
                <a:solidFill>
                  <a:srgbClr val="02040A"/>
                </a:solidFill>
                <a:latin typeface="Verdana" pitchFamily="34" charset="0"/>
              </a:endParaRPr>
            </a:p>
          </p:txBody>
        </p:sp>
        <p:sp>
          <p:nvSpPr>
            <p:cNvPr id="8217" name="Text Box 19"/>
            <p:cNvSpPr txBox="1">
              <a:spLocks noChangeArrowheads="1"/>
            </p:cNvSpPr>
            <p:nvPr/>
          </p:nvSpPr>
          <p:spPr bwMode="gray">
            <a:xfrm>
              <a:off x="1558" y="3370"/>
              <a:ext cx="7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02040A"/>
                  </a:solidFill>
                  <a:latin typeface="Verdana" pitchFamily="34" charset="0"/>
                </a:rPr>
                <a:t>свобода</a:t>
              </a:r>
              <a:endParaRPr lang="en-US" b="1">
                <a:solidFill>
                  <a:srgbClr val="02040A"/>
                </a:solidFill>
                <a:latin typeface="Verdana" pitchFamily="34" charset="0"/>
              </a:endParaRPr>
            </a:p>
          </p:txBody>
        </p:sp>
        <p:sp>
          <p:nvSpPr>
            <p:cNvPr id="8218" name="Text Box 20"/>
            <p:cNvSpPr txBox="1">
              <a:spLocks noChangeArrowheads="1"/>
            </p:cNvSpPr>
            <p:nvPr/>
          </p:nvSpPr>
          <p:spPr bwMode="gray">
            <a:xfrm>
              <a:off x="2137" y="2270"/>
              <a:ext cx="16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sz="2800" b="1"/>
            </a:p>
          </p:txBody>
        </p:sp>
        <p:sp>
          <p:nvSpPr>
            <p:cNvPr id="8219" name="Line 21"/>
            <p:cNvSpPr>
              <a:spLocks noChangeShapeType="1"/>
            </p:cNvSpPr>
            <p:nvPr/>
          </p:nvSpPr>
          <p:spPr bwMode="gray">
            <a:xfrm>
              <a:off x="1559" y="1428"/>
              <a:ext cx="1137" cy="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8220" name="AutoShape 22"/>
            <p:cNvCxnSpPr>
              <a:cxnSpLocks noChangeShapeType="1"/>
            </p:cNvCxnSpPr>
            <p:nvPr/>
          </p:nvCxnSpPr>
          <p:spPr bwMode="gray">
            <a:xfrm flipH="1">
              <a:off x="361" y="1428"/>
              <a:ext cx="120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221" name="Text Box 23"/>
            <p:cNvSpPr txBox="1">
              <a:spLocks noChangeArrowheads="1"/>
            </p:cNvSpPr>
            <p:nvPr/>
          </p:nvSpPr>
          <p:spPr bwMode="gray">
            <a:xfrm>
              <a:off x="273" y="1152"/>
              <a:ext cx="143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400" b="1">
                  <a:latin typeface="Verdana" pitchFamily="34" charset="0"/>
                </a:rPr>
                <a:t>Уровень жизни</a:t>
              </a:r>
              <a:endParaRPr lang="en-US" sz="2400" b="1">
                <a:latin typeface="Verdana" pitchFamily="34" charset="0"/>
              </a:endParaRPr>
            </a:p>
          </p:txBody>
        </p:sp>
      </p:grpSp>
      <p:pic>
        <p:nvPicPr>
          <p:cNvPr id="8195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213100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48"/>
          <p:cNvSpPr>
            <a:spLocks noChangeShapeType="1"/>
          </p:cNvSpPr>
          <p:nvPr/>
        </p:nvSpPr>
        <p:spPr bwMode="auto">
          <a:xfrm>
            <a:off x="4716463" y="4005263"/>
            <a:ext cx="25923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Oval 49"/>
          <p:cNvSpPr>
            <a:spLocks noChangeArrowheads="1"/>
          </p:cNvSpPr>
          <p:nvPr/>
        </p:nvSpPr>
        <p:spPr bwMode="auto">
          <a:xfrm>
            <a:off x="7380288" y="3789363"/>
            <a:ext cx="1512887" cy="10795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2040A"/>
                </a:solidFill>
              </a:rPr>
              <a:t>образование</a:t>
            </a:r>
          </a:p>
        </p:txBody>
      </p:sp>
      <p:sp>
        <p:nvSpPr>
          <p:cNvPr id="8198" name="Line 50"/>
          <p:cNvSpPr>
            <a:spLocks noChangeShapeType="1"/>
          </p:cNvSpPr>
          <p:nvPr/>
        </p:nvSpPr>
        <p:spPr bwMode="auto">
          <a:xfrm>
            <a:off x="4284663" y="4292600"/>
            <a:ext cx="714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Oval 51"/>
          <p:cNvSpPr>
            <a:spLocks noChangeArrowheads="1"/>
          </p:cNvSpPr>
          <p:nvPr/>
        </p:nvSpPr>
        <p:spPr bwMode="auto">
          <a:xfrm>
            <a:off x="3779838" y="5734050"/>
            <a:ext cx="1368425" cy="1123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2040A"/>
                </a:solidFill>
              </a:rPr>
              <a:t>условия </a:t>
            </a:r>
          </a:p>
          <a:p>
            <a:pPr algn="ctr"/>
            <a:r>
              <a:rPr lang="ru-RU" b="1">
                <a:solidFill>
                  <a:srgbClr val="02040A"/>
                </a:solidFill>
              </a:rPr>
              <a:t>труда</a:t>
            </a:r>
          </a:p>
        </p:txBody>
      </p:sp>
      <p:sp>
        <p:nvSpPr>
          <p:cNvPr id="8200" name="Oval 52"/>
          <p:cNvSpPr>
            <a:spLocks noChangeArrowheads="1"/>
          </p:cNvSpPr>
          <p:nvPr/>
        </p:nvSpPr>
        <p:spPr bwMode="auto">
          <a:xfrm>
            <a:off x="323850" y="5013325"/>
            <a:ext cx="1295400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2040A"/>
                </a:solidFill>
              </a:rPr>
              <a:t>соц. </a:t>
            </a:r>
          </a:p>
          <a:p>
            <a:pPr algn="ctr"/>
            <a:r>
              <a:rPr lang="ru-RU" b="1">
                <a:solidFill>
                  <a:srgbClr val="02040A"/>
                </a:solidFill>
              </a:rPr>
              <a:t>обеспечение</a:t>
            </a:r>
          </a:p>
        </p:txBody>
      </p:sp>
      <p:sp>
        <p:nvSpPr>
          <p:cNvPr id="8201" name="Line 54"/>
          <p:cNvSpPr>
            <a:spLocks noChangeShapeType="1"/>
          </p:cNvSpPr>
          <p:nvPr/>
        </p:nvSpPr>
        <p:spPr bwMode="auto">
          <a:xfrm flipH="1">
            <a:off x="1476375" y="4149725"/>
            <a:ext cx="25193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275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Подумайте: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можно стать богатым?</a:t>
            </a:r>
          </a:p>
          <a:p>
            <a:pPr eaLnBrk="1" hangingPunct="1"/>
            <a:r>
              <a:rPr lang="ru-RU" smtClean="0"/>
              <a:t>Какие вещи вы считаете богатством?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7225"/>
            <a:ext cx="29686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559300"/>
            <a:ext cx="18557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5" cstate="print"/>
          <a:srcRect l="12711" t="17436" r="2621" b="20456"/>
          <a:stretch>
            <a:fillRect/>
          </a:stretch>
        </p:blipFill>
        <p:spPr bwMode="auto">
          <a:xfrm>
            <a:off x="5399088" y="4795838"/>
            <a:ext cx="37449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6" cstate="print"/>
          <a:srcRect r="6177" b="5902"/>
          <a:stretch>
            <a:fillRect/>
          </a:stretch>
        </p:blipFill>
        <p:spPr bwMode="auto">
          <a:xfrm>
            <a:off x="7235825" y="3068638"/>
            <a:ext cx="165258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7" cstate="print"/>
          <a:srcRect b="8659"/>
          <a:stretch>
            <a:fillRect/>
          </a:stretch>
        </p:blipFill>
        <p:spPr bwMode="auto">
          <a:xfrm>
            <a:off x="3276600" y="2276475"/>
            <a:ext cx="25971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Подумайте: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ru-RU" smtClean="0"/>
              <a:t>Почему человек может стать бедным?</a:t>
            </a:r>
          </a:p>
          <a:p>
            <a:pPr eaLnBrk="1" hangingPunct="1"/>
            <a:endParaRPr lang="ru-RU" smtClean="0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6275"/>
            <a:ext cx="356393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670425"/>
            <a:ext cx="29162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213100"/>
            <a:ext cx="27495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276475"/>
            <a:ext cx="18621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6" cstate="print"/>
          <a:srcRect l="23152" r="6451" b="24409"/>
          <a:stretch>
            <a:fillRect/>
          </a:stretch>
        </p:blipFill>
        <p:spPr bwMode="auto">
          <a:xfrm>
            <a:off x="6407150" y="2205038"/>
            <a:ext cx="27368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339975" y="2205038"/>
            <a:ext cx="3887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Каково ваше отношение к бедным?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3563938" y="692150"/>
            <a:ext cx="4752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/>
              <a:t>Домашнее задание: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Прочитать п. 19,20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Ответить на вопросы (устно)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Выполнить практикум (письменно)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глобус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глобус</Template>
  <TotalTime>61</TotalTime>
  <Words>163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Wingdings</vt:lpstr>
      <vt:lpstr>Calibri</vt:lpstr>
      <vt:lpstr>Verdana</vt:lpstr>
      <vt:lpstr>глобус</vt:lpstr>
      <vt:lpstr>Adobe Photoshop Image</vt:lpstr>
      <vt:lpstr>БОГАТЫЕ И БЕДНЫЕ</vt:lpstr>
      <vt:lpstr>Цель:</vt:lpstr>
      <vt:lpstr>План:</vt:lpstr>
      <vt:lpstr>Слайд 4</vt:lpstr>
      <vt:lpstr>Слайд 5</vt:lpstr>
      <vt:lpstr>Слайд 6</vt:lpstr>
      <vt:lpstr>Подумайте:</vt:lpstr>
      <vt:lpstr>Подумайте:</vt:lpstr>
      <vt:lpstr>Слайд 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БОГАТЫЕ И БЕДНЫЕ</dc:title>
  <dc:creator>Admin</dc:creator>
  <cp:lastModifiedBy>Admin</cp:lastModifiedBy>
  <cp:revision>14</cp:revision>
  <dcterms:created xsi:type="dcterms:W3CDTF">2010-02-22T03:07:02Z</dcterms:created>
  <dcterms:modified xsi:type="dcterms:W3CDTF">2012-02-13T20:08:39Z</dcterms:modified>
</cp:coreProperties>
</file>