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8" r:id="rId15"/>
    <p:sldId id="286" r:id="rId16"/>
    <p:sldId id="287" r:id="rId17"/>
    <p:sldId id="269" r:id="rId18"/>
    <p:sldId id="282" r:id="rId19"/>
    <p:sldId id="270" r:id="rId20"/>
    <p:sldId id="281" r:id="rId21"/>
    <p:sldId id="271" r:id="rId22"/>
    <p:sldId id="285" r:id="rId23"/>
    <p:sldId id="272" r:id="rId24"/>
    <p:sldId id="273" r:id="rId25"/>
    <p:sldId id="274" r:id="rId26"/>
    <p:sldId id="284" r:id="rId27"/>
    <p:sldId id="275" r:id="rId28"/>
    <p:sldId id="276" r:id="rId29"/>
    <p:sldId id="277" r:id="rId30"/>
    <p:sldId id="283" r:id="rId31"/>
    <p:sldId id="278" r:id="rId32"/>
    <p:sldId id="279" r:id="rId33"/>
    <p:sldId id="280"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2218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23963" y="4797425"/>
            <a:ext cx="6227762" cy="1109663"/>
          </a:xfrm>
        </p:spPr>
        <p:txBody>
          <a:bodyPr/>
          <a:lstStyle>
            <a:lvl1pPr>
              <a:defRPr sz="3200" b="1"/>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1223963" y="5540375"/>
            <a:ext cx="6227762" cy="696913"/>
          </a:xfrm>
        </p:spPr>
        <p:txBody>
          <a:bodyPr/>
          <a:lstStyle>
            <a:lvl1pPr marL="0" indent="0">
              <a:buFontTx/>
              <a:buNone/>
              <a:defRPr sz="2400" b="1"/>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7550"/>
            <a:ext cx="1909762" cy="4610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7550"/>
            <a:ext cx="5581650" cy="4610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63842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63842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7550"/>
            <a:ext cx="6553200"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defRPr/>
            </a:pPr>
            <a:endParaRPr lang="uk-UA">
              <a:cs typeface="+mn-cs"/>
            </a:endParaRPr>
          </a:p>
        </p:txBody>
      </p:sp>
      <p:sp>
        <p:nvSpPr>
          <p:cNvPr id="1028" name="Rectangle 3"/>
          <p:cNvSpPr>
            <a:spLocks noGrp="1" noChangeArrowheads="1"/>
          </p:cNvSpPr>
          <p:nvPr>
            <p:ph type="body" idx="1"/>
          </p:nvPr>
        </p:nvSpPr>
        <p:spPr bwMode="auto">
          <a:xfrm>
            <a:off x="1176338" y="2638425"/>
            <a:ext cx="7643812" cy="395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924300" y="3068638"/>
            <a:ext cx="5219700" cy="1081087"/>
          </a:xfrm>
          <a:prstGeom prst="rect">
            <a:avLst/>
          </a:prstGeom>
          <a:solidFill>
            <a:srgbClr val="808000"/>
          </a:solidFill>
          <a:ln w="9525">
            <a:noFill/>
            <a:miter lim="800000"/>
            <a:headEnd/>
            <a:tailEnd/>
          </a:ln>
        </p:spPr>
        <p:txBody>
          <a:bodyPr wrap="none" anchor="ctr"/>
          <a:lstStyle/>
          <a:p>
            <a:endParaRPr lang="ru-RU"/>
          </a:p>
        </p:txBody>
      </p:sp>
      <p:sp>
        <p:nvSpPr>
          <p:cNvPr id="14339" name="Rectangle 2"/>
          <p:cNvSpPr>
            <a:spLocks noGrp="1" noChangeArrowheads="1"/>
          </p:cNvSpPr>
          <p:nvPr>
            <p:ph type="ctrTitle"/>
          </p:nvPr>
        </p:nvSpPr>
        <p:spPr>
          <a:xfrm>
            <a:off x="3924300" y="2924175"/>
            <a:ext cx="4679950" cy="1109663"/>
          </a:xfrm>
        </p:spPr>
        <p:txBody>
          <a:bodyPr/>
          <a:lstStyle/>
          <a:p>
            <a:pPr eaLnBrk="1" hangingPunct="1"/>
            <a:r>
              <a:rPr lang="uk-UA" sz="3600" smtClean="0"/>
              <a:t>ДРОЖЖИ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87450" y="1987550"/>
            <a:ext cx="7488238" cy="649288"/>
          </a:xfrm>
        </p:spPr>
        <p:txBody>
          <a:bodyPr/>
          <a:lstStyle/>
          <a:p>
            <a:pPr eaLnBrk="1" hangingPunct="1"/>
            <a:r>
              <a:rPr lang="ru-RU" smtClean="0"/>
              <a:t>ОСОБЕННОСТИ МЕТАБОЛИЗМА</a:t>
            </a:r>
          </a:p>
        </p:txBody>
      </p:sp>
      <p:sp>
        <p:nvSpPr>
          <p:cNvPr id="23554" name="Rectangle 3"/>
          <p:cNvSpPr>
            <a:spLocks noGrp="1" noChangeArrowheads="1"/>
          </p:cNvSpPr>
          <p:nvPr>
            <p:ph type="body" idx="1"/>
          </p:nvPr>
        </p:nvSpPr>
        <p:spPr/>
        <p:txBody>
          <a:bodyPr/>
          <a:lstStyle/>
          <a:p>
            <a:pPr eaLnBrk="1" hangingPunct="1">
              <a:lnSpc>
                <a:spcPct val="90000"/>
              </a:lnSpc>
            </a:pPr>
            <a:r>
              <a:rPr lang="ru-RU" sz="2000" smtClean="0"/>
              <a:t>Дрожжи являются миксотрофами и используют органические соединения как для получения энергии, так и в качестве источника углерода. Им необходим кислород для дыхания, однако при его отсутствии многие виды способны получать энергию за счёт брожения с выделением спиртов. При пропускании воздуха через сбраживаемый субстрат дрожжи прекращают брожение и начинают дышать (поскольку этот процесс эффективнее), потребляя кислород и выделяя углекислый газ. Это ускоряет рост дрожжевых клеток. Однако даже при доступе кислорода в случае высокого содержания глюкозы в среде дрожжи начинают её сбраживать.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ru-RU" smtClean="0"/>
              <a:t>ПРИМЕЧАНИЯ</a:t>
            </a:r>
          </a:p>
        </p:txBody>
      </p:sp>
      <p:sp>
        <p:nvSpPr>
          <p:cNvPr id="24578" name="Rectangle 3"/>
          <p:cNvSpPr>
            <a:spLocks noGrp="1" noChangeArrowheads="1"/>
          </p:cNvSpPr>
          <p:nvPr>
            <p:ph type="body" idx="1"/>
          </p:nvPr>
        </p:nvSpPr>
        <p:spPr>
          <a:xfrm>
            <a:off x="323850" y="2638425"/>
            <a:ext cx="5400675" cy="3959225"/>
          </a:xfrm>
        </p:spPr>
        <p:txBody>
          <a:bodyPr/>
          <a:lstStyle/>
          <a:p>
            <a:pPr eaLnBrk="1" hangingPunct="1"/>
            <a:r>
              <a:rPr lang="ru-RU" b="1" smtClean="0"/>
              <a:t>Миксотрофы </a:t>
            </a:r>
            <a:r>
              <a:rPr lang="ru-RU" smtClean="0"/>
              <a:t> — это организмы, которые способны использовать различные источники углерода и энергии. Миксотрофы могут быть одновременно фототрофами и </a:t>
            </a:r>
            <a:r>
              <a:rPr lang="ru-RU" u="sng" smtClean="0"/>
              <a:t>хемотрофами</a:t>
            </a:r>
            <a:r>
              <a:rPr lang="ru-RU" smtClean="0"/>
              <a:t>, литотрофами и органотрофами. </a:t>
            </a:r>
          </a:p>
        </p:txBody>
      </p:sp>
      <p:pic>
        <p:nvPicPr>
          <p:cNvPr id="24579" name="Picture 5" descr="220px-Flytrap"/>
          <p:cNvPicPr>
            <a:picLocks noChangeAspect="1" noChangeArrowheads="1"/>
          </p:cNvPicPr>
          <p:nvPr/>
        </p:nvPicPr>
        <p:blipFill>
          <a:blip r:embed="rId2"/>
          <a:srcRect/>
          <a:stretch>
            <a:fillRect/>
          </a:stretch>
        </p:blipFill>
        <p:spPr bwMode="auto">
          <a:xfrm>
            <a:off x="5292725" y="2420938"/>
            <a:ext cx="3276600" cy="245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ru-RU" smtClean="0"/>
              <a:t>РАСПРОСТРАНЕНИЕ</a:t>
            </a:r>
          </a:p>
        </p:txBody>
      </p:sp>
      <p:sp>
        <p:nvSpPr>
          <p:cNvPr id="25602" name="Rectangle 3"/>
          <p:cNvSpPr>
            <a:spLocks noGrp="1" noChangeArrowheads="1"/>
          </p:cNvSpPr>
          <p:nvPr>
            <p:ph type="body" idx="1"/>
          </p:nvPr>
        </p:nvSpPr>
        <p:spPr/>
        <p:txBody>
          <a:bodyPr/>
          <a:lstStyle/>
          <a:p>
            <a:pPr eaLnBrk="1" hangingPunct="1"/>
            <a:r>
              <a:rPr lang="ru-RU" sz="2400" smtClean="0"/>
              <a:t>Местообитания дрожжей связаны преимущественно с богатыми сахарами субстратами: поверхностью плодов и листьев, где они питаются прижизненными выделениями растений, нектаром цветов, раневыми соками растений, мёртвой фитомассой и т. д., однако они распространены также в почве (особенно в подстилке и органогенных горизонтах) и природных водах.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ru-RU" smtClean="0"/>
              <a:t>РАЗМНОЖЕНИЕ</a:t>
            </a:r>
          </a:p>
        </p:txBody>
      </p:sp>
      <p:sp>
        <p:nvSpPr>
          <p:cNvPr id="26626" name="Rectangle 3"/>
          <p:cNvSpPr>
            <a:spLocks noGrp="1" noChangeArrowheads="1"/>
          </p:cNvSpPr>
          <p:nvPr>
            <p:ph type="body" idx="1"/>
          </p:nvPr>
        </p:nvSpPr>
        <p:spPr/>
        <p:txBody>
          <a:bodyPr/>
          <a:lstStyle/>
          <a:p>
            <a:pPr eaLnBrk="1" hangingPunct="1"/>
            <a:r>
              <a:rPr lang="ru-RU" smtClean="0"/>
              <a:t>Отличительной особенностью дрожжей является способность к вегетативному (бесполому) размножению почкованием спор в одноклеточном состоянии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3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31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306"/>
            <a:ext cx="8784976" cy="68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88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todistDP\Desktop\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220"/>
            <a:ext cx="3612232" cy="67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7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ru-RU" smtClean="0"/>
              <a:t>ХЛЕБОПЕЧЕНИЕ</a:t>
            </a:r>
          </a:p>
        </p:txBody>
      </p:sp>
      <p:sp>
        <p:nvSpPr>
          <p:cNvPr id="27650" name="Rectangle 3"/>
          <p:cNvSpPr>
            <a:spLocks noGrp="1" noChangeArrowheads="1"/>
          </p:cNvSpPr>
          <p:nvPr>
            <p:ph type="body" idx="1"/>
          </p:nvPr>
        </p:nvSpPr>
        <p:spPr/>
        <p:txBody>
          <a:bodyPr/>
          <a:lstStyle/>
          <a:p>
            <a:pPr eaLnBrk="1" hangingPunct="1">
              <a:lnSpc>
                <a:spcPct val="80000"/>
              </a:lnSpc>
            </a:pPr>
            <a:r>
              <a:rPr lang="ru-RU" sz="2400" smtClean="0"/>
              <a:t>Приготовление печёного дрожжевого хлеба — одна из древнейших технологий. Дрожжи проводят спиртовое брожение, обуславливающие вкусовые и ароматические качества хлеба. В тесте формируются пузыри углекислого газа, заставляющие его «подниматься» и после выпечки придающие хлебу губчатую структуру и мягкость. Аналогичный эффект вызывает внесение в тесто соды и кислоты (обычно лимонной), но в этом случае вкус и аромат хлеба уступает таковому, приготовленному с использованием дрожжей.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Картинка 57 из 160419"/>
          <p:cNvPicPr>
            <a:picLocks noChangeAspect="1" noChangeArrowheads="1"/>
          </p:cNvPicPr>
          <p:nvPr/>
        </p:nvPicPr>
        <p:blipFill>
          <a:blip r:embed="rId2"/>
          <a:srcRect/>
          <a:stretch>
            <a:fillRect/>
          </a:stretch>
        </p:blipFill>
        <p:spPr bwMode="auto">
          <a:xfrm>
            <a:off x="5867400" y="0"/>
            <a:ext cx="3276600" cy="3276600"/>
          </a:xfrm>
          <a:prstGeom prst="rect">
            <a:avLst/>
          </a:prstGeom>
          <a:noFill/>
          <a:ln w="9525">
            <a:noFill/>
            <a:miter lim="800000"/>
            <a:headEnd/>
            <a:tailEnd/>
          </a:ln>
        </p:spPr>
      </p:pic>
      <p:pic>
        <p:nvPicPr>
          <p:cNvPr id="28674" name="Picture 7" descr="Картинка 58 из 160419"/>
          <p:cNvPicPr>
            <a:picLocks noChangeAspect="1" noChangeArrowheads="1"/>
          </p:cNvPicPr>
          <p:nvPr/>
        </p:nvPicPr>
        <p:blipFill>
          <a:blip r:embed="rId3"/>
          <a:srcRect/>
          <a:stretch>
            <a:fillRect/>
          </a:stretch>
        </p:blipFill>
        <p:spPr bwMode="auto">
          <a:xfrm>
            <a:off x="0" y="3200400"/>
            <a:ext cx="4787900" cy="3657600"/>
          </a:xfrm>
          <a:prstGeom prst="rect">
            <a:avLst/>
          </a:prstGeom>
          <a:noFill/>
          <a:ln w="9525">
            <a:noFill/>
            <a:miter lim="800000"/>
            <a:headEnd/>
            <a:tailEnd/>
          </a:ln>
        </p:spPr>
      </p:pic>
      <p:pic>
        <p:nvPicPr>
          <p:cNvPr id="28675" name="Picture 9" descr="i?id=32725458-16-72"/>
          <p:cNvPicPr>
            <a:picLocks noChangeAspect="1" noChangeArrowheads="1"/>
          </p:cNvPicPr>
          <p:nvPr/>
        </p:nvPicPr>
        <p:blipFill>
          <a:blip r:embed="rId4"/>
          <a:srcRect/>
          <a:stretch>
            <a:fillRect/>
          </a:stretch>
        </p:blipFill>
        <p:spPr bwMode="auto">
          <a:xfrm>
            <a:off x="3419475" y="1838325"/>
            <a:ext cx="3240088" cy="242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ru-RU" smtClean="0"/>
              <a:t>ВИНОДЕЛИЕ</a:t>
            </a:r>
          </a:p>
        </p:txBody>
      </p:sp>
      <p:sp>
        <p:nvSpPr>
          <p:cNvPr id="29698" name="Rectangle 3"/>
          <p:cNvSpPr>
            <a:spLocks noGrp="1" noChangeArrowheads="1"/>
          </p:cNvSpPr>
          <p:nvPr>
            <p:ph type="body" idx="1"/>
          </p:nvPr>
        </p:nvSpPr>
        <p:spPr/>
        <p:txBody>
          <a:bodyPr/>
          <a:lstStyle/>
          <a:p>
            <a:pPr eaLnBrk="1" hangingPunct="1">
              <a:lnSpc>
                <a:spcPct val="80000"/>
              </a:lnSpc>
            </a:pPr>
            <a:r>
              <a:rPr lang="ru-RU" sz="2400" smtClean="0"/>
              <a:t>Дрожжи в естественных условиях присутствуют на поверхности плодов винограда, часто они заметны как светлый налёт на ягодах. «Настоящими» винными дрожжами принято считать только один вид , который в природе встречается лишь на 1 ягоде винограда из 1000 . Однако эта раса дрожжей отличается значительно более высокой устойчивостью к влиянию этанола по сравнению с другими. Что в большинстве случаев приводит к тому, что именно она и выигрывает конкуренцию и подавляет остальные виды в процессе брожения вина.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76375" y="1700213"/>
            <a:ext cx="6553200" cy="649287"/>
          </a:xfrm>
        </p:spPr>
        <p:txBody>
          <a:bodyPr/>
          <a:lstStyle/>
          <a:p>
            <a:pPr eaLnBrk="1" hangingPunct="1"/>
            <a:r>
              <a:rPr lang="uk-UA" sz="3200" b="1" smtClean="0"/>
              <a:t>ОПРЕДЕЛЕНИЕ</a:t>
            </a:r>
          </a:p>
        </p:txBody>
      </p:sp>
      <p:sp>
        <p:nvSpPr>
          <p:cNvPr id="15363" name="Rectangle 3"/>
          <p:cNvSpPr>
            <a:spLocks noGrp="1" noChangeArrowheads="1"/>
          </p:cNvSpPr>
          <p:nvPr>
            <p:ph type="body" idx="1"/>
          </p:nvPr>
        </p:nvSpPr>
        <p:spPr>
          <a:xfrm>
            <a:off x="1176338" y="2349500"/>
            <a:ext cx="7643812" cy="3959225"/>
          </a:xfrm>
        </p:spPr>
        <p:txBody>
          <a:bodyPr/>
          <a:lstStyle/>
          <a:p>
            <a:pPr eaLnBrk="1" hangingPunct="1">
              <a:lnSpc>
                <a:spcPct val="80000"/>
              </a:lnSpc>
            </a:pPr>
            <a:endParaRPr lang="en-US" altLang="ko-KR" sz="2000" smtClean="0">
              <a:latin typeface="Verdana" pitchFamily="34" charset="0"/>
              <a:ea typeface="굴림" pitchFamily="34" charset="-127"/>
            </a:endParaRPr>
          </a:p>
          <a:p>
            <a:pPr eaLnBrk="1" hangingPunct="1">
              <a:lnSpc>
                <a:spcPct val="80000"/>
              </a:lnSpc>
            </a:pPr>
            <a:endParaRPr lang="en-US" altLang="ko-KR" sz="2000" smtClean="0">
              <a:latin typeface="Verdana" pitchFamily="34" charset="0"/>
              <a:ea typeface="굴림" pitchFamily="34" charset="-127"/>
            </a:endParaRPr>
          </a:p>
          <a:p>
            <a:pPr eaLnBrk="1" hangingPunct="1">
              <a:lnSpc>
                <a:spcPct val="80000"/>
              </a:lnSpc>
            </a:pPr>
            <a:r>
              <a:rPr lang="ru-RU" b="1" smtClean="0"/>
              <a:t>Дрожжи</a:t>
            </a:r>
            <a:r>
              <a:rPr lang="ru-RU" smtClean="0"/>
              <a:t> —  группа одноклеточных грибов, утративших мицелиальное строение в связи с переходом к обитанию в жидких и полужидких, богатых органическими веществами субстратах. Объединяет около 1500 видов, относящихся к аскомицетам и базидиомицетам. </a:t>
            </a:r>
          </a:p>
          <a:p>
            <a:pPr eaLnBrk="1" hangingPunct="1">
              <a:lnSpc>
                <a:spcPct val="80000"/>
              </a:lnSpc>
            </a:pPr>
            <a:endParaRPr lang="uk-UA"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ru-RU" sz="3200" smtClean="0"/>
              <a:t>Виноград со следами дрожжей</a:t>
            </a:r>
          </a:p>
        </p:txBody>
      </p:sp>
      <p:pic>
        <p:nvPicPr>
          <p:cNvPr id="30722" name="Picture 7" descr="220px-Wine_grapes07"/>
          <p:cNvPicPr>
            <a:picLocks noChangeAspect="1" noChangeArrowheads="1"/>
          </p:cNvPicPr>
          <p:nvPr/>
        </p:nvPicPr>
        <p:blipFill>
          <a:blip r:embed="rId2"/>
          <a:srcRect/>
          <a:stretch>
            <a:fillRect/>
          </a:stretch>
        </p:blipFill>
        <p:spPr bwMode="auto">
          <a:xfrm>
            <a:off x="1979613" y="2565400"/>
            <a:ext cx="4608512"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ru-RU" smtClean="0"/>
              <a:t>ВИНОДЕЛИЕ</a:t>
            </a:r>
          </a:p>
        </p:txBody>
      </p:sp>
      <p:sp>
        <p:nvSpPr>
          <p:cNvPr id="31746" name="Rectangle 3"/>
          <p:cNvSpPr>
            <a:spLocks noGrp="1" noChangeArrowheads="1"/>
          </p:cNvSpPr>
          <p:nvPr>
            <p:ph type="body" idx="1"/>
          </p:nvPr>
        </p:nvSpPr>
        <p:spPr/>
        <p:txBody>
          <a:bodyPr/>
          <a:lstStyle/>
          <a:p>
            <a:pPr eaLnBrk="1" hangingPunct="1">
              <a:lnSpc>
                <a:spcPct val="90000"/>
              </a:lnSpc>
            </a:pPr>
            <a:r>
              <a:rPr lang="ru-RU" sz="2000" smtClean="0"/>
              <a:t>Собранный виноград давят, получая сок (муст, виноградное сусло) с 10—25 % сахара. Для получения белых вин от него отделяют смесь косточек и кожуры (мезга), в мусте для красных вин она остаётся. Затем в результате брожения сахара превращаются в этанол. Вторичные метаболиты дрожжей, а также соединения, полученные из них при созревании вина, определяют его аромат и вкус, также большое значение в дозревании уже перебродившего вина и придании ему аромата имеют молочнокислые бактерии.  Для получения ряда вин (например, шампанского) вторично сбраживают уже перебродившее вино.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Картинка 1 из 42677"/>
          <p:cNvPicPr>
            <a:picLocks noChangeAspect="1" noChangeArrowheads="1"/>
          </p:cNvPicPr>
          <p:nvPr/>
        </p:nvPicPr>
        <p:blipFill>
          <a:blip r:embed="rId2"/>
          <a:srcRect/>
          <a:stretch>
            <a:fillRect/>
          </a:stretch>
        </p:blipFill>
        <p:spPr bwMode="auto">
          <a:xfrm>
            <a:off x="1116013" y="0"/>
            <a:ext cx="5248275" cy="3933825"/>
          </a:xfrm>
          <a:prstGeom prst="rect">
            <a:avLst/>
          </a:prstGeom>
          <a:noFill/>
          <a:ln w="9525">
            <a:noFill/>
            <a:miter lim="800000"/>
            <a:headEnd/>
            <a:tailEnd/>
          </a:ln>
        </p:spPr>
      </p:pic>
      <p:pic>
        <p:nvPicPr>
          <p:cNvPr id="32770" name="Picture 9" descr="Картинка 26 из 43088"/>
          <p:cNvPicPr>
            <a:picLocks noChangeAspect="1" noChangeArrowheads="1"/>
          </p:cNvPicPr>
          <p:nvPr/>
        </p:nvPicPr>
        <p:blipFill>
          <a:blip r:embed="rId3"/>
          <a:srcRect/>
          <a:stretch>
            <a:fillRect/>
          </a:stretch>
        </p:blipFill>
        <p:spPr bwMode="auto">
          <a:xfrm>
            <a:off x="4535488" y="3402013"/>
            <a:ext cx="4608512" cy="3455987"/>
          </a:xfrm>
          <a:prstGeom prst="rect">
            <a:avLst/>
          </a:prstGeom>
          <a:noFill/>
          <a:ln w="9525">
            <a:noFill/>
            <a:miter lim="800000"/>
            <a:headEnd/>
            <a:tailEnd/>
          </a:ln>
        </p:spPr>
      </p:pic>
      <p:pic>
        <p:nvPicPr>
          <p:cNvPr id="32771" name="Picture 11" descr="Картинка 70 из 43088"/>
          <p:cNvPicPr>
            <a:picLocks noChangeAspect="1" noChangeArrowheads="1"/>
          </p:cNvPicPr>
          <p:nvPr/>
        </p:nvPicPr>
        <p:blipFill>
          <a:blip r:embed="rId4"/>
          <a:srcRect/>
          <a:stretch>
            <a:fillRect/>
          </a:stretch>
        </p:blipFill>
        <p:spPr bwMode="auto">
          <a:xfrm>
            <a:off x="0" y="3808413"/>
            <a:ext cx="3816350" cy="304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ru-RU" smtClean="0"/>
              <a:t>ВИНОДЕЛИЕ</a:t>
            </a:r>
          </a:p>
        </p:txBody>
      </p:sp>
      <p:sp>
        <p:nvSpPr>
          <p:cNvPr id="33794" name="Rectangle 3"/>
          <p:cNvSpPr>
            <a:spLocks noGrp="1" noChangeArrowheads="1"/>
          </p:cNvSpPr>
          <p:nvPr>
            <p:ph type="body" idx="1"/>
          </p:nvPr>
        </p:nvSpPr>
        <p:spPr/>
        <p:txBody>
          <a:bodyPr/>
          <a:lstStyle/>
          <a:p>
            <a:pPr eaLnBrk="1" hangingPunct="1">
              <a:lnSpc>
                <a:spcPct val="90000"/>
              </a:lnSpc>
            </a:pPr>
            <a:r>
              <a:rPr lang="ru-RU" sz="2000" smtClean="0"/>
              <a:t>Прекращение брожения связано либо с исчерпанием запасов сахаров (сухое вино), либо с достижением порога токсичности этанола для дрожжей. Хересные дрожжи , в отличие от обычных дрожжей (которые погибают, когда концентрации спирта в растворе достигает 12 %), более устойчивы. Первоначально хересные дрожжи были известны только на юге Испании (в Андалусии), где благодаря их свойствам получали крепкое вино — херес (до 24 % при длительной выдержке).Со временем хересные дрожжи были также обнаружены в Армении, Грузии, Крыму и др. Хересные дрожжи также используют при производстве некоторых крепких сортов пива.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ru-RU" smtClean="0"/>
              <a:t>ПИВОВАРЕНИЕ</a:t>
            </a:r>
          </a:p>
        </p:txBody>
      </p:sp>
      <p:sp>
        <p:nvSpPr>
          <p:cNvPr id="34818" name="Rectangle 3"/>
          <p:cNvSpPr>
            <a:spLocks noGrp="1" noChangeArrowheads="1"/>
          </p:cNvSpPr>
          <p:nvPr>
            <p:ph type="body" idx="1"/>
          </p:nvPr>
        </p:nvSpPr>
        <p:spPr/>
        <p:txBody>
          <a:bodyPr/>
          <a:lstStyle/>
          <a:p>
            <a:pPr eaLnBrk="1" hangingPunct="1"/>
            <a:r>
              <a:rPr lang="ru-RU" sz="2400" smtClean="0"/>
              <a:t>В пивоварении в качестве сырья используется зерно (чаще всего ячмень), содержащее много крахмала, но мало сбраживаемых дрожжами сахаров. Поэтому перед брожением крахмал гидролизуют. Для этого используются амилазы, образуемые самим зерном при прорастании. Пророщенный ячмень носит название солод. Солод размалывают, смешивают с водой и варят, получая сусло, которое впоследствии сбраживается дрожжами.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ru-RU" smtClean="0"/>
              <a:t>ПРИМЕЧАНИЯ</a:t>
            </a:r>
          </a:p>
        </p:txBody>
      </p:sp>
      <p:sp>
        <p:nvSpPr>
          <p:cNvPr id="35842" name="Rectangle 3"/>
          <p:cNvSpPr>
            <a:spLocks noGrp="1" noChangeArrowheads="1"/>
          </p:cNvSpPr>
          <p:nvPr>
            <p:ph type="body" idx="1"/>
          </p:nvPr>
        </p:nvSpPr>
        <p:spPr/>
        <p:txBody>
          <a:bodyPr/>
          <a:lstStyle/>
          <a:p>
            <a:pPr eaLnBrk="1" hangingPunct="1"/>
            <a:r>
              <a:rPr lang="ru-RU" b="1" smtClean="0"/>
              <a:t>Амилаза</a:t>
            </a:r>
            <a:r>
              <a:rPr lang="ru-RU" smtClean="0"/>
              <a:t> — фермент, гликозил-гидролаза, расщепляющий крахмал до олигосахаридов, относится к ферментам пищеварения.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Картинка 14 из 127626"/>
          <p:cNvPicPr>
            <a:picLocks noChangeAspect="1" noChangeArrowheads="1"/>
          </p:cNvPicPr>
          <p:nvPr/>
        </p:nvPicPr>
        <p:blipFill>
          <a:blip r:embed="rId2"/>
          <a:srcRect/>
          <a:stretch>
            <a:fillRect/>
          </a:stretch>
        </p:blipFill>
        <p:spPr bwMode="auto">
          <a:xfrm>
            <a:off x="0" y="0"/>
            <a:ext cx="4752975" cy="3338513"/>
          </a:xfrm>
          <a:prstGeom prst="rect">
            <a:avLst/>
          </a:prstGeom>
          <a:noFill/>
          <a:ln w="9525">
            <a:noFill/>
            <a:miter lim="800000"/>
            <a:headEnd/>
            <a:tailEnd/>
          </a:ln>
        </p:spPr>
      </p:pic>
      <p:pic>
        <p:nvPicPr>
          <p:cNvPr id="36866" name="Picture 7" descr="Картинка 16 из 127626"/>
          <p:cNvPicPr>
            <a:picLocks noChangeAspect="1" noChangeArrowheads="1"/>
          </p:cNvPicPr>
          <p:nvPr/>
        </p:nvPicPr>
        <p:blipFill>
          <a:blip r:embed="rId3"/>
          <a:srcRect/>
          <a:stretch>
            <a:fillRect/>
          </a:stretch>
        </p:blipFill>
        <p:spPr bwMode="auto">
          <a:xfrm>
            <a:off x="3995738" y="3213100"/>
            <a:ext cx="5148262"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ru-RU" smtClean="0"/>
              <a:t>КВАСОВАРЕНИЕ</a:t>
            </a:r>
          </a:p>
        </p:txBody>
      </p:sp>
      <p:sp>
        <p:nvSpPr>
          <p:cNvPr id="37890" name="Rectangle 3"/>
          <p:cNvSpPr>
            <a:spLocks noGrp="1" noChangeArrowheads="1"/>
          </p:cNvSpPr>
          <p:nvPr>
            <p:ph type="body" idx="1"/>
          </p:nvPr>
        </p:nvSpPr>
        <p:spPr/>
        <p:txBody>
          <a:bodyPr/>
          <a:lstStyle/>
          <a:p>
            <a:pPr eaLnBrk="1" hangingPunct="1">
              <a:lnSpc>
                <a:spcPct val="90000"/>
              </a:lnSpc>
            </a:pPr>
            <a:r>
              <a:rPr lang="ru-RU" smtClean="0"/>
              <a:t>Квас производится по аналогичной схеме, однако помимо ячменного широко применяется ржаной солод. К нему добавляется мука и сахар, после чего смесь заливается водой и варится с образованием сусла. Важнейшим отличием квасоварения от производства пива является использование при сбраживании сусла помимо дрожжей молочнокислых бактерий.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ru-RU" sz="3200" smtClean="0"/>
              <a:t>Промышленное производство спирта</a:t>
            </a:r>
          </a:p>
        </p:txBody>
      </p:sp>
      <p:sp>
        <p:nvSpPr>
          <p:cNvPr id="38914" name="Rectangle 3"/>
          <p:cNvSpPr>
            <a:spLocks noGrp="1" noChangeArrowheads="1"/>
          </p:cNvSpPr>
          <p:nvPr>
            <p:ph type="body" idx="1"/>
          </p:nvPr>
        </p:nvSpPr>
        <p:spPr>
          <a:xfrm>
            <a:off x="900113" y="2997200"/>
            <a:ext cx="7920037" cy="3600450"/>
          </a:xfrm>
        </p:spPr>
        <p:txBody>
          <a:bodyPr/>
          <a:lstStyle/>
          <a:p>
            <a:pPr eaLnBrk="1" hangingPunct="1"/>
            <a:r>
              <a:rPr lang="ru-RU" smtClean="0"/>
              <a:t>В биотехнологии для производства спирта используют сахарный тростник, фуражную кукурузу и другие дешёвые источники углеводов. Проводится сбраживание и ректификационная перегонка спирта до стандартной концентрации около 96 % об.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ru-RU" sz="3200" smtClean="0"/>
              <a:t>Пищевые и кормовые дрожжи</a:t>
            </a:r>
          </a:p>
        </p:txBody>
      </p:sp>
      <p:sp>
        <p:nvSpPr>
          <p:cNvPr id="39938" name="Rectangle 3"/>
          <p:cNvSpPr>
            <a:spLocks noGrp="1" noChangeArrowheads="1"/>
          </p:cNvSpPr>
          <p:nvPr>
            <p:ph type="body" idx="1"/>
          </p:nvPr>
        </p:nvSpPr>
        <p:spPr/>
        <p:txBody>
          <a:bodyPr/>
          <a:lstStyle/>
          <a:p>
            <a:pPr eaLnBrk="1" hangingPunct="1">
              <a:lnSpc>
                <a:spcPct val="80000"/>
              </a:lnSpc>
            </a:pPr>
            <a:r>
              <a:rPr lang="ru-RU" sz="2400" smtClean="0"/>
              <a:t>Дрожжи богаты белками, их содержание может доходить до 66 %, при этом 10 % массы приходится на незаменимые аминокислоты. Дрожжевая биомасса может быть получена на отходах сельского хозяйства, её выход не зависит от климатических и погодных условий. Поэтому её использование чрезвычайно выгодно для обогащения белками пищи человека и корма сельскохозяйственных животных. Добавление дрожжей в колбасы началось ещё в 1910-е годы в Германии, в 1930-е кормовые дрожжи начали производить в СССР, где эта отрасль особенно развилась.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ru-RU" smtClean="0"/>
              <a:t>ПРИМЕЧАНИЯ</a:t>
            </a:r>
          </a:p>
        </p:txBody>
      </p:sp>
      <p:sp>
        <p:nvSpPr>
          <p:cNvPr id="16386" name="Rectangle 3"/>
          <p:cNvSpPr>
            <a:spLocks noGrp="1" noChangeArrowheads="1"/>
          </p:cNvSpPr>
          <p:nvPr>
            <p:ph type="body" idx="1"/>
          </p:nvPr>
        </p:nvSpPr>
        <p:spPr/>
        <p:txBody>
          <a:bodyPr/>
          <a:lstStyle/>
          <a:p>
            <a:pPr eaLnBrk="1" hangingPunct="1"/>
            <a:r>
              <a:rPr lang="ru-RU" smtClean="0"/>
              <a:t>Мицелиальное строение - вегетативное тело подавляющего большинства грибов представляет собой систему покрытых клеточными оболочками нитей, которая называется мицелий.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Картинка 51 из 160419"/>
          <p:cNvPicPr>
            <a:picLocks noChangeAspect="1" noChangeArrowheads="1"/>
          </p:cNvPicPr>
          <p:nvPr/>
        </p:nvPicPr>
        <p:blipFill>
          <a:blip r:embed="rId2"/>
          <a:srcRect/>
          <a:stretch>
            <a:fillRect/>
          </a:stretch>
        </p:blipFill>
        <p:spPr bwMode="auto">
          <a:xfrm>
            <a:off x="3059113" y="188913"/>
            <a:ext cx="47625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ru-RU" smtClean="0"/>
              <a:t>Применение в медицине</a:t>
            </a:r>
          </a:p>
        </p:txBody>
      </p:sp>
      <p:sp>
        <p:nvSpPr>
          <p:cNvPr id="41986" name="Rectangle 3"/>
          <p:cNvSpPr>
            <a:spLocks noGrp="1" noChangeArrowheads="1"/>
          </p:cNvSpPr>
          <p:nvPr>
            <p:ph type="body" idx="1"/>
          </p:nvPr>
        </p:nvSpPr>
        <p:spPr/>
        <p:txBody>
          <a:bodyPr/>
          <a:lstStyle/>
          <a:p>
            <a:pPr eaLnBrk="1" hangingPunct="1">
              <a:lnSpc>
                <a:spcPct val="90000"/>
              </a:lnSpc>
            </a:pPr>
            <a:r>
              <a:rPr lang="ru-RU" sz="2000" smtClean="0"/>
              <a:t>Высушенные пивные дрожжи используют для производства лекарственных препаратов и БАД.</a:t>
            </a:r>
          </a:p>
          <a:p>
            <a:pPr eaLnBrk="1" hangingPunct="1">
              <a:lnSpc>
                <a:spcPct val="90000"/>
              </a:lnSpc>
            </a:pPr>
            <a:r>
              <a:rPr lang="ru-RU" sz="2000" smtClean="0"/>
              <a:t>Жидкие пивные дрожжи традиционно прописывались ослабленным, лицам с аллергическими заболеваниями</a:t>
            </a:r>
          </a:p>
          <a:p>
            <a:pPr eaLnBrk="1" hangingPunct="1">
              <a:lnSpc>
                <a:spcPct val="90000"/>
              </a:lnSpc>
            </a:pPr>
            <a:r>
              <a:rPr lang="ru-RU" sz="2000" smtClean="0"/>
              <a:t>Существует ряд препаратов на основе дрожжей, поддерживающих и восстанавливающих флору желудочно-кишечного тракта, которые снимают симптомы острой диареи у детей, предотвращают реинфекцию , снижают частоту сокращений мускулатуры кишечника у больных синдромом раздражённого кишечника, снижают риск возникновения различных видов диареи.</a:t>
            </a:r>
          </a:p>
          <a:p>
            <a:pPr eaLnBrk="1" hangingPunct="1">
              <a:lnSpc>
                <a:spcPct val="90000"/>
              </a:lnSpc>
            </a:pPr>
            <a:endParaRPr lang="ru-RU"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ru-RU" smtClean="0"/>
              <a:t>Чайный гриб</a:t>
            </a:r>
          </a:p>
        </p:txBody>
      </p:sp>
      <p:sp>
        <p:nvSpPr>
          <p:cNvPr id="43010" name="Rectangle 3"/>
          <p:cNvSpPr>
            <a:spLocks noGrp="1" noChangeArrowheads="1"/>
          </p:cNvSpPr>
          <p:nvPr>
            <p:ph type="body" idx="1"/>
          </p:nvPr>
        </p:nvSpPr>
        <p:spPr>
          <a:xfrm>
            <a:off x="1176338" y="2638425"/>
            <a:ext cx="5195887" cy="3959225"/>
          </a:xfrm>
        </p:spPr>
        <p:txBody>
          <a:bodyPr/>
          <a:lstStyle/>
          <a:p>
            <a:pPr eaLnBrk="1" hangingPunct="1">
              <a:lnSpc>
                <a:spcPct val="90000"/>
              </a:lnSpc>
            </a:pPr>
            <a:r>
              <a:rPr lang="ru-RU" sz="2400" smtClean="0"/>
              <a:t>Чайный гриб является ассоциацией дрожжей и уксуснокислых бактерий. Его использование в Российской империи началось в 1900-е годы, видимо, он был завезён после русско-японской войны.</a:t>
            </a:r>
          </a:p>
          <a:p>
            <a:pPr eaLnBrk="1" hangingPunct="1">
              <a:lnSpc>
                <a:spcPct val="90000"/>
              </a:lnSpc>
            </a:pPr>
            <a:r>
              <a:rPr lang="ru-RU" sz="2400" smtClean="0"/>
              <a:t>Отмечаются антимикробные и противоатеросклеротические свойства  чайного гриба и его культуральной жидкости.</a:t>
            </a:r>
          </a:p>
        </p:txBody>
      </p:sp>
      <p:pic>
        <p:nvPicPr>
          <p:cNvPr id="43011" name="Picture 5" descr="220px-Kombucha_jar"/>
          <p:cNvPicPr>
            <a:picLocks noChangeAspect="1" noChangeArrowheads="1"/>
          </p:cNvPicPr>
          <p:nvPr/>
        </p:nvPicPr>
        <p:blipFill>
          <a:blip r:embed="rId2"/>
          <a:srcRect/>
          <a:stretch>
            <a:fillRect/>
          </a:stretch>
        </p:blipFill>
        <p:spPr bwMode="auto">
          <a:xfrm>
            <a:off x="6877050" y="4221163"/>
            <a:ext cx="20955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ru-RU" smtClean="0"/>
              <a:t>Дрожжи портят продукты</a:t>
            </a:r>
          </a:p>
        </p:txBody>
      </p:sp>
      <p:sp>
        <p:nvSpPr>
          <p:cNvPr id="44034" name="Rectangle 3"/>
          <p:cNvSpPr>
            <a:spLocks noGrp="1" noChangeArrowheads="1"/>
          </p:cNvSpPr>
          <p:nvPr>
            <p:ph type="body" idx="1"/>
          </p:nvPr>
        </p:nvSpPr>
        <p:spPr/>
        <p:txBody>
          <a:bodyPr/>
          <a:lstStyle/>
          <a:p>
            <a:pPr eaLnBrk="1" hangingPunct="1"/>
            <a:r>
              <a:rPr lang="ru-RU" sz="2400" smtClean="0"/>
              <a:t>В процессе жизнедеятельности дрожжи образуют специфические конечные продукты метаболизма. При этом физические и химические свойства продуктов изменяются — продукт «портится». Разрастания дрожжей на продуктах нередко видны невооруженным глазом как поверхностный налёт (например, на сыре или на мясных продуктах) или проявляют себя, запуская бродильный процесс (в соках, сиропах и даже в достаточно жидком варенье).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ru-RU" smtClean="0"/>
              <a:t>ПРИМЕЧАНИЯ</a:t>
            </a:r>
          </a:p>
        </p:txBody>
      </p:sp>
      <p:sp>
        <p:nvSpPr>
          <p:cNvPr id="17410" name="Rectangle 3"/>
          <p:cNvSpPr>
            <a:spLocks noGrp="1" noChangeArrowheads="1"/>
          </p:cNvSpPr>
          <p:nvPr>
            <p:ph type="body" idx="1"/>
          </p:nvPr>
        </p:nvSpPr>
        <p:spPr/>
        <p:txBody>
          <a:bodyPr/>
          <a:lstStyle/>
          <a:p>
            <a:pPr eaLnBrk="1" hangingPunct="1"/>
            <a:r>
              <a:rPr lang="ru-RU" b="1" smtClean="0"/>
              <a:t>Аскомицеты</a:t>
            </a:r>
            <a:r>
              <a:rPr lang="ru-RU" smtClean="0"/>
              <a:t> или </a:t>
            </a:r>
            <a:r>
              <a:rPr lang="ru-RU" b="1" smtClean="0"/>
              <a:t>сумчатые грибы</a:t>
            </a:r>
            <a:r>
              <a:rPr lang="ru-RU" smtClean="0"/>
              <a:t>  — отдел в царстве грибов, объединяющий организмы с септированным (разделённым на части) мицелием и специфическими органами полового спороношения — сумками (</a:t>
            </a:r>
            <a:r>
              <a:rPr lang="ru-RU" i="1" smtClean="0"/>
              <a:t>асками</a:t>
            </a:r>
            <a:r>
              <a:rPr lang="ru-RU" smtClean="0"/>
              <a:t>), содержащими чаще всего по 8 аскоспор.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ru-RU" smtClean="0"/>
              <a:t>ПРИМЕЧАНИЯ</a:t>
            </a:r>
          </a:p>
        </p:txBody>
      </p:sp>
      <p:sp>
        <p:nvSpPr>
          <p:cNvPr id="18434" name="Rectangle 3"/>
          <p:cNvSpPr>
            <a:spLocks noGrp="1" noChangeArrowheads="1"/>
          </p:cNvSpPr>
          <p:nvPr>
            <p:ph type="body" idx="1"/>
          </p:nvPr>
        </p:nvSpPr>
        <p:spPr/>
        <p:txBody>
          <a:bodyPr/>
          <a:lstStyle/>
          <a:p>
            <a:pPr eaLnBrk="1" hangingPunct="1">
              <a:buFontTx/>
              <a:buNone/>
            </a:pPr>
            <a:r>
              <a:rPr lang="ru-RU" b="1" smtClean="0"/>
              <a:t>́	Базидиомицеты</a:t>
            </a:r>
            <a:r>
              <a:rPr lang="ru-RU" smtClean="0"/>
              <a:t>, или </a:t>
            </a:r>
            <a:r>
              <a:rPr lang="ru-RU" b="1" smtClean="0"/>
              <a:t>базидиальные грибы</a:t>
            </a:r>
            <a:r>
              <a:rPr lang="ru-RU" smtClean="0"/>
              <a:t> — </a:t>
            </a:r>
            <a:r>
              <a:rPr lang="ru-RU" u="sng" smtClean="0"/>
              <a:t>отдел</a:t>
            </a:r>
            <a:r>
              <a:rPr lang="ru-RU" smtClean="0"/>
              <a:t> царства грибов, включающий виды, производящие споры в булавовидных структурах, именуемых </a:t>
            </a:r>
            <a:r>
              <a:rPr lang="ru-RU" i="1" smtClean="0"/>
              <a:t>базидии</a:t>
            </a:r>
            <a:r>
              <a:rPr lang="ru-RU" smtClean="0"/>
              <a:t>. Вместе с аскомицетами относятся к подцарству высших грибов.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Картинка 18 из 160390"/>
          <p:cNvPicPr>
            <a:picLocks noChangeAspect="1" noChangeArrowheads="1"/>
          </p:cNvPicPr>
          <p:nvPr/>
        </p:nvPicPr>
        <p:blipFill>
          <a:blip r:embed="rId2"/>
          <a:srcRect/>
          <a:stretch>
            <a:fillRect/>
          </a:stretch>
        </p:blipFill>
        <p:spPr bwMode="auto">
          <a:xfrm>
            <a:off x="4067175" y="1412875"/>
            <a:ext cx="3476625" cy="3200400"/>
          </a:xfrm>
          <a:prstGeom prst="rect">
            <a:avLst/>
          </a:prstGeom>
          <a:noFill/>
          <a:ln w="9525">
            <a:noFill/>
            <a:miter lim="800000"/>
            <a:headEnd/>
            <a:tailEnd/>
          </a:ln>
        </p:spPr>
      </p:pic>
      <p:pic>
        <p:nvPicPr>
          <p:cNvPr id="19458" name="Picture 7" descr="i?id=83375352-66-72"/>
          <p:cNvPicPr>
            <a:picLocks noChangeAspect="1" noChangeArrowheads="1"/>
          </p:cNvPicPr>
          <p:nvPr/>
        </p:nvPicPr>
        <p:blipFill>
          <a:blip r:embed="rId3"/>
          <a:srcRect/>
          <a:stretch>
            <a:fillRect/>
          </a:stretch>
        </p:blipFill>
        <p:spPr bwMode="auto">
          <a:xfrm>
            <a:off x="7053263" y="3486150"/>
            <a:ext cx="2090737" cy="3371850"/>
          </a:xfrm>
          <a:prstGeom prst="rect">
            <a:avLst/>
          </a:prstGeom>
          <a:noFill/>
          <a:ln w="9525">
            <a:noFill/>
            <a:miter lim="800000"/>
            <a:headEnd/>
            <a:tailEnd/>
          </a:ln>
        </p:spPr>
      </p:pic>
      <p:pic>
        <p:nvPicPr>
          <p:cNvPr id="19459" name="Picture 9" descr="Картинка 27 из 160389"/>
          <p:cNvPicPr>
            <a:picLocks noChangeAspect="1" noChangeArrowheads="1"/>
          </p:cNvPicPr>
          <p:nvPr/>
        </p:nvPicPr>
        <p:blipFill>
          <a:blip r:embed="rId4"/>
          <a:srcRect/>
          <a:stretch>
            <a:fillRect/>
          </a:stretch>
        </p:blipFill>
        <p:spPr bwMode="auto">
          <a:xfrm>
            <a:off x="0" y="2990850"/>
            <a:ext cx="4772025" cy="3867150"/>
          </a:xfrm>
          <a:prstGeom prst="rect">
            <a:avLst/>
          </a:prstGeom>
          <a:noFill/>
          <a:ln w="9525">
            <a:noFill/>
            <a:miter lim="800000"/>
            <a:headEnd/>
            <a:tailEnd/>
          </a:ln>
        </p:spPr>
      </p:pic>
      <p:pic>
        <p:nvPicPr>
          <p:cNvPr id="19461" name="Picture 7" descr="i?id=83375352-66-72"/>
          <p:cNvPicPr>
            <a:picLocks noChangeAspect="1" noChangeArrowheads="1"/>
          </p:cNvPicPr>
          <p:nvPr/>
        </p:nvPicPr>
        <p:blipFill>
          <a:blip r:embed="rId3"/>
          <a:srcRect/>
          <a:stretch>
            <a:fillRect/>
          </a:stretch>
        </p:blipFill>
        <p:spPr bwMode="auto">
          <a:xfrm>
            <a:off x="7053263" y="3486150"/>
            <a:ext cx="2090737"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p:txBody>
          <a:bodyPr/>
          <a:lstStyle/>
          <a:p>
            <a:pPr eaLnBrk="1" hangingPunct="1"/>
            <a:r>
              <a:rPr lang="ru-RU" smtClean="0"/>
              <a:t>Размеры дрожжевых клеток обычно составляют 3—7 мкм в диаметре. Есть данные, что некоторые виды способны вырастать до 40 мкм.</a:t>
            </a:r>
          </a:p>
          <a:p>
            <a:pPr eaLnBrk="1" hangingPunct="1"/>
            <a:r>
              <a:rPr lang="ru-RU" smtClean="0"/>
              <a:t>Дрожжи имеют большое практическое значение, особенно </a:t>
            </a:r>
            <a:r>
              <a:rPr lang="ru-RU" u="sng" smtClean="0"/>
              <a:t>пекарские или пивные дрожжи</a:t>
            </a:r>
            <a:r>
              <a:rPr lang="ru-RU" smtClean="0"/>
              <a:t>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ru-RU" smtClean="0"/>
              <a:t>ИСТОРИЯ</a:t>
            </a:r>
          </a:p>
        </p:txBody>
      </p:sp>
      <p:sp>
        <p:nvSpPr>
          <p:cNvPr id="21506" name="Rectangle 3"/>
          <p:cNvSpPr>
            <a:spLocks noGrp="1" noChangeArrowheads="1"/>
          </p:cNvSpPr>
          <p:nvPr>
            <p:ph type="body" idx="1"/>
          </p:nvPr>
        </p:nvSpPr>
        <p:spPr/>
        <p:txBody>
          <a:bodyPr/>
          <a:lstStyle/>
          <a:p>
            <a:pPr eaLnBrk="1" hangingPunct="1">
              <a:lnSpc>
                <a:spcPct val="80000"/>
              </a:lnSpc>
            </a:pPr>
            <a:r>
              <a:rPr lang="ru-RU" sz="1800" smtClean="0"/>
              <a:t>Дрожжи, вероятно, одни из наиболее древних «домашних организмов». Тысячи лет люди использовали их для выпечки. Археологи нашли среди руин древнеегипетских городов жернова и пекарни, а также изображение пекарей и пивоваров. Предполагается, что пиво египтяне начали варить за 6000 лет до н. э., а к 1200 году до н. э. овладели технологией выпечки дрожжевого хлеба. Для начала сбраживания нового субстрата люди использовали остатки старого. В результате в различных хозяйствах столетиями происходила селекция дрожжей и сформировались новые физиологические расы, не встречающиеся в природе, многие из которых даже изначально были описаны как отдельные виды. Они являются такими же продуктами человеческой деятельности, как сорта культурных растений.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ru-RU" smtClean="0"/>
              <a:t>ИСТОРИЯ</a:t>
            </a:r>
          </a:p>
        </p:txBody>
      </p:sp>
      <p:sp>
        <p:nvSpPr>
          <p:cNvPr id="22530" name="Rectangle 3"/>
          <p:cNvSpPr>
            <a:spLocks noGrp="1" noChangeArrowheads="1"/>
          </p:cNvSpPr>
          <p:nvPr>
            <p:ph type="body" idx="1"/>
          </p:nvPr>
        </p:nvSpPr>
        <p:spPr/>
        <p:txBody>
          <a:bodyPr/>
          <a:lstStyle/>
          <a:p>
            <a:pPr eaLnBrk="1" hangingPunct="1"/>
            <a:r>
              <a:rPr lang="ru-RU" sz="2400" smtClean="0"/>
              <a:t>В 1680 году голландский натуралист Антони ван Левенгук впервые увидел дрожжи в оптический микроскоп, однако не распознал в них, из-за отсутствия движения, живых организмов . И лишь в 1857 году французский микробиолог Луи Пастер доказал, что спиртовое брожение — не просто химическая реакция, как считалось ранее, а биологический процесс, производимый дрожжами.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00001 2">
      <a:dk1>
        <a:srgbClr val="666633"/>
      </a:dk1>
      <a:lt1>
        <a:srgbClr val="FFFFFF"/>
      </a:lt1>
      <a:dk2>
        <a:srgbClr val="A18D58"/>
      </a:dk2>
      <a:lt2>
        <a:srgbClr val="FFFFCC"/>
      </a:lt2>
      <a:accent1>
        <a:srgbClr val="99CC00"/>
      </a:accent1>
      <a:accent2>
        <a:srgbClr val="99FF99"/>
      </a:accent2>
      <a:accent3>
        <a:srgbClr val="CDC5B4"/>
      </a:accent3>
      <a:accent4>
        <a:srgbClr val="DADADA"/>
      </a:accent4>
      <a:accent5>
        <a:srgbClr val="CAE2AA"/>
      </a:accent5>
      <a:accent6>
        <a:srgbClr val="8AE78A"/>
      </a:accent6>
      <a:hlink>
        <a:srgbClr val="666633"/>
      </a:hlink>
      <a:folHlink>
        <a:srgbClr val="FFCC99"/>
      </a:folHlink>
    </a:clrScheme>
    <a:fontScheme name="0000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001 1">
        <a:dk1>
          <a:srgbClr val="666633"/>
        </a:dk1>
        <a:lt1>
          <a:srgbClr val="FFFFFF"/>
        </a:lt1>
        <a:dk2>
          <a:srgbClr val="A18D58"/>
        </a:dk2>
        <a:lt2>
          <a:srgbClr val="FFFFCC"/>
        </a:lt2>
        <a:accent1>
          <a:srgbClr val="CCFF66"/>
        </a:accent1>
        <a:accent2>
          <a:srgbClr val="FFCC99"/>
        </a:accent2>
        <a:accent3>
          <a:srgbClr val="CDC5B4"/>
        </a:accent3>
        <a:accent4>
          <a:srgbClr val="DADADA"/>
        </a:accent4>
        <a:accent5>
          <a:srgbClr val="E2FFB8"/>
        </a:accent5>
        <a:accent6>
          <a:srgbClr val="E7B98A"/>
        </a:accent6>
        <a:hlink>
          <a:srgbClr val="666633"/>
        </a:hlink>
        <a:folHlink>
          <a:srgbClr val="CC9900"/>
        </a:folHlink>
      </a:clrScheme>
      <a:clrMap bg1="dk2" tx1="lt1" bg2="dk1" tx2="lt2" accent1="accent1" accent2="accent2" accent3="accent3" accent4="accent4" accent5="accent5" accent6="accent6" hlink="hlink" folHlink="folHlink"/>
    </a:extraClrScheme>
    <a:extraClrScheme>
      <a:clrScheme name="00001 2">
        <a:dk1>
          <a:srgbClr val="666633"/>
        </a:dk1>
        <a:lt1>
          <a:srgbClr val="FFFFFF"/>
        </a:lt1>
        <a:dk2>
          <a:srgbClr val="A18D58"/>
        </a:dk2>
        <a:lt2>
          <a:srgbClr val="FFFFCC"/>
        </a:lt2>
        <a:accent1>
          <a:srgbClr val="99CC00"/>
        </a:accent1>
        <a:accent2>
          <a:srgbClr val="99FF99"/>
        </a:accent2>
        <a:accent3>
          <a:srgbClr val="CDC5B4"/>
        </a:accent3>
        <a:accent4>
          <a:srgbClr val="DADADA"/>
        </a:accent4>
        <a:accent5>
          <a:srgbClr val="CAE2AA"/>
        </a:accent5>
        <a:accent6>
          <a:srgbClr val="8AE78A"/>
        </a:accent6>
        <a:hlink>
          <a:srgbClr val="666633"/>
        </a:hlink>
        <a:folHlink>
          <a:srgbClr val="FFCC99"/>
        </a:folHlink>
      </a:clrScheme>
      <a:clrMap bg1="dk2" tx1="lt1" bg2="dk1" tx2="lt2" accent1="accent1" accent2="accent2" accent3="accent3" accent4="accent4" accent5="accent5" accent6="accent6" hlink="hlink" folHlink="folHlink"/>
    </a:extraClrScheme>
    <a:extraClrScheme>
      <a:clrScheme name="00001 3">
        <a:dk1>
          <a:srgbClr val="666633"/>
        </a:dk1>
        <a:lt1>
          <a:srgbClr val="FFFFFF"/>
        </a:lt1>
        <a:dk2>
          <a:srgbClr val="A18D58"/>
        </a:dk2>
        <a:lt2>
          <a:srgbClr val="FFFFCC"/>
        </a:lt2>
        <a:accent1>
          <a:srgbClr val="99CC00"/>
        </a:accent1>
        <a:accent2>
          <a:srgbClr val="33CC33"/>
        </a:accent2>
        <a:accent3>
          <a:srgbClr val="CDC5B4"/>
        </a:accent3>
        <a:accent4>
          <a:srgbClr val="DADADA"/>
        </a:accent4>
        <a:accent5>
          <a:srgbClr val="CAE2AA"/>
        </a:accent5>
        <a:accent6>
          <a:srgbClr val="2DB92D"/>
        </a:accent6>
        <a:hlink>
          <a:srgbClr val="006600"/>
        </a:hlink>
        <a:folHlink>
          <a:srgbClr val="9966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139</TotalTime>
  <Words>175</Words>
  <Application>Microsoft Office PowerPoint</Application>
  <PresentationFormat>Экран (4:3)</PresentationFormat>
  <Paragraphs>53</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template</vt:lpstr>
      <vt:lpstr>ДРОЖЖИ</vt:lpstr>
      <vt:lpstr>ОПРЕДЕЛЕНИЕ</vt:lpstr>
      <vt:lpstr>ПРИМЕЧАНИЯ</vt:lpstr>
      <vt:lpstr>ПРИМЕЧАНИЯ</vt:lpstr>
      <vt:lpstr>ПРИМЕЧАНИЯ</vt:lpstr>
      <vt:lpstr>Презентация PowerPoint</vt:lpstr>
      <vt:lpstr>Презентация PowerPoint</vt:lpstr>
      <vt:lpstr>ИСТОРИЯ</vt:lpstr>
      <vt:lpstr>ИСТОРИЯ</vt:lpstr>
      <vt:lpstr>ОСОБЕННОСТИ МЕТАБОЛИЗМА</vt:lpstr>
      <vt:lpstr>ПРИМЕЧАНИЯ</vt:lpstr>
      <vt:lpstr>РАСПРОСТРАНЕНИЕ</vt:lpstr>
      <vt:lpstr>РАЗМНОЖЕНИЕ</vt:lpstr>
      <vt:lpstr>Презентация PowerPoint</vt:lpstr>
      <vt:lpstr>Презентация PowerPoint</vt:lpstr>
      <vt:lpstr>Презентация PowerPoint</vt:lpstr>
      <vt:lpstr>ХЛЕБОПЕЧЕНИЕ</vt:lpstr>
      <vt:lpstr>Презентация PowerPoint</vt:lpstr>
      <vt:lpstr>ВИНОДЕЛИЕ</vt:lpstr>
      <vt:lpstr>Виноград со следами дрожжей</vt:lpstr>
      <vt:lpstr>ВИНОДЕЛИЕ</vt:lpstr>
      <vt:lpstr>Презентация PowerPoint</vt:lpstr>
      <vt:lpstr>ВИНОДЕЛИЕ</vt:lpstr>
      <vt:lpstr>ПИВОВАРЕНИЕ</vt:lpstr>
      <vt:lpstr>ПРИМЕЧАНИЯ</vt:lpstr>
      <vt:lpstr>Презентация PowerPoint</vt:lpstr>
      <vt:lpstr>КВАСОВАРЕНИЕ</vt:lpstr>
      <vt:lpstr>Промышленное производство спирта</vt:lpstr>
      <vt:lpstr>Пищевые и кормовые дрожжи</vt:lpstr>
      <vt:lpstr>Презентация PowerPoint</vt:lpstr>
      <vt:lpstr>Применение в медицине</vt:lpstr>
      <vt:lpstr>Чайный гриб</vt:lpstr>
      <vt:lpstr>Дрожжи портят продукты</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1</dc:creator>
  <cp:lastModifiedBy>MetodistDP</cp:lastModifiedBy>
  <cp:revision>5</cp:revision>
  <dcterms:created xsi:type="dcterms:W3CDTF">2012-02-09T05:36:08Z</dcterms:created>
  <dcterms:modified xsi:type="dcterms:W3CDTF">2013-01-28T05:55:58Z</dcterms:modified>
</cp:coreProperties>
</file>