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7"/>
  </p:notesMasterIdLst>
  <p:handoutMasterIdLst>
    <p:handoutMasterId r:id="rId18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72" r:id="rId11"/>
    <p:sldId id="270" r:id="rId12"/>
    <p:sldId id="271" r:id="rId13"/>
    <p:sldId id="273" r:id="rId14"/>
    <p:sldId id="258" r:id="rId15"/>
    <p:sldId id="27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6667" autoAdjust="0"/>
  </p:normalViewPr>
  <p:slideViewPr>
    <p:cSldViewPr>
      <p:cViewPr>
        <p:scale>
          <a:sx n="50" d="100"/>
          <a:sy n="50" d="100"/>
        </p:scale>
        <p:origin x="-2142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4E9F76-5957-4D0D-BE9E-CB6874829C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51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018DC0-15FE-4B66-90CD-8E011CB266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107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EB39D5-82C8-4898-81DE-72BC7222F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317E-8DC5-4E92-8D04-BDED2733B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ABF6-8875-49E5-9389-BB1B49EE7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6BC9D8-3739-405F-9855-C1B76856F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05E9-6DC6-4FD8-9E3D-99B5F61EE9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16B3-89DB-4DC1-9B34-507B7F68E3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653D998-0A0B-4D0B-9B5C-0B27C1E394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4A13E-8B85-4EE8-AF70-AEDBBEBDE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7D81-B03F-47AD-A81A-262333789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5908-D3C1-4BBF-BEA5-753CF168E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5811-102E-4CA4-A646-4C3E7C19DB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6EC0A7-F620-4ADC-8013-661310B0DE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8200"/>
            <a:ext cx="6450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Бронхиальная астма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04800" y="1905000"/>
            <a:ext cx="8534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Ф.И.О.   Больная Б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Возраст: 66 лет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Место работы: пенсионерка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Дата поступления и выписки 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с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09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.05.12 г. по 25.05.2012 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Диагноз при поступлении: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Бронхиальная астма, смешанной формы,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средней степени тяжести, обострение, ДН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-II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83820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700" b="1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Результаты лабораторно-инструментальных</a:t>
            </a:r>
            <a:br>
              <a:rPr lang="ru-RU" sz="2700" b="1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исследований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Б/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анализ крови: 13.05.12.</a:t>
            </a: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Общий белок 81 г/л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Альбумины – 48 г/л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Фибриноген – 2 г/л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 - -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Билирубин 14.2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/л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Холестерин 3.6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/л</a:t>
            </a:r>
          </a:p>
          <a:p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Креатинин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0.075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/л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Мочевина 4.3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/л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АСТ - 58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нмоль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/л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АЛТ - 74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нмоль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/л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Тимоловая проба 84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- 142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/л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7244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Бронхоскопия от  12 .04.12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Вход в трахею свободный, видимые бронхи проходимы. Слизистая бронхов бледно-розовая,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атрофичная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Секрет слизистой вязкий в умеренном количестве. Диффузный атрофический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эндобронхит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Смывы с бронхов на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цитограмму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АК: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Лейкоциты сплошь: с – 92%, л – 8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 – 30-40 в поле зрения</a:t>
            </a:r>
          </a:p>
          <a:p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Атипичные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клетки не обнаружены.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         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b="1" dirty="0" smtClean="0">
                <a:solidFill>
                  <a:srgbClr val="C00000"/>
                </a:solidFill>
              </a:rPr>
              <a:t>Клинический диагноз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133600"/>
            <a:ext cx="8153400" cy="4525963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Бронхиальная астма, смешанная форма,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персистирующее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течение, фаза обострения средней степени тяжести, неконтролируемое течение.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ДН-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0"/>
            <a:ext cx="82185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Обоснование клинического диагноза</a:t>
            </a:r>
          </a:p>
          <a:p>
            <a:endPara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04800" y="902998"/>
            <a:ext cx="8610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Клинический диагноз выставляется на основании предварительного диагноза и данных инструментально-лабораторных методов исследования.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Бронхиальная астма на основании: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42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Жалоб больного: на одышку смешанного характера, с затрудненным вдохом и выдохом, усиливающуюся при незначительной физической нагрузке (при подъеме на 2 этаж). Приступы удушья до 3 раз днем и ночью до 2 раз в неделю, сопровождающиеся свистящим дыханием и купируемые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-2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агонистами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короткого действия. Кашель, со слизисто-гнойной, трудно отделяемой мокротой до 15 мл. На  слабость, быструю утомляемость, головную боль.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42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основании данных объективного исследования: состояние больного - средней степени тяжести. При аускультации легких: над всеми полями выслушивается жесткое дыхание, на фоне которого выслушиваются рассеянные сухие хрипы.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42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основании дополнительных методов исследования: ОАК – лейкоцитоз, повышение СОЭ,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эозинофилия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ОА мокроты – наличие эозинофилов; исследование функции внешнего дыхания (уменьшение ОФВ1 до 69%, ЖЕЛ – до 67%); при  бронхоскопии с цитологией– диффузный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эндобронхит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нейтрофильный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лейкоцитоз 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2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Смешанная форма – на основании того, что в клинике данной больной имеет место комбинированное действие аллергенов (нашатырный спирт,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аналгин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иод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пенициллин, домашняя и книжная пыль) и частые рецидивы после простудных заболеваний.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81000" y="1066800"/>
            <a:ext cx="853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Фаза обострения на основании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anamnesis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morbi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на фоне относительного благополучия произошло ухудшение состояния больного: ночные приступы стали появляться до 1 раза в неделю, стали нарушать сон и активность; появилась одышка с затрудненным вдохом и выдохом, приступообразный кашель с мокротой слизисто-гнойного характера, участилось дыхание; повысилась температура до 40</a:t>
            </a:r>
            <a:r>
              <a:rPr kumimoji="0" lang="ru-RU" sz="16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С, усилилось недомогание, слабость и быстрая  утомляемость. На основании дополнительных методов исследования: ОАК повышение СОЭ, эозинофилов; ОА мокроты – наличие лейкоциты до 10, эозинофилов до 5 в скоплении.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Средней степени тяжести - обострения заболевания нарушают физическую активность и сон; ночные симптомы астмы возникают  1 раза в неделю. исследование функции внешнего дыхания (уменьшение ОФВ1( 69%), ЖЕЛ – до 67%.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Неконтролируемое течение – на основании наличия приступов удушья до 3 раз днем и ночью до 2 раз в неделю, сопровождающиеся свистящим дыханием и купируемые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-2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агонистами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короткого действия, потребность в ситуационных препаратах более 2 раз в неделю, ОФВ1 менее 80%.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Дыхательную недостаточность II степени ставлю на основании жалоб больного: на одышку с затрудненным вдохом и выдохом возникающую при кашле и небольшой физической нагрузке и по данным объективного осмотра: ЧДД -24 раза в минуту.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5400" y="304800"/>
            <a:ext cx="68748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Обоснование клинического диагноза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  </a:t>
            </a:r>
            <a:r>
              <a:rPr lang="ru-RU" sz="4000" dirty="0" smtClean="0">
                <a:solidFill>
                  <a:srgbClr val="C00000"/>
                </a:solidFill>
              </a:rPr>
              <a:t>Лечение 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Режим  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II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Стол 15</a:t>
            </a:r>
            <a:endParaRPr lang="en-US" sz="2000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Преднизолон</a:t>
            </a:r>
            <a:r>
              <a:rPr lang="ru-RU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90 мг </a:t>
            </a:r>
            <a:r>
              <a:rPr lang="ru-R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в/</a:t>
            </a:r>
            <a:r>
              <a:rPr lang="ru-RU" sz="20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в+</a:t>
            </a:r>
            <a:r>
              <a:rPr lang="en-US" sz="20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NaCl</a:t>
            </a:r>
            <a:r>
              <a:rPr lang="ru-R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0,9%-200,0 </a:t>
            </a:r>
            <a:r>
              <a:rPr lang="ru-RU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мл 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N 5</a:t>
            </a:r>
            <a:endParaRPr lang="ru-RU" sz="2000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Преднизолон</a:t>
            </a:r>
            <a:r>
              <a:rPr lang="ru-R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20 мг в сутки в течении </a:t>
            </a:r>
            <a:r>
              <a:rPr lang="ru-RU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5 </a:t>
            </a:r>
            <a:r>
              <a:rPr lang="ru-R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дней и 10 мг в сутки – 10 </a:t>
            </a:r>
            <a:r>
              <a:rPr lang="ru-RU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дней</a:t>
            </a:r>
            <a:endParaRPr lang="ru-RU" sz="2000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Беродуал-небулайзерные</a:t>
            </a:r>
            <a:r>
              <a:rPr lang="ru-R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ингаляции </a:t>
            </a:r>
            <a:r>
              <a:rPr lang="ru-RU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2 </a:t>
            </a:r>
            <a:r>
              <a:rPr lang="ru-R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раза в день</a:t>
            </a:r>
          </a:p>
          <a:p>
            <a:pPr>
              <a:lnSpc>
                <a:spcPct val="150000"/>
              </a:lnSpc>
            </a:pPr>
            <a:r>
              <a:rPr lang="ru-RU" sz="20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Атровент</a:t>
            </a:r>
            <a:r>
              <a:rPr lang="ru-R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20 мкг по 2 ингаляции </a:t>
            </a:r>
            <a:r>
              <a:rPr lang="ru-RU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2 раза </a:t>
            </a:r>
            <a:r>
              <a:rPr lang="ru-R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в день</a:t>
            </a:r>
          </a:p>
          <a:p>
            <a:pPr>
              <a:lnSpc>
                <a:spcPct val="150000"/>
              </a:lnSpc>
            </a:pPr>
            <a:r>
              <a:rPr lang="ru-RU" sz="20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Теофил</a:t>
            </a:r>
            <a:r>
              <a:rPr lang="ru-R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300 мг по 1 капсуле на </a:t>
            </a:r>
            <a:r>
              <a:rPr lang="ru-RU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ночь</a:t>
            </a:r>
            <a:endParaRPr lang="ru-RU" sz="2000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Ципрокс</a:t>
            </a:r>
            <a:r>
              <a:rPr lang="ru-RU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100,0 мл (200 мг) 2 раза в день в/</a:t>
            </a:r>
            <a:r>
              <a:rPr lang="ru-RU" sz="20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в</a:t>
            </a:r>
            <a:r>
              <a:rPr lang="ru-R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капельно</a:t>
            </a:r>
            <a:r>
              <a:rPr lang="ru-R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– 7 </a:t>
            </a:r>
            <a:r>
              <a:rPr lang="ru-RU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дней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Кислород с ПДКВ-10 мин 4 раза в день</a:t>
            </a:r>
            <a:endParaRPr lang="ru-RU" sz="2000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ЛФК, дыхательная гимнастика</a:t>
            </a:r>
            <a:endParaRPr lang="ru-RU" sz="2000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ielolluvio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762000" y="304800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4000" dirty="0" smtClean="0">
                <a:ln>
                  <a:solidFill>
                    <a:schemeClr val="tx1"/>
                  </a:solidFill>
                </a:ln>
                <a:solidFill>
                  <a:srgbClr val="FF9900"/>
                </a:solidFill>
                <a:latin typeface="Monotype Corsiva" pitchFamily="66" charset="0"/>
              </a:rPr>
              <a:t>	</a:t>
            </a:r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rgbClr val="FF9900"/>
                </a:solidFill>
                <a:latin typeface="Monotype Corsiva" pitchFamily="66" charset="0"/>
              </a:rPr>
              <a:t>Спасибо за просмотр</a:t>
            </a:r>
            <a:endParaRPr lang="es-ES" sz="54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533400"/>
            <a:ext cx="79248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70C0"/>
                </a:solidFill>
              </a:rPr>
              <a:t>       </a:t>
            </a:r>
          </a:p>
          <a:p>
            <a:pPr algn="just"/>
            <a:r>
              <a:rPr lang="ru-RU" sz="2800" b="1" dirty="0" smtClean="0">
                <a:solidFill>
                  <a:srgbClr val="0070C0"/>
                </a:solidFill>
              </a:rPr>
              <a:t>         Жалобы </a:t>
            </a:r>
            <a:r>
              <a:rPr lang="ru-RU" sz="2800" b="1" dirty="0">
                <a:solidFill>
                  <a:srgbClr val="0070C0"/>
                </a:solidFill>
              </a:rPr>
              <a:t>на момент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0070C0"/>
                </a:solidFill>
              </a:rPr>
              <a:t>         поступления</a:t>
            </a:r>
          </a:p>
          <a:p>
            <a:pPr algn="just"/>
            <a:endParaRPr lang="ru-RU" sz="2800" b="1" dirty="0"/>
          </a:p>
          <a:p>
            <a:pPr algn="just"/>
            <a:r>
              <a:rPr lang="ru-RU" sz="2400" b="1" dirty="0">
                <a:solidFill>
                  <a:srgbClr val="C00000"/>
                </a:solidFill>
              </a:rPr>
              <a:t>На приступы удушья, возникающие до 3 раз днем и ночью до  2</a:t>
            </a:r>
            <a:r>
              <a:rPr lang="ru-RU" sz="2400" b="1" dirty="0" smtClean="0">
                <a:solidFill>
                  <a:srgbClr val="C00000"/>
                </a:solidFill>
              </a:rPr>
              <a:t> раз </a:t>
            </a:r>
            <a:r>
              <a:rPr lang="ru-RU" sz="2400" b="1" dirty="0">
                <a:solidFill>
                  <a:srgbClr val="C00000"/>
                </a:solidFill>
              </a:rPr>
              <a:t>в неделю, чаще во второй половине ночи, сопровождающиеся свистящим дыханием и купируемые </a:t>
            </a:r>
            <a:r>
              <a:rPr lang="en-US" sz="2400" b="1" dirty="0">
                <a:solidFill>
                  <a:srgbClr val="C00000"/>
                </a:solidFill>
              </a:rPr>
              <a:t>b</a:t>
            </a:r>
            <a:r>
              <a:rPr lang="ru-RU" sz="2400" b="1" dirty="0">
                <a:solidFill>
                  <a:srgbClr val="C00000"/>
                </a:solidFill>
              </a:rPr>
              <a:t>-2 </a:t>
            </a:r>
            <a:r>
              <a:rPr lang="ru-RU" sz="2400" b="1" dirty="0" err="1">
                <a:solidFill>
                  <a:srgbClr val="C00000"/>
                </a:solidFill>
              </a:rPr>
              <a:t>агонистами</a:t>
            </a:r>
            <a:r>
              <a:rPr lang="ru-RU" sz="2400" b="1" dirty="0">
                <a:solidFill>
                  <a:srgbClr val="C00000"/>
                </a:solidFill>
              </a:rPr>
              <a:t> короткого действия. Одышку смешанного характера при ходьбе, подъеме по лестнице на второй этаж, тяжелой физической нагрузке. Кашель с </a:t>
            </a:r>
            <a:r>
              <a:rPr lang="ru-RU" sz="2400" b="1" dirty="0" err="1">
                <a:solidFill>
                  <a:srgbClr val="C00000"/>
                </a:solidFill>
              </a:rPr>
              <a:t>трудноотделяемой</a:t>
            </a:r>
            <a:r>
              <a:rPr lang="ru-RU" sz="2400" b="1" dirty="0">
                <a:solidFill>
                  <a:srgbClr val="C00000"/>
                </a:solidFill>
              </a:rPr>
              <a:t> мокротой слизисто-гнойного  характера до 15 мл. в сутки. Повышение </a:t>
            </a:r>
            <a:r>
              <a:rPr lang="ru-RU" sz="2400" b="1" dirty="0" smtClean="0">
                <a:solidFill>
                  <a:srgbClr val="C00000"/>
                </a:solidFill>
              </a:rPr>
              <a:t>температуры до высоких цифр, </a:t>
            </a:r>
            <a:r>
              <a:rPr lang="ru-RU" sz="2400" b="1" dirty="0">
                <a:solidFill>
                  <a:srgbClr val="C00000"/>
                </a:solidFill>
              </a:rPr>
              <a:t>головные боли, </a:t>
            </a:r>
            <a:r>
              <a:rPr lang="ru-RU" sz="2400" b="1" dirty="0" smtClean="0">
                <a:solidFill>
                  <a:srgbClr val="C00000"/>
                </a:solidFill>
              </a:rPr>
              <a:t>слабость, быструю утомляемость.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3" name="Picture 8" descr="астма-диагност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33400"/>
            <a:ext cx="2136927" cy="1667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81000" y="533400"/>
          <a:ext cx="8534399" cy="6019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770"/>
                <a:gridCol w="1720943"/>
                <a:gridCol w="1720943"/>
                <a:gridCol w="1720943"/>
                <a:gridCol w="1573800"/>
              </a:tblGrid>
              <a:tr h="891458">
                <a:tc>
                  <a:txBody>
                    <a:bodyPr/>
                    <a:lstStyle/>
                    <a:p>
                      <a:pPr algn="ctr" fontAlgn="base"/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Пациентка Б., </a:t>
                      </a:r>
                    </a:p>
                    <a:p>
                      <a:pPr algn="ctr" fontAlgn="base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66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</a:p>
                    <a:p>
                      <a:r>
                        <a:rPr lang="ru-RU" dirty="0" smtClean="0"/>
                        <a:t>      2009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2010</a:t>
                      </a:r>
                      <a:r>
                        <a:rPr lang="ru-RU" baseline="0" dirty="0" smtClean="0"/>
                        <a:t>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2011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2012 г</a:t>
                      </a:r>
                      <a:endParaRPr lang="ru-RU" dirty="0"/>
                    </a:p>
                  </a:txBody>
                  <a:tcPr/>
                </a:tc>
              </a:tr>
              <a:tr h="514549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Кашель</a:t>
                      </a:r>
                      <a:endParaRPr lang="ru-RU" sz="1400" b="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8791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Мокрота</a:t>
                      </a:r>
                      <a:endParaRPr lang="ru-RU" sz="1400" b="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4549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Одышка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4549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Хрипы</a:t>
                      </a:r>
                      <a:endParaRPr lang="ru-RU" sz="1400" b="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0308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Частота обострений в</a:t>
                      </a:r>
                      <a:r>
                        <a:rPr lang="ru-RU" sz="1400" b="0" baseline="0" dirty="0" smtClean="0"/>
                        <a:t> год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/>
                </a:tc>
              </a:tr>
              <a:tr h="586496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Частота</a:t>
                      </a:r>
                      <a:r>
                        <a:rPr lang="ru-RU" sz="1400" b="0" baseline="0" dirty="0" smtClean="0"/>
                        <a:t> дневных приступов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раз в 2-3 дня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 раз в день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  раза в день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  раза в день и более</a:t>
                      </a:r>
                      <a:endParaRPr lang="ru-RU" sz="1400" b="1" dirty="0"/>
                    </a:p>
                  </a:txBody>
                  <a:tcPr/>
                </a:tc>
              </a:tr>
              <a:tr h="61412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Частота ночных приступов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раз в месяц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раз в месяц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раз в  2 недели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раз в неделю</a:t>
                      </a:r>
                      <a:endParaRPr lang="ru-RU" sz="1400" b="1" dirty="0"/>
                    </a:p>
                  </a:txBody>
                  <a:tcPr/>
                </a:tc>
              </a:tr>
              <a:tr h="343034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Пульс</a:t>
                      </a:r>
                      <a:r>
                        <a:rPr lang="ru-RU" sz="1400" b="0" baseline="0" dirty="0" smtClean="0"/>
                        <a:t> 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88</a:t>
                      </a:r>
                      <a:endParaRPr lang="ru-RU" sz="1400" b="1" dirty="0"/>
                    </a:p>
                  </a:txBody>
                  <a:tcPr/>
                </a:tc>
              </a:tr>
              <a:tr h="360184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Частота дыхания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24</a:t>
                      </a:r>
                      <a:endParaRPr lang="ru-RU" sz="1400" b="1" dirty="0"/>
                    </a:p>
                  </a:txBody>
                  <a:tcPr/>
                </a:tc>
              </a:tr>
              <a:tr h="651763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ЖЕЛ</a:t>
                      </a:r>
                    </a:p>
                    <a:p>
                      <a:r>
                        <a:rPr lang="ru-RU" sz="1400" b="0" dirty="0" smtClean="0"/>
                        <a:t>ОФВ</a:t>
                      </a:r>
                      <a:r>
                        <a:rPr lang="ru-RU" sz="1400" b="0" baseline="0" dirty="0" smtClean="0"/>
                        <a:t> 1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80</a:t>
                      </a:r>
                    </a:p>
                    <a:p>
                      <a:pPr algn="ctr"/>
                      <a:r>
                        <a:rPr lang="ru-RU" sz="1400" b="1" dirty="0" smtClean="0"/>
                        <a:t>70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80</a:t>
                      </a:r>
                    </a:p>
                    <a:p>
                      <a:pPr algn="ctr"/>
                      <a:r>
                        <a:rPr lang="ru-RU" sz="1400" b="1" dirty="0" smtClean="0"/>
                        <a:t>70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70</a:t>
                      </a:r>
                    </a:p>
                    <a:p>
                      <a:pPr algn="ctr"/>
                      <a:r>
                        <a:rPr lang="ru-RU" sz="1400" b="1" dirty="0" smtClean="0"/>
                        <a:t>70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67</a:t>
                      </a:r>
                    </a:p>
                    <a:p>
                      <a:pPr algn="ctr"/>
                      <a:r>
                        <a:rPr lang="ru-RU" sz="1400" b="1" dirty="0" smtClean="0"/>
                        <a:t>69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752600" y="0"/>
            <a:ext cx="563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 Граф- структура </a:t>
            </a:r>
            <a:r>
              <a:rPr lang="ru-RU" sz="2000" b="1" dirty="0" smtClean="0"/>
              <a:t>заболевания больной Б</a:t>
            </a:r>
            <a:endParaRPr lang="ru-RU" sz="2000" dirty="0"/>
          </a:p>
        </p:txBody>
      </p:sp>
      <p:pic>
        <p:nvPicPr>
          <p:cNvPr id="17" name="Рисунок 1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71600"/>
            <a:ext cx="6838315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  <p:pic>
        <p:nvPicPr>
          <p:cNvPr id="18" name="Рисунок 1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828800"/>
            <a:ext cx="6838315" cy="304800"/>
          </a:xfrm>
          <a:prstGeom prst="rect">
            <a:avLst/>
          </a:prstGeom>
          <a:noFill/>
        </p:spPr>
      </p:pic>
      <p:pic>
        <p:nvPicPr>
          <p:cNvPr id="19" name="Рисунок 1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286000"/>
            <a:ext cx="6843263" cy="304800"/>
          </a:xfrm>
          <a:prstGeom prst="rect">
            <a:avLst/>
          </a:prstGeom>
          <a:noFill/>
        </p:spPr>
      </p:pic>
      <p:pic>
        <p:nvPicPr>
          <p:cNvPr id="20" name="Рисунок 1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667000"/>
            <a:ext cx="6810195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609600"/>
            <a:ext cx="8610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                       Анамнез заболевания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Считает себя </a:t>
            </a:r>
            <a:r>
              <a:rPr lang="ru-RU" b="1" dirty="0" smtClean="0">
                <a:solidFill>
                  <a:srgbClr val="C00000"/>
                </a:solidFill>
              </a:rPr>
              <a:t>больной с </a:t>
            </a:r>
            <a:r>
              <a:rPr lang="ru-RU" b="1" dirty="0">
                <a:solidFill>
                  <a:srgbClr val="C00000"/>
                </a:solidFill>
              </a:rPr>
              <a:t>сентября 2009 года, </a:t>
            </a:r>
            <a:r>
              <a:rPr lang="ru-RU" b="1" dirty="0" smtClean="0">
                <a:solidFill>
                  <a:srgbClr val="C00000"/>
                </a:solidFill>
              </a:rPr>
              <a:t>когда после перенесенной  вирусной инфекции </a:t>
            </a:r>
            <a:r>
              <a:rPr lang="ru-RU" b="1" dirty="0">
                <a:solidFill>
                  <a:srgbClr val="C00000"/>
                </a:solidFill>
              </a:rPr>
              <a:t>впервые появились приступы удушья, выраженная одышка, сухой кашель. В октябре 2009 года направлена на </a:t>
            </a:r>
            <a:r>
              <a:rPr lang="ru-RU" b="1" dirty="0" smtClean="0">
                <a:solidFill>
                  <a:srgbClr val="C00000"/>
                </a:solidFill>
              </a:rPr>
              <a:t>стационарное </a:t>
            </a:r>
            <a:r>
              <a:rPr lang="ru-RU" b="1" dirty="0">
                <a:solidFill>
                  <a:srgbClr val="C00000"/>
                </a:solidFill>
              </a:rPr>
              <a:t>лечение и обследование в пульмонологическое отделение ОКБ г. Караганда, где был впервые был установлен диагноз: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Бронхиальная </a:t>
            </a:r>
            <a:r>
              <a:rPr lang="ru-RU" b="1" dirty="0">
                <a:solidFill>
                  <a:srgbClr val="C00000"/>
                </a:solidFill>
              </a:rPr>
              <a:t>астма. </a:t>
            </a:r>
          </a:p>
          <a:p>
            <a:r>
              <a:rPr lang="ru-RU" b="1" dirty="0">
                <a:solidFill>
                  <a:srgbClr val="C00000"/>
                </a:solidFill>
              </a:rPr>
              <a:t>После выписки из стационара принимала </a:t>
            </a:r>
            <a:r>
              <a:rPr lang="ru-RU" b="1" dirty="0" err="1">
                <a:solidFill>
                  <a:srgbClr val="C00000"/>
                </a:solidFill>
              </a:rPr>
              <a:t>сальбутамол</a:t>
            </a:r>
            <a:r>
              <a:rPr lang="ru-RU" b="1" dirty="0">
                <a:solidFill>
                  <a:srgbClr val="C00000"/>
                </a:solidFill>
              </a:rPr>
              <a:t> ситуационно.</a:t>
            </a:r>
          </a:p>
          <a:p>
            <a:r>
              <a:rPr lang="ru-RU" b="1" dirty="0">
                <a:solidFill>
                  <a:srgbClr val="C00000"/>
                </a:solidFill>
              </a:rPr>
              <a:t>Повторно госпитализировалась в пульмонологическое отделение в плановом порядке в октябре 2010 года и сентябре 2011г .  Дома после выписки принимала </a:t>
            </a:r>
            <a:r>
              <a:rPr lang="ru-RU" b="1" dirty="0" err="1">
                <a:solidFill>
                  <a:srgbClr val="C00000"/>
                </a:solidFill>
              </a:rPr>
              <a:t>сальбутамол</a:t>
            </a:r>
            <a:r>
              <a:rPr lang="ru-RU" b="1" dirty="0">
                <a:solidFill>
                  <a:srgbClr val="C00000"/>
                </a:solidFill>
              </a:rPr>
              <a:t> и </a:t>
            </a:r>
            <a:r>
              <a:rPr lang="ru-RU" b="1" dirty="0" err="1">
                <a:solidFill>
                  <a:srgbClr val="C00000"/>
                </a:solidFill>
              </a:rPr>
              <a:t>беклазон</a:t>
            </a:r>
            <a:r>
              <a:rPr lang="ru-RU" b="1" dirty="0">
                <a:solidFill>
                  <a:srgbClr val="C00000"/>
                </a:solidFill>
              </a:rPr>
              <a:t> во время приступов. Частота приступов и их продолжительность в период с  2009  по 2012 </a:t>
            </a:r>
            <a:r>
              <a:rPr lang="ru-RU" b="1" dirty="0" err="1">
                <a:solidFill>
                  <a:srgbClr val="C00000"/>
                </a:solidFill>
              </a:rPr>
              <a:t>гг</a:t>
            </a:r>
            <a:r>
              <a:rPr lang="ru-RU" b="1" dirty="0">
                <a:solidFill>
                  <a:srgbClr val="C00000"/>
                </a:solidFill>
              </a:rPr>
              <a:t> постепенно нарастала.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Настоящее ухудшение в течении недели сопровождается бронхообструкцией, выраженной интоксикацией, дыхательной недостаточностью, повышением температуры до высоких цифр.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Госпитализирована для уточнения диагноза и лечения.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0"/>
            <a:ext cx="8610600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b="1" dirty="0" smtClean="0">
                <a:solidFill>
                  <a:srgbClr val="C00000"/>
                </a:solidFill>
              </a:rPr>
              <a:t>                                            Анамнез жизни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   Туберкулез, венерические заболевания, гепатит у себя и родственников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   отрицает. Операций, травм, гемотрансфузий не было.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2000" b="1" dirty="0" smtClean="0">
                <a:solidFill>
                  <a:srgbClr val="C00000"/>
                </a:solidFill>
              </a:rPr>
              <a:t>                                </a:t>
            </a:r>
            <a:r>
              <a:rPr lang="ru-RU" sz="2000" b="1" dirty="0" err="1" smtClean="0">
                <a:solidFill>
                  <a:srgbClr val="C00000"/>
                </a:solidFill>
              </a:rPr>
              <a:t>Аллергологический</a:t>
            </a:r>
            <a:r>
              <a:rPr lang="ru-RU" sz="2000" b="1" dirty="0" smtClean="0">
                <a:solidFill>
                  <a:srgbClr val="C00000"/>
                </a:solidFill>
              </a:rPr>
              <a:t> анамнез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</a:rPr>
              <a:t>      Аллергические заболевания в семье не отмечает.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</a:rPr>
              <a:t>      Перенесенные заболевания: частые простудные заболевания и вирусные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</a:rPr>
              <a:t>      инфекции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</a:rPr>
              <a:t>     Реакции на введение сывороток, вакцин, лекарственных препаратов  нет. 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</a:rPr>
              <a:t>     Отмечает сезонность ( ухудшение состояния поздним летом, осенью )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</a:rPr>
              <a:t>     На течение заболевания влияют такие факторы как  холод и  физические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</a:rPr>
              <a:t>     нагрузки. Приступы  часто возникают по утрам после сна, днем при выходе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</a:rPr>
              <a:t>     на свежий воздух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</a:rPr>
              <a:t>     Отмечает аллергические реакции в виде затрудненного дыхания и чихания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</a:rPr>
              <a:t>      на  домашнюю и книжную пыль и на резкие запахи (аммиак).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</a:rPr>
              <a:t>     Лекарственная аллергия в виде крапивницы на </a:t>
            </a:r>
            <a:r>
              <a:rPr lang="ru-RU" dirty="0" err="1" smtClean="0">
                <a:solidFill>
                  <a:srgbClr val="C00000"/>
                </a:solidFill>
              </a:rPr>
              <a:t>иод</a:t>
            </a:r>
            <a:r>
              <a:rPr lang="ru-RU" dirty="0" smtClean="0">
                <a:solidFill>
                  <a:srgbClr val="C00000"/>
                </a:solidFill>
              </a:rPr>
              <a:t>, пенициллин, </a:t>
            </a:r>
            <a:r>
              <a:rPr lang="ru-RU" dirty="0" err="1" smtClean="0">
                <a:solidFill>
                  <a:srgbClr val="C00000"/>
                </a:solidFill>
              </a:rPr>
              <a:t>аналгин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381000"/>
            <a:ext cx="86868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Status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prаesens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Общее состояние больной удовлетворительное. Сознание ясное, положение в постели активное. Поведение больной обычное, на вопросы отвечает адекватно, легко вступает в контакт. Телосложение правильное, конституция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нормостеническая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удовлетворительного питания. Рост 176 см, вес 78 кг. Кожные покровы обычной окраски, чистые,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сухие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Мышечная система развита хорошо, тонус в норме, атрофий, дефектов развития, болезненности при пальпации нет. Кости черепа, позвоночника, конечностей, грудной клетки без искривлений. Движения в суставах свободные, ограничений нет.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Органы дыхания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Носовое дыхание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свободно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Грудная клетка правильной формы; обе половины симметричны, одинаково участвуют в акте дыхания. Дыхание ритмичное, тип брюшной. ЧД = 24 движений в минуту. Пальпация: грудная клетка безболезненна, эластичная. При перкуссии – притупление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нижних отделах с обеих сторон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При топографической перкуссии патологии не выявлено. Аускультация - дыхание жесткое,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свистящие и жужжащие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хрипы по всем легочным полям.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228600"/>
            <a:ext cx="86106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Сердечно - сосудистая система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осмотре область сердца не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изменена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.Верхушечный толчок 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при пальпации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5 м/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с/к линии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Границы относительной сердечной тупости в пределах нормы. При аускультации тоны приглушены, ритм правильный, Пульс = 92, ЧСС = 92 в минуту, АД= 140/80 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мм.рт.ст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Мочевыделительная система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При осмотре поясничной области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патологических изменений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обнаружено. Почки и мочевой пузырь не пальпируются. Мочеиспускание не затруднено, безболезненно, 3 - 4 раза в сутки. Симптом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Пастернацкого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отрицательный с обеих сторон.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   Пищеварительная система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Живот увеличен за счет жировых отложений, мягкий безболезненный. Край печени у края реберной дуги справа, безболезненный. Селезенка не пальпируется. Стул регулярный оформленный.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Нейроэндокринная система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Сознание больной ясное. Полностью ориентирована в пространстве и во времени, речь правильная. Координация движений не нарушена. На внешние раздражители реагирует адекватно.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Щитовидная железа не увеличена, безболезненна, с окружающими тканями не спаяна, узлов и уплотнений при пальпации не выявлено.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219200" y="2286000"/>
            <a:ext cx="6858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редварительный диагноз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Бронхиальная астма, смешанной формы, средней степени тяжести, обострение, ДН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-II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81000" y="61555"/>
            <a:ext cx="7924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Результаты лабораторно-инструментальных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исследований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04800" y="901243"/>
            <a:ext cx="8534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Общий анализ крови от 13.05.12</a:t>
            </a:r>
            <a:r>
              <a:rPr kumimoji="0" lang="ru-RU" sz="2000" b="1" i="0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0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Нв 101 г/л,  СОЭ - 20 мм/ч,  Эр - 3,7 х10</a:t>
            </a:r>
            <a:r>
              <a:rPr kumimoji="0" lang="kk-KZ" sz="20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Л - 20  х10</a:t>
            </a:r>
            <a:r>
              <a:rPr kumimoji="0" lang="kk-KZ" sz="20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/л, </a:t>
            </a:r>
          </a:p>
          <a:p>
            <a:pPr lvl="0"/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э-14%, п -7%, с- </a:t>
            </a:r>
            <a:r>
              <a:rPr lang="kk-KZ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56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%, л - </a:t>
            </a:r>
            <a:r>
              <a:rPr lang="kk-KZ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%, </a:t>
            </a:r>
            <a:r>
              <a:rPr lang="kk-KZ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м-2 %, Тромбоциты. –  207,2 х 10</a:t>
            </a:r>
            <a:r>
              <a:rPr lang="kk-KZ" sz="20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Общий анализ мочи от 13.05.12 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–100., желтая,</a:t>
            </a:r>
            <a:r>
              <a:rPr kumimoji="0" lang="kk-KZ" sz="20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сл/мут, щелочн, белок- отриц, сахар – отр,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уд вес – 1025, плоский эпителий – ед. в п.з., лейкоциты- 1-2  в п.з.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81000" y="2819400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мокроты от 12.05.12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- скудное цвет - зелено-серый. Характер – слизисто-гнойная.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Эозинофиллы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скоплениях до 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Лейкоциты – 38 - 40 в поле зрения.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Плоский _2 – 46 а поле зрения.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Бронхиальный – 32- 34 в поле зрения.  Альвеолярные макрофаги -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6-10 в поле зрения. Атипические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клетки - нет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81000" y="4724400"/>
            <a:ext cx="7696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Спирография от 12.05.2012 г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Заключение: Нарушение функции внешнего дыхания по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обструктивному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типу- умеренно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выраженное нарушение бронхиальной проходимости в бронхах среднего калибра и значительное в бронхах мелкого калибра на фоне снижения ЖЕЛ и ОФВ1.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934</TotalTime>
  <Words>1666</Words>
  <Application>Microsoft Office PowerPoint</Application>
  <PresentationFormat>Экран (4:3)</PresentationFormat>
  <Paragraphs>169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Результаты лабораторно-инструментальных                                             исследований</vt:lpstr>
      <vt:lpstr>            Клинический диагноз</vt:lpstr>
      <vt:lpstr>Презентация PowerPoint</vt:lpstr>
      <vt:lpstr>Презентация PowerPoint</vt:lpstr>
      <vt:lpstr>   Лечение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PC</cp:lastModifiedBy>
  <cp:revision>102</cp:revision>
  <cp:lastPrinted>1601-01-01T00:00:00Z</cp:lastPrinted>
  <dcterms:created xsi:type="dcterms:W3CDTF">1601-01-01T00:00:00Z</dcterms:created>
  <dcterms:modified xsi:type="dcterms:W3CDTF">2013-04-02T09:41:07Z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