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83" r:id="rId4"/>
    <p:sldId id="284" r:id="rId5"/>
    <p:sldId id="285" r:id="rId6"/>
    <p:sldId id="286" r:id="rId7"/>
    <p:sldId id="264" r:id="rId8"/>
    <p:sldId id="288" r:id="rId9"/>
    <p:sldId id="287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8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C15837-89C2-44FF-8819-3D95363AB2C2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6E1A01-AFFD-4022-92CA-D952D1EF5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3144C-D6DA-4785-85C8-4BF675638A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FBC5A5-5939-41C4-AE0E-AC57898442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D9584A-B501-4735-9B5B-1490B7457F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3DBC8D-4959-400D-8F57-22A0FAD622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25AD19-BE7C-4F31-8F81-1723E51669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B698B0-160D-4CE1-81CC-D3B18A4FE7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5D890-6DC2-438A-A56E-049CB23ABB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A31B35-3B04-462E-B440-FEDC081C80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A3FB31-9A4C-49EA-89C0-10AA0F9A94E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3EE22A-ED0D-42B0-93B3-08A71F88AE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93D2D1-64DB-40A2-87E2-FC441A895F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F7AA2C-B3B7-401C-9697-6AA9F8CA514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4957B2-5029-4982-811C-AFA465A337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5F5332-D471-4254-B742-527AD36657B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F4FBF9-F623-4B58-9A5F-47EC434894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845C0C-5581-4AA6-936B-899EA20FBA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B5253-97BF-4B6E-86B4-35A324A6A69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BF8F93-5537-4E0F-BC33-21A3EB0574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D1525B-BA29-44D1-B742-3FE73AD93A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4037-E712-475E-9914-F77849AEF347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8CD7-5C3B-4E5A-8DD4-522E7CA42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4403-901E-47DE-919C-8A48AE8B00DC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B7D4-BC8C-4F79-B4EF-6A464311E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E70F-6BBE-4B85-94B8-422EBC4944CF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EFF1-A8DF-412E-ABFC-E01CBCC68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7D06-E05D-4E82-A03E-8E78654879A3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9DDC-67AF-4E23-BCAD-9C133DB61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2EB10-C728-43F5-8490-27DDE63A9082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8B8A1-91F8-49CC-A1C2-75623D920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78F6-EFEC-4301-AF07-2103D166A059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456D-2ACD-4567-9B78-8195CA0C6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3C85-9B8D-4A65-B29D-2BDB911C7298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9B3A-87B3-44FE-9065-B945A1EA4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27B3-3C8E-4C0C-8D2F-25195D12A42C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FD41-61C5-4BE3-B092-86A119030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58B58-1AE8-409C-AD13-7BA47CA0FE79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F986-D54A-407F-912F-62A5EA491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72EA-9C88-4F04-BED0-1707FECC869D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7D79-B2CD-41DF-9C47-2855116CB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0783-297C-4D14-9F8C-AB17BD0175CB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C9FBD-121C-4D74-9EFC-B8722FB97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BF5263-E2A6-4D61-A992-AF5CA516EF2F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3FEB09-558B-4327-B9BC-494235253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D%D0%BE%D0%B2%D0%BE%D0%B5_%D0%B2%D1%80%D0%B5%D0%BC%D1%8F" TargetMode="External"/><Relationship Id="rId5" Type="http://schemas.openxmlformats.org/officeDocument/2006/relationships/hyperlink" Target="http://ru.wikipedia.org/wiki/%D0%A1%D1%80%D0%B5%D0%B4%D0%BD%D0%B8%D0%B5_%D0%B2%D0%B5%D0%BA%D0%B0" TargetMode="External"/><Relationship Id="rId4" Type="http://schemas.openxmlformats.org/officeDocument/2006/relationships/hyperlink" Target="http://ru.wikipedia.org/wiki/%D0%95%D0%B2%D1%80%D0%BE%D0%BF%D0%B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photo-37347076_285962935" TargetMode="External"/><Relationship Id="rId13" Type="http://schemas.openxmlformats.org/officeDocument/2006/relationships/hyperlink" Target="http://theoryandpractice.ru/seminars/24154-muzyka-epokhi-vozrozhdeniya-28-1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krugosvet.ru/enc/gumanitarnye_nauki/filosofiya/PIKO_DELLA_MIRANDOLA_DZHOVANNI.html" TargetMode="External"/><Relationship Id="rId12" Type="http://schemas.openxmlformats.org/officeDocument/2006/relationships/hyperlink" Target="http://intoclassics.net/search/lut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tags/%E3%E8%EB%E1%E5%F0%F2+%F1%F2%FE%E0%F0%F2/" TargetMode="External"/><Relationship Id="rId11" Type="http://schemas.openxmlformats.org/officeDocument/2006/relationships/hyperlink" Target="http://trans-m-radio.com/history/dyufai-v-istorii-muzyki" TargetMode="External"/><Relationship Id="rId5" Type="http://schemas.openxmlformats.org/officeDocument/2006/relationships/hyperlink" Target="http://www.liveinternet.ru/journalshowcomments.php?jpostid=191514250&amp;journalid=2010239&amp;go=prev&amp;categ=0" TargetMode="External"/><Relationship Id="rId10" Type="http://schemas.openxmlformats.org/officeDocument/2006/relationships/hyperlink" Target="http://prikol.bigmir.net/view/177552/" TargetMode="External"/><Relationship Id="rId4" Type="http://schemas.openxmlformats.org/officeDocument/2006/relationships/hyperlink" Target="http://visaginart.nm.ru/ART/voz.htm" TargetMode="External"/><Relationship Id="rId9" Type="http://schemas.openxmlformats.org/officeDocument/2006/relationships/hyperlink" Target="http://www.hrono.ru/biograf/bio_sh/shakespear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ru.wikipedia.org/wiki/%D0%A4%D0%B0%D0%B9%D0%BB:Pico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98082" y="208921"/>
            <a:ext cx="393435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b="1" i="1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   Идеи гуманизма в литературе и искусстве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3960440" cy="120032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36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Высокое                      Возрождение.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132855"/>
            <a:ext cx="3960440" cy="388814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Возрождение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, или 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Ренессанс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  — эпоха в истории культуры 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hlinkClick r:id="rId4" tooltip="Европа"/>
              </a:rPr>
              <a:t>Европы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, пришедшая на смену культуре 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hlinkClick r:id="rId5" tooltip="Средние века"/>
              </a:rPr>
              <a:t>Средних веков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 и предшествующая культуре 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  <a:hlinkClick r:id="rId6" tooltip="Новое время"/>
              </a:rPr>
              <a:t>нового времени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91050" y="2097088"/>
            <a:ext cx="3797300" cy="50053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8313" y="6524625"/>
            <a:ext cx="8064500" cy="33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Чупров Л.А. МКОУ СОШ №3 с. Камень-Рыболов </a:t>
            </a:r>
            <a:r>
              <a:rPr lang="ru-RU" sz="1200" dirty="0" err="1">
                <a:solidFill>
                  <a:schemeClr val="tx1"/>
                </a:solidFill>
              </a:rPr>
              <a:t>Ханкайского</a:t>
            </a:r>
            <a:r>
              <a:rPr lang="ru-RU" sz="1200" dirty="0">
                <a:solidFill>
                  <a:schemeClr val="tx1"/>
                </a:solidFill>
              </a:rPr>
              <a:t> района Приморского края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33375"/>
            <a:ext cx="36576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87375" y="5516563"/>
            <a:ext cx="3851275" cy="83185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Эразм </a:t>
            </a:r>
            <a:r>
              <a:rPr lang="ru-RU" sz="2400" i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Роттердамский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(1469 - 1536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) </a:t>
            </a:r>
            <a:endParaRPr lang="ru-RU" sz="2400" i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1988" y="260350"/>
            <a:ext cx="4057650" cy="11255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С. Цвейг, писатель, биограф гуманиста, назвал гуманиста «славой и светочем своего времени».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0875" y="1628775"/>
            <a:ext cx="4068763" cy="2232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Ученый знал латынь, </a:t>
            </a:r>
            <a:r>
              <a:rPr lang="ru-RU" sz="20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комментировал сочинения </a:t>
            </a:r>
            <a:r>
              <a:rPr lang="ru-RU" sz="20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древних христианских </a:t>
            </a:r>
            <a:r>
              <a:rPr lang="ru-RU" sz="20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писателей; составил </a:t>
            </a:r>
            <a:r>
              <a:rPr lang="ru-RU" sz="20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сборник греческих и латинских </a:t>
            </a:r>
            <a:r>
              <a:rPr lang="ru-RU" sz="20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поговорок</a:t>
            </a:r>
            <a:r>
              <a:rPr lang="ru-RU" sz="20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8650" y="4105275"/>
            <a:ext cx="4318000" cy="25352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Давая частные уроки, составил наставления для своих учеников.   </a:t>
            </a:r>
          </a:p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Сборник опубликован под названием «Разговоры запросто»: </a:t>
            </a:r>
          </a:p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легкий, изящный слог, популярный, много раз переиздавался </a:t>
            </a:r>
          </a:p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в разных странах.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" y="549275"/>
            <a:ext cx="399256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8950" y="5888038"/>
            <a:ext cx="3992563" cy="4603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Томас Мор (1478 - 1535).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7700" y="152400"/>
            <a:ext cx="4181475" cy="68421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Английский мыслитель, писатель. </a:t>
            </a:r>
          </a:p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Святой католической церкви.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14850" y="981075"/>
            <a:ext cx="4068763" cy="13684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УЧИЛСЯ в Оксфордском </a:t>
            </a: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университете, знал </a:t>
            </a: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несколько </a:t>
            </a: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языков. Увлекался </a:t>
            </a: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историей, </a:t>
            </a: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философией, литературой</a:t>
            </a: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9938" y="2565400"/>
            <a:ext cx="4051300" cy="224631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В начале </a:t>
            </a:r>
            <a:r>
              <a:rPr lang="en-US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XVI</a:t>
            </a:r>
            <a:r>
              <a:rPr lang="ru-RU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в. написал и опубликовал</a:t>
            </a:r>
          </a:p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«Золотую книгу, столь же полезную, как и приятную, о </a:t>
            </a:r>
            <a:r>
              <a:rPr lang="ru-RU" sz="2000" i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найлучшем</a:t>
            </a:r>
            <a:r>
              <a:rPr lang="ru-RU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устройстве</a:t>
            </a:r>
          </a:p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государства и о новом острове Утопия».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9938" y="4941888"/>
            <a:ext cx="4051300" cy="19383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Описал идеальное государство, в котором все равны, нет бедных и богатых, </a:t>
            </a:r>
          </a:p>
          <a:p>
            <a:pPr algn="ctr">
              <a:defRPr/>
            </a:pP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есть коллективная собственность,</a:t>
            </a:r>
          </a:p>
          <a:p>
            <a:pPr algn="ctr">
              <a:defRPr/>
            </a:pP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жители не завидуют друг другу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15913"/>
            <a:ext cx="38227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06425" y="5157788"/>
            <a:ext cx="3827463" cy="8302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Франсуа Рабле </a:t>
            </a:r>
          </a:p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(1494-1553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15888"/>
            <a:ext cx="4067175" cy="163195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Французский писатель, один из величайших европейских сатириков-гуманистов эпохи Ренессанса, автор романа «</a:t>
            </a:r>
            <a:r>
              <a:rPr lang="ru-RU" sz="2000" i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Гаргантюа</a:t>
            </a:r>
            <a:r>
              <a:rPr lang="ru-RU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</a:t>
            </a:r>
            <a:r>
              <a:rPr lang="ru-RU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и </a:t>
            </a:r>
            <a:r>
              <a:rPr lang="ru-RU" sz="2000" i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Пантагрюэль</a:t>
            </a:r>
            <a:r>
              <a:rPr lang="ru-RU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3888" y="1916113"/>
            <a:ext cx="4197350" cy="22479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Герои книги –</a:t>
            </a: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мудрые короли- великаны. Зло </a:t>
            </a: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в его произведении побеждалось </a:t>
            </a: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только сказочной </a:t>
            </a: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силой.</a:t>
            </a:r>
          </a:p>
          <a:p>
            <a:pPr algn="ctr">
              <a:defRPr/>
            </a:pPr>
            <a:r>
              <a:rPr lang="ru-RU" sz="20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  Роман возрождал традиции народных представлений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227513"/>
            <a:ext cx="4067175" cy="25542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Внешняя форма их — мифологически аллегорическая, бывшая в духе того времени и составляющая здесь только рамку, которую автор находил наиболее удобной для выражения своих заветных</a:t>
            </a:r>
          </a:p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мыслей и чувств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8913"/>
            <a:ext cx="38893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750" y="4581525"/>
            <a:ext cx="3960813" cy="120015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Трапеза </a:t>
            </a:r>
            <a:r>
              <a:rPr lang="ru-RU" sz="2400" i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Гаргантюа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. </a:t>
            </a:r>
          </a:p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Иллюстрация Гюстава Доре. 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53988"/>
            <a:ext cx="37449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7900" y="5013325"/>
            <a:ext cx="3744913" cy="1570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Юный </a:t>
            </a:r>
            <a:r>
              <a:rPr lang="ru-RU" sz="2400" i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Гаргантюа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изучает глобус.</a:t>
            </a:r>
          </a:p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Иллюстрация Гюстава Доре.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76250"/>
            <a:ext cx="3767138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4213" y="5516563"/>
            <a:ext cx="3622675" cy="9366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Уильям Шекспир </a:t>
            </a:r>
          </a:p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(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1564 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-1616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63" y="836613"/>
            <a:ext cx="4138612" cy="45053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английский 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драматург 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и поэт, один из самых знаменитых драматургов мира, автор по крайней мере 17 комедий, </a:t>
            </a:r>
            <a:b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</a:b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10 хроник, 11 трагедий, 5 поэм и цикла из 154 сонетов.</a:t>
            </a:r>
            <a:b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</a:b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Произведения:</a:t>
            </a:r>
            <a:b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</a:b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«Ромео и Джульетта», </a:t>
            </a:r>
            <a:b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</a:b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«Гамлет», «Король Лир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»</a:t>
            </a:r>
            <a:endParaRPr lang="ru-RU" sz="2400" i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963" y="188913"/>
            <a:ext cx="37385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88963" y="5797550"/>
            <a:ext cx="3738562" cy="9223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Мигель </a:t>
            </a:r>
            <a:r>
              <a:rPr lang="ru-RU" sz="20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де </a:t>
            </a:r>
            <a:r>
              <a:rPr lang="ru-RU" sz="20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Сервантес Сааведра </a:t>
            </a:r>
          </a:p>
          <a:p>
            <a:pPr algn="ctr">
              <a:defRPr/>
            </a:pPr>
            <a:r>
              <a:rPr lang="ru-RU" sz="20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(1547 </a:t>
            </a:r>
            <a:r>
              <a:rPr lang="ru-RU" sz="20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- 1616</a:t>
            </a:r>
            <a:r>
              <a:rPr lang="ru-RU" sz="20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)</a:t>
            </a:r>
            <a:endParaRPr lang="ru-RU" sz="20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4538" y="0"/>
            <a:ext cx="4068762" cy="15573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известен как автор одного из величайших произведений мировой </a:t>
            </a:r>
            <a:br>
              <a:rPr lang="ru-RU" sz="20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</a:br>
            <a:r>
              <a:rPr lang="ru-RU" sz="20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литературы — романа</a:t>
            </a:r>
            <a:br>
              <a:rPr lang="ru-RU" sz="20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</a:br>
            <a:r>
              <a:rPr lang="ru-RU" sz="20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«Дон Кихот».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4538" y="5797550"/>
            <a:ext cx="4071937" cy="1016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0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«Дон Кихот» был задуман как пародия на средневековые рыцарские романы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641475"/>
            <a:ext cx="381476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188640"/>
            <a:ext cx="3888432" cy="64633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Музыкальное </a:t>
            </a:r>
            <a:endParaRPr lang="ru-RU" sz="2400" b="1" i="1" dirty="0">
              <a:ln w="18415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Microsoft YaHei" pitchFamily="34" charset="-122"/>
              <a:ea typeface="Microsoft YaHei" pitchFamily="34" charset="-122"/>
              <a:cs typeface="+mj-cs"/>
            </a:endParaRPr>
          </a:p>
          <a:p>
            <a:pPr algn="ctr"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искусство</a:t>
            </a:r>
            <a:endParaRPr lang="ru-RU" sz="2400" b="1" i="1" dirty="0">
              <a:ln w="18415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775" y="1052513"/>
            <a:ext cx="4392613" cy="28606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В эпоху Возрождения профессиональная музыка испытывает сильное </a:t>
            </a:r>
          </a:p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влияние народной музыки. Появляются различные жанры музыкального</a:t>
            </a:r>
          </a:p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искусства: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884" y="4081923"/>
            <a:ext cx="1851036" cy="46166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баллада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1311" y="4725144"/>
            <a:ext cx="1671045" cy="46166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опера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91311" y="5340854"/>
            <a:ext cx="2527546" cy="46166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0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сольная песня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7388" y="82550"/>
            <a:ext cx="4141787" cy="19399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Одним из наиболее знаменитых композиторов </a:t>
            </a:r>
          </a:p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эпохи Возрождения был </a:t>
            </a:r>
            <a:r>
              <a:rPr lang="ru-RU" sz="2400" i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Дюфаи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, его музыку исполняли повсеместно.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9325" y="2636838"/>
            <a:ext cx="3617913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4104456" cy="8309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Светская музыкальная культура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1412875"/>
            <a:ext cx="4110037" cy="46196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Создавались 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музыкальные </a:t>
            </a:r>
          </a:p>
          <a:p>
            <a:pPr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кружки;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663" y="2205038"/>
            <a:ext cx="4384675" cy="15843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правила хорошего </a:t>
            </a: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тона предписывали уметь </a:t>
            </a: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играть на </a:t>
            </a: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музыкальных инструментах</a:t>
            </a: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4063" y="120650"/>
            <a:ext cx="3990975" cy="19399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ценилось искусство сочинять и петь мадригалы – лирические вокальные произведения;</a:t>
            </a:r>
          </a:p>
          <a:p>
            <a:pPr>
              <a:defRPr/>
            </a:pP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предшественники оперы;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3900" y="2205038"/>
            <a:ext cx="4021138" cy="120015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музыка  Возрождения вышла из узких рамок церковных правил.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573463"/>
            <a:ext cx="2808287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000500"/>
            <a:ext cx="36258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248472" cy="8309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В раннее новое время 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искусство: </a:t>
            </a:r>
            <a:endParaRPr lang="ru-RU" sz="2400" b="1" i="1" dirty="0">
              <a:ln w="18415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Microsoft YaHei" pitchFamily="34" charset="-122"/>
              <a:ea typeface="Microsoft YaHei" pitchFamily="34" charset="-122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1196975"/>
            <a:ext cx="3959225" cy="83026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освободилось от запретов</a:t>
            </a:r>
          </a:p>
          <a:p>
            <a:pPr>
              <a:defRPr/>
            </a:pP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и ограничений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2349500"/>
            <a:ext cx="4572000" cy="143986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вышло из религиозного заточения и обратилось к </a:t>
            </a: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свету, радостям земного бытия.</a:t>
            </a:r>
            <a:endParaRPr lang="ru-RU" sz="24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988" y="4076700"/>
            <a:ext cx="4032250" cy="143986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>
              <a:defRPr/>
            </a:pPr>
            <a:r>
              <a:rPr lang="ru-RU" sz="2400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Центром внимания в искусстве стал человек.</a:t>
            </a:r>
            <a:endParaRPr lang="ru-RU" sz="2400" i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032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052763"/>
            <a:ext cx="383698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475" y="5870575"/>
            <a:ext cx="4211638" cy="871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3"/>
          <p:cNvSpPr>
            <a:spLocks noChangeArrowheads="1"/>
          </p:cNvSpPr>
          <p:nvPr/>
        </p:nvSpPr>
        <p:spPr bwMode="auto">
          <a:xfrm>
            <a:off x="539750" y="188913"/>
            <a:ext cx="2474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  <a:hlinkClick r:id="rId4"/>
              </a:rPr>
              <a:t>http://visaginart.nm.ru/ART/voz.htm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51203" name="Прямоугольник 4"/>
          <p:cNvSpPr>
            <a:spLocks noChangeArrowheads="1"/>
          </p:cNvSpPr>
          <p:nvPr/>
        </p:nvSpPr>
        <p:spPr bwMode="auto">
          <a:xfrm>
            <a:off x="539750" y="765175"/>
            <a:ext cx="3960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  <a:hlinkClick r:id="rId5"/>
              </a:rPr>
              <a:t>http://www.liveinternet.ru/journalshowcomments.php?jpostid=191514250&amp;journalid=2010239&amp;go=prev&amp;categ=0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51204" name="Прямоугольник 5"/>
          <p:cNvSpPr>
            <a:spLocks noChangeArrowheads="1"/>
          </p:cNvSpPr>
          <p:nvPr/>
        </p:nvSpPr>
        <p:spPr bwMode="auto">
          <a:xfrm>
            <a:off x="534988" y="1412875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  <a:hlinkClick r:id="rId6"/>
              </a:rPr>
              <a:t>http://www.liveinternet.ru/tags/%E3%E8%EB%E1%E5%F0%F2+%F1%F2%FE%E0%F0%F2/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51205" name="Прямоугольник 6"/>
          <p:cNvSpPr>
            <a:spLocks noChangeArrowheads="1"/>
          </p:cNvSpPr>
          <p:nvPr/>
        </p:nvSpPr>
        <p:spPr bwMode="auto">
          <a:xfrm>
            <a:off x="542925" y="2044700"/>
            <a:ext cx="3957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  <a:hlinkClick r:id="rId7"/>
              </a:rPr>
              <a:t>http://www.krugosvet.ru/enc/gumanitarnye_nauki/filosofiya/PIKO_DELLA_MIRANDOLA_DZHOVANNI.html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51206" name="Прямоугольник 7"/>
          <p:cNvSpPr>
            <a:spLocks noChangeArrowheads="1"/>
          </p:cNvSpPr>
          <p:nvPr/>
        </p:nvSpPr>
        <p:spPr bwMode="auto">
          <a:xfrm>
            <a:off x="542925" y="2874963"/>
            <a:ext cx="39576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  <a:hlinkClick r:id="rId8"/>
              </a:rPr>
              <a:t>http://vk.com/photo-37347076_285962935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51207" name="Прямоугольник 8"/>
          <p:cNvSpPr>
            <a:spLocks noChangeArrowheads="1"/>
          </p:cNvSpPr>
          <p:nvPr/>
        </p:nvSpPr>
        <p:spPr bwMode="auto">
          <a:xfrm>
            <a:off x="542925" y="3357563"/>
            <a:ext cx="3884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  <a:hlinkClick r:id="rId9"/>
              </a:rPr>
              <a:t>http://www.hrono.ru/biograf/bio_sh/shakespear.php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51208" name="Прямоугольник 1"/>
          <p:cNvSpPr>
            <a:spLocks noChangeArrowheads="1"/>
          </p:cNvSpPr>
          <p:nvPr/>
        </p:nvSpPr>
        <p:spPr bwMode="auto">
          <a:xfrm>
            <a:off x="539750" y="3789363"/>
            <a:ext cx="2563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  <a:hlinkClick r:id="rId10"/>
              </a:rPr>
              <a:t>http://prikol.bigmir.net/view/177552/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51209" name="Прямоугольник 2"/>
          <p:cNvSpPr>
            <a:spLocks noChangeArrowheads="1"/>
          </p:cNvSpPr>
          <p:nvPr/>
        </p:nvSpPr>
        <p:spPr bwMode="auto">
          <a:xfrm>
            <a:off x="534988" y="4292600"/>
            <a:ext cx="38925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  <a:hlinkClick r:id="rId11"/>
              </a:rPr>
              <a:t>http://trans-m-radio.com/history/dyufai-v-istorii-muzyki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51210" name="Прямоугольник 9"/>
          <p:cNvSpPr>
            <a:spLocks noChangeArrowheads="1"/>
          </p:cNvSpPr>
          <p:nvPr/>
        </p:nvSpPr>
        <p:spPr bwMode="auto">
          <a:xfrm>
            <a:off x="566738" y="4868863"/>
            <a:ext cx="23796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  <a:hlinkClick r:id="rId12"/>
              </a:rPr>
              <a:t>http://intoclassics.net/search/lute/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51211" name="Прямоугольник 10"/>
          <p:cNvSpPr>
            <a:spLocks noChangeArrowheads="1"/>
          </p:cNvSpPr>
          <p:nvPr/>
        </p:nvSpPr>
        <p:spPr bwMode="auto">
          <a:xfrm>
            <a:off x="544513" y="5300663"/>
            <a:ext cx="3883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  <a:hlinkClick r:id="rId13"/>
              </a:rPr>
              <a:t>http://theoryandpractice.ru/seminars/24154-muzyka-epokhi-vozrozhdeniya-28-1</a:t>
            </a:r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4104456" cy="120032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Эпоха Возрождения</a:t>
            </a:r>
            <a:b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</a:b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(середина</a:t>
            </a:r>
            <a:r>
              <a:rPr lang="en-US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 XIV – 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середина</a:t>
            </a:r>
            <a:r>
              <a:rPr lang="en-US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 XVII</a:t>
            </a:r>
            <a:r>
              <a:rPr lang="ru-RU" sz="2400" b="1" i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YaHei" pitchFamily="34" charset="-122"/>
                <a:ea typeface="Microsoft YaHei" pitchFamily="34" charset="-122"/>
                <a:cs typeface="+mj-cs"/>
              </a:rPr>
              <a:t> вв.)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90811"/>
            <a:ext cx="3672408" cy="133798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Проторенессанс (предвозрождение)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(</a:t>
            </a:r>
            <a:r>
              <a:rPr 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XIII </a:t>
            </a: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–</a:t>
            </a:r>
            <a:r>
              <a:rPr 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начало </a:t>
            </a:r>
            <a:r>
              <a:rPr 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XV</a:t>
            </a: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в.)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9300" y="2054225"/>
            <a:ext cx="4060825" cy="92710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9963" y="3455988"/>
            <a:ext cx="5272087" cy="13477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5301208"/>
            <a:ext cx="3881197" cy="124217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Позднее Возрождение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(вторая половина </a:t>
            </a:r>
            <a:r>
              <a:rPr lang="en-US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XVI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в.)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" y="1841500"/>
            <a:ext cx="4638675" cy="4730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3960440" cy="120032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3600" b="1" i="1" dirty="0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rPr>
              <a:t>Высокое       Возрождение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7523" y="1316961"/>
            <a:ext cx="4071731" cy="95991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(конец</a:t>
            </a:r>
            <a:r>
              <a:rPr lang="en-US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XV –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начало </a:t>
            </a:r>
            <a:r>
              <a:rPr lang="en-US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XVI </a:t>
            </a: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вв.)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Родина -Италия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0" y="156408"/>
            <a:ext cx="396044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b="1" i="1">
                <a:ln w="18415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icrosoft YaHei" pitchFamily="34" charset="-122"/>
                <a:ea typeface="Microsoft YaHei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Особенности этого времени: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0250" y="1700213"/>
            <a:ext cx="4024313" cy="187325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обмирщение сознания человека (он </a:t>
            </a:r>
            <a:r>
              <a:rPr lang="ru-RU" sz="24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не думает </a:t>
            </a:r>
            <a:r>
              <a:rPr lang="ru-RU" sz="24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о божественном, </a:t>
            </a:r>
            <a:r>
              <a:rPr lang="ru-RU" sz="24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его </a:t>
            </a:r>
            <a:r>
              <a:rPr lang="ru-RU" sz="24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мысли о земной, мирской жизни</a:t>
            </a:r>
            <a:r>
              <a:rPr lang="ru-RU" sz="24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);</a:t>
            </a:r>
            <a:endParaRPr lang="ru-RU" sz="2400" i="1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0250" y="4078288"/>
            <a:ext cx="4098925" cy="120015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человек сильный, прекрасный деятельный, умеет ценить время;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8500" y="5732463"/>
            <a:ext cx="4056063" cy="83185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i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Высоко ценится образованность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" y="2492375"/>
            <a:ext cx="40909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8913"/>
            <a:ext cx="4321175" cy="18383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Сторонники не божественного, церковного,</a:t>
            </a:r>
            <a:br>
              <a:rPr lang="ru-RU" sz="24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</a:br>
            <a:r>
              <a:rPr lang="ru-RU" sz="2400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а светского, человеческого взгляда на окружающий мир называли себя гуманистами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4825" y="2708275"/>
            <a:ext cx="4067175" cy="19399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Гуманисты начали рассматривать человека иначе, приподняли  роль его самого, и роль его ума,  творческих  способностей.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5625" y="5084763"/>
            <a:ext cx="3963988" cy="120015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Понятие «гуманизм» было введено в употребление учеными XIX века.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3413" y="323850"/>
            <a:ext cx="4316412" cy="5510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15888"/>
            <a:ext cx="4192587" cy="267811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Оно происходит от латинского </a:t>
            </a:r>
            <a:r>
              <a:rPr lang="ru-RU" sz="2400" i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humanitas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(человеческая природа, духовная культура) и </a:t>
            </a:r>
            <a:r>
              <a:rPr lang="ru-RU" sz="2400" i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humanus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(человеческий), и обозначает идеологию, направленную к человеку.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87875" y="4076700"/>
            <a:ext cx="4051300" cy="267811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Книга «Речь о достоинстве человека»: бог, сотворив человека сказал ему: «Я ставлю тебя в центре мира, чтобы оттуда тебе было удобно обозревать все, что есть в мире»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94275" y="234950"/>
            <a:ext cx="3240088" cy="38163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927350"/>
            <a:ext cx="281305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675" y="0"/>
            <a:ext cx="4033838" cy="304641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Развитие гуманизма начинается </a:t>
            </a:r>
          </a:p>
          <a:p>
            <a:pPr algn="ctr">
              <a:defRPr/>
            </a:pP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  в XIV в., в творчестве гуманистов, как великих, так и малоизвестных: Данте, Боккаччо, Петрарки, Пико </a:t>
            </a:r>
            <a:r>
              <a:rPr lang="ru-RU" sz="2400" i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делла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</a:t>
            </a:r>
            <a:r>
              <a:rPr lang="ru-RU" sz="2400" i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Мирандола</a:t>
            </a:r>
            <a:r>
              <a:rPr lang="ru-RU" sz="24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и др.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763" y="2846388"/>
            <a:ext cx="3676650" cy="4041775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2463" y="755650"/>
            <a:ext cx="4486275" cy="57610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63" y="260350"/>
            <a:ext cx="3960812" cy="208915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В XV веке (1459) во Флоренции возрождается Платоновская академия в </a:t>
            </a:r>
            <a:r>
              <a:rPr lang="ru-RU" sz="2800" i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Кареджи</a:t>
            </a:r>
            <a:r>
              <a:rPr lang="ru-RU" sz="28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  <a:hlinkClick r:id="rId4"/>
              </a:rPr>
              <a:t> </a:t>
            </a:r>
            <a:r>
              <a:rPr lang="ru-RU" sz="2800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0" y="260350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50" y="3644900"/>
            <a:ext cx="3889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388" y="2997200"/>
            <a:ext cx="38512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11175"/>
            <a:ext cx="3859212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219700" y="5732463"/>
            <a:ext cx="2881313" cy="27781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latin typeface="Times New Roman" pitchFamily="18" charset="0"/>
                <a:ea typeface="+mj-ea"/>
                <a:cs typeface="Times New Roman" pitchFamily="18" charset="0"/>
              </a:rPr>
              <a:t>Э. </a:t>
            </a:r>
            <a:r>
              <a:rPr lang="ru-RU" b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Роттердамский</a:t>
            </a:r>
            <a:endParaRPr lang="ru-RU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549275"/>
            <a:ext cx="3617913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78013" y="5737225"/>
            <a:ext cx="915987" cy="369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latin typeface="Times New Roman" pitchFamily="18" charset="0"/>
                <a:ea typeface="+mj-ea"/>
                <a:cs typeface="Times New Roman" pitchFamily="18" charset="0"/>
              </a:rPr>
              <a:t>Т. Мор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3" y="692150"/>
            <a:ext cx="3768725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55650" y="5519738"/>
            <a:ext cx="3168650" cy="6492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latin typeface="Times New Roman" pitchFamily="18" charset="0"/>
                <a:ea typeface="+mj-ea"/>
                <a:cs typeface="Times New Roman" pitchFamily="18" charset="0"/>
              </a:rPr>
              <a:t>У. Шекспир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 l="4163" r="5492"/>
          <a:stretch>
            <a:fillRect/>
          </a:stretch>
        </p:blipFill>
        <p:spPr bwMode="auto">
          <a:xfrm>
            <a:off x="4675188" y="152400"/>
            <a:ext cx="3857625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019675" y="5876925"/>
            <a:ext cx="3168650" cy="6477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latin typeface="Times New Roman" pitchFamily="18" charset="0"/>
                <a:ea typeface="+mj-ea"/>
                <a:cs typeface="Times New Roman" pitchFamily="18" charset="0"/>
              </a:rPr>
              <a:t>Ф. Рабле</a:t>
            </a:r>
            <a:endParaRPr lang="ru-RU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539</Words>
  <Application>Microsoft Office PowerPoint</Application>
  <PresentationFormat>Экран (4:3)</PresentationFormat>
  <Paragraphs>95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Tahoma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Мама</cp:lastModifiedBy>
  <cp:revision>73</cp:revision>
  <dcterms:created xsi:type="dcterms:W3CDTF">2012-09-19T10:36:23Z</dcterms:created>
  <dcterms:modified xsi:type="dcterms:W3CDTF">2012-09-20T07:48:06Z</dcterms:modified>
</cp:coreProperties>
</file>