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handoutMasterIdLst>
    <p:handoutMasterId r:id="rId29"/>
  </p:handoutMasterIdLst>
  <p:sldIdLst>
    <p:sldId id="271" r:id="rId2"/>
    <p:sldId id="273" r:id="rId3"/>
    <p:sldId id="256" r:id="rId4"/>
    <p:sldId id="262" r:id="rId5"/>
    <p:sldId id="274" r:id="rId6"/>
    <p:sldId id="263" r:id="rId7"/>
    <p:sldId id="276" r:id="rId8"/>
    <p:sldId id="277" r:id="rId9"/>
    <p:sldId id="288" r:id="rId10"/>
    <p:sldId id="278" r:id="rId11"/>
    <p:sldId id="289" r:id="rId12"/>
    <p:sldId id="290" r:id="rId13"/>
    <p:sldId id="291" r:id="rId14"/>
    <p:sldId id="292" r:id="rId15"/>
    <p:sldId id="270" r:id="rId16"/>
    <p:sldId id="294" r:id="rId17"/>
    <p:sldId id="295" r:id="rId18"/>
    <p:sldId id="293" r:id="rId19"/>
    <p:sldId id="279" r:id="rId20"/>
    <p:sldId id="280" r:id="rId21"/>
    <p:sldId id="287" r:id="rId22"/>
    <p:sldId id="283" r:id="rId23"/>
    <p:sldId id="284" r:id="rId24"/>
    <p:sldId id="285" r:id="rId25"/>
    <p:sldId id="286" r:id="rId26"/>
    <p:sldId id="296" r:id="rId27"/>
    <p:sldId id="269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CC"/>
    <a:srgbClr val="008000"/>
    <a:srgbClr val="000066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EEDA6A93-9F90-4F76-B8E5-7AA16B219D3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26836-6E68-4C33-BAFF-63294DD83A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B91E6-A672-4858-B08E-873A33DE07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0DE0-C3FB-4BB8-B6D1-39B5A1DD46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2CD9C-8D20-4F49-9D38-2DB22346CB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DB947-38F1-4AE5-8AE7-9E7C026349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517B2-6694-4F41-A66F-E4C5CACC1D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3DF07-1847-455E-AD37-382BC711E3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7B56C-766D-4532-AA7D-DF9FA85489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A9B05-CCE9-4753-988B-81388E2693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1E33F-786A-4C5B-9135-DF15F20314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014C3-FB39-40BE-BE6B-297A53207D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EE1E51FB-225D-48BA-A921-12F1EDA16D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7845425" cy="5256212"/>
          </a:xfrm>
        </p:spPr>
        <p:txBody>
          <a:bodyPr/>
          <a:lstStyle/>
          <a:p>
            <a:r>
              <a:rPr lang="ru-RU" sz="6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Внутренние процессы изменяющие поверхность Земли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661025"/>
            <a:ext cx="7416800" cy="2133600"/>
          </a:xfrm>
        </p:spPr>
        <p:txBody>
          <a:bodyPr/>
          <a:lstStyle/>
          <a:p>
            <a:r>
              <a:rPr lang="ru-RU" sz="2000">
                <a:latin typeface="Tahoma" pitchFamily="34" charset="0"/>
              </a:rPr>
              <a:t>Презентация к уроку.</a:t>
            </a:r>
          </a:p>
          <a:p>
            <a:pPr algn="l"/>
            <a:r>
              <a:rPr lang="ru-RU" sz="2000">
                <a:latin typeface="Tahoma" pitchFamily="34" charset="0"/>
              </a:rPr>
              <a:t>Автор: Карташова Лариса Михайловна</a:t>
            </a:r>
          </a:p>
          <a:p>
            <a:pPr algn="l"/>
            <a:r>
              <a:rPr lang="ru-RU" sz="2000">
                <a:latin typeface="Tahoma" pitchFamily="34" charset="0"/>
              </a:rPr>
              <a:t>учитель географии МОУ СОШ № 100.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3573463"/>
            <a:ext cx="8229600" cy="30956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b="1"/>
          </a:p>
          <a:p>
            <a:pPr>
              <a:lnSpc>
                <a:spcPct val="90000"/>
              </a:lnSpc>
            </a:pPr>
            <a:r>
              <a:rPr lang="ru-RU"/>
              <a:t>Это внезапное высвобождение энергии, накопленной в сжатых или растянутых горных породах.</a:t>
            </a:r>
          </a:p>
          <a:p>
            <a:pPr>
              <a:lnSpc>
                <a:spcPct val="90000"/>
              </a:lnSpc>
            </a:pPr>
            <a:r>
              <a:rPr lang="ru-RU"/>
              <a:t> Оно проявляется в подземных толчках и колебаниях земной поверхности. </a:t>
            </a:r>
          </a:p>
        </p:txBody>
      </p:sp>
      <p:pic>
        <p:nvPicPr>
          <p:cNvPr id="41987" name="Picture 3" descr="[Image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33375"/>
            <a:ext cx="570071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475138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Землетрясения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mg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8964612" cy="566102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7921625" cy="1439862"/>
          </a:xfrm>
        </p:spPr>
        <p:txBody>
          <a:bodyPr/>
          <a:lstStyle/>
          <a:p>
            <a:r>
              <a:rPr lang="ru-RU" sz="2400">
                <a:solidFill>
                  <a:schemeClr val="bg1"/>
                </a:solidFill>
              </a:rPr>
              <a:t>Вулкан-это геологическое образование, возникающее над трещинами в земной коре и по форме напоминающее гору.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52475"/>
          </a:xfrm>
        </p:spPr>
        <p:txBody>
          <a:bodyPr/>
          <a:lstStyle/>
          <a:p>
            <a:r>
              <a:rPr lang="ru-RU" sz="4000"/>
              <a:t>Вулканизм.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743325" y="5373688"/>
            <a:ext cx="5400675" cy="1150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ru-RU" sz="2400">
                <a:solidFill>
                  <a:schemeClr val="bg1"/>
                </a:solidFill>
              </a:rPr>
              <a:t>В древнеримской мифологии слово «вулкан» означает – Бог огня.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  <p:bldP spid="55300" grpId="0"/>
      <p:bldP spid="553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60438" y="630238"/>
            <a:ext cx="6689725" cy="1104900"/>
          </a:xfrm>
        </p:spPr>
        <p:txBody>
          <a:bodyPr/>
          <a:lstStyle/>
          <a:p>
            <a:r>
              <a:rPr lang="ru-RU"/>
              <a:t>Как образуются вулканы</a:t>
            </a:r>
            <a:r>
              <a:rPr lang="en-US"/>
              <a:t>?</a:t>
            </a: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4186238" cy="468153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/>
              <a:t>Находящаяся на глубине огненно-жидкая масса при вскипании и под большим давлением, расширяя трещину в земной коре, устремляется вверх. Это </a:t>
            </a:r>
            <a:r>
              <a:rPr lang="ru-RU" sz="2800">
                <a:solidFill>
                  <a:srgbClr val="FF6600"/>
                </a:solidFill>
              </a:rPr>
              <a:t>магма</a:t>
            </a:r>
            <a:r>
              <a:rPr lang="ru-RU" sz="2800"/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/>
              <a:t>Излившаяся на поверхность Земли магма называется- </a:t>
            </a:r>
            <a:r>
              <a:rPr lang="ru-RU" sz="2800">
                <a:solidFill>
                  <a:srgbClr val="FF6600"/>
                </a:solidFill>
              </a:rPr>
              <a:t>лава.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800">
              <a:solidFill>
                <a:srgbClr val="FF6600"/>
              </a:solidFill>
            </a:endParaRPr>
          </a:p>
        </p:txBody>
      </p:sp>
      <p:pic>
        <p:nvPicPr>
          <p:cNvPr id="56324" name="Picture 4" descr="схема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4859338" y="1412875"/>
            <a:ext cx="4284662" cy="4608513"/>
          </a:xfrm>
          <a:prstGeom prst="rect">
            <a:avLst/>
          </a:prstGeom>
          <a:noFill/>
        </p:spPr>
      </p:pic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7596188" y="5157788"/>
            <a:ext cx="288925" cy="503237"/>
          </a:xfrm>
          <a:prstGeom prst="upArrow">
            <a:avLst>
              <a:gd name="adj1" fmla="val 50000"/>
              <a:gd name="adj2" fmla="val 43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 rot="1857755">
            <a:off x="7164388" y="2133600"/>
            <a:ext cx="358775" cy="647700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1337 0.10833 C -0.01563 0.13171 -0.02535 0.15972 -0.0401 0.18403 C -0.05677 0.21181 -0.07431 0.22963 -0.09097 0.23773 L -0.16754 0.27893 " pathEditMode="relative" rAng="2322651" ptsTypes="FffFF">
                                      <p:cBhvr>
                                        <p:cTn id="28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5" grpId="0" animBg="1"/>
      <p:bldP spid="563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Строение вулкана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317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Канал, по которому поднимается магма, называется </a:t>
            </a:r>
            <a:r>
              <a:rPr lang="ru-RU" sz="2400">
                <a:solidFill>
                  <a:srgbClr val="FF6600"/>
                </a:solidFill>
              </a:rPr>
              <a:t>жерло.</a:t>
            </a:r>
          </a:p>
          <a:p>
            <a:pPr>
              <a:lnSpc>
                <a:spcPct val="80000"/>
              </a:lnSpc>
            </a:pPr>
            <a:r>
              <a:rPr lang="ru-RU" sz="2400"/>
              <a:t>Чашеобразное углубление на вершине вулкана – это</a:t>
            </a:r>
            <a:r>
              <a:rPr lang="ru-RU" sz="2400">
                <a:solidFill>
                  <a:srgbClr val="FF6600"/>
                </a:solidFill>
              </a:rPr>
              <a:t> кратер</a:t>
            </a:r>
            <a:r>
              <a:rPr lang="ru-RU" sz="2400"/>
              <a:t> (в переводе с греч.- чаша)</a:t>
            </a:r>
          </a:p>
          <a:p>
            <a:pPr>
              <a:lnSpc>
                <a:spcPct val="80000"/>
              </a:lnSpc>
            </a:pPr>
            <a:r>
              <a:rPr lang="ru-RU" sz="2400"/>
              <a:t>Все продукты извержения, поднявшиеся и выброшенные из жерла вулкана, образуют гору - </a:t>
            </a:r>
            <a:r>
              <a:rPr lang="ru-RU" sz="2400">
                <a:solidFill>
                  <a:srgbClr val="FF6600"/>
                </a:solidFill>
              </a:rPr>
              <a:t>конус вулкана</a:t>
            </a:r>
          </a:p>
          <a:p>
            <a:pPr>
              <a:lnSpc>
                <a:spcPct val="80000"/>
              </a:lnSpc>
            </a:pPr>
            <a:endParaRPr lang="ru-RU" sz="2400">
              <a:solidFill>
                <a:srgbClr val="FF6600"/>
              </a:solidFill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981200"/>
            <a:ext cx="381317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57349" name="Picture 5" descr="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00213"/>
            <a:ext cx="3889375" cy="4321175"/>
          </a:xfrm>
          <a:prstGeom prst="rect">
            <a:avLst/>
          </a:prstGeom>
          <a:noFill/>
        </p:spPr>
      </p:pic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7092950" y="2781300"/>
            <a:ext cx="215900" cy="1943100"/>
          </a:xfrm>
          <a:prstGeom prst="upDownArrow">
            <a:avLst>
              <a:gd name="adj1" fmla="val 50000"/>
              <a:gd name="adj2" fmla="val 1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6804025" y="2133600"/>
            <a:ext cx="863600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6948488" y="1773238"/>
            <a:ext cx="576262" cy="3603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50" grpId="0" animBg="1"/>
      <p:bldP spid="57350" grpId="1" animBg="1"/>
      <p:bldP spid="57350" grpId="2" animBg="1"/>
      <p:bldP spid="57350" grpId="3" animBg="1"/>
      <p:bldP spid="57351" grpId="0" animBg="1"/>
      <p:bldP spid="57351" grpId="1" animBg="1"/>
      <p:bldP spid="573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22325"/>
          </a:xfrm>
        </p:spPr>
        <p:txBody>
          <a:bodyPr/>
          <a:lstStyle/>
          <a:p>
            <a:r>
              <a:rPr lang="ru-RU"/>
              <a:t>Извержение вулкана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3175" cy="4114800"/>
          </a:xfrm>
        </p:spPr>
        <p:txBody>
          <a:bodyPr/>
          <a:lstStyle/>
          <a:p>
            <a:r>
              <a:rPr lang="ru-RU" sz="2400"/>
              <a:t>Извержение вулкана сопровождается подземным гулом, иногда землетрясением, ливнем.</a:t>
            </a:r>
          </a:p>
          <a:p>
            <a:r>
              <a:rPr lang="ru-RU" sz="2400"/>
              <a:t>Во время извержения куски раскаленной лавы  выбрасываются на большую высоту-это </a:t>
            </a:r>
            <a:r>
              <a:rPr lang="ru-RU" sz="2400">
                <a:solidFill>
                  <a:srgbClr val="FF6600"/>
                </a:solidFill>
              </a:rPr>
              <a:t>вулканические бомбы.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981200"/>
            <a:ext cx="3813175" cy="4114800"/>
          </a:xfrm>
        </p:spPr>
        <p:txBody>
          <a:bodyPr/>
          <a:lstStyle/>
          <a:p>
            <a:endParaRPr lang="ru-RU"/>
          </a:p>
        </p:txBody>
      </p:sp>
      <p:pic>
        <p:nvPicPr>
          <p:cNvPr id="58373" name="Picture 5" descr="tol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28775"/>
            <a:ext cx="2160587" cy="4392613"/>
          </a:xfrm>
          <a:prstGeom prst="rect">
            <a:avLst/>
          </a:prstGeom>
          <a:noFill/>
        </p:spPr>
      </p:pic>
      <p:pic>
        <p:nvPicPr>
          <p:cNvPr id="58374" name="Picture 6" descr="img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700213"/>
            <a:ext cx="1727200" cy="43926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83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83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Продукты извержения: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800"/>
              <a:t>Лава</a:t>
            </a:r>
          </a:p>
          <a:p>
            <a:pPr marL="609600" indent="-609600">
              <a:buFontTx/>
              <a:buNone/>
            </a:pPr>
            <a:r>
              <a:rPr lang="ru-RU" sz="2800"/>
              <a:t>МАНТИЯ               МАГМА              ЛАВА</a:t>
            </a:r>
          </a:p>
          <a:p>
            <a:pPr marL="609600" indent="-609600">
              <a:buFontTx/>
              <a:buNone/>
            </a:pPr>
            <a:r>
              <a:rPr lang="ru-RU" sz="2800"/>
              <a:t>2. Вулканический пепел</a:t>
            </a:r>
          </a:p>
          <a:p>
            <a:pPr marL="609600" indent="-609600">
              <a:buFontTx/>
              <a:buNone/>
            </a:pPr>
            <a:r>
              <a:rPr lang="ru-RU" sz="2800"/>
              <a:t>3. Вулканические бомбы</a:t>
            </a:r>
          </a:p>
          <a:p>
            <a:pPr marL="609600" indent="-609600">
              <a:buFontTx/>
              <a:buNone/>
            </a:pPr>
            <a:r>
              <a:rPr lang="ru-RU" sz="2800"/>
              <a:t>4. Газы (угарный, сероводород, метан, аммиак)</a:t>
            </a:r>
          </a:p>
          <a:p>
            <a:pPr marL="609600" indent="-609600">
              <a:buFontTx/>
              <a:buNone/>
            </a:pPr>
            <a:r>
              <a:rPr lang="ru-RU" sz="2800"/>
              <a:t>5. Водяной пар</a:t>
            </a:r>
          </a:p>
          <a:p>
            <a:pPr marL="609600" indent="-609600">
              <a:buFontTx/>
              <a:buNone/>
            </a:pPr>
            <a:r>
              <a:rPr lang="ru-RU" sz="2800"/>
              <a:t> 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590800" y="2514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5181600" y="2514600"/>
            <a:ext cx="976313" cy="485775"/>
          </a:xfrm>
          <a:prstGeom prst="rightArrow">
            <a:avLst>
              <a:gd name="adj1" fmla="val 58824"/>
              <a:gd name="adj2" fmla="val 48040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240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435975" cy="1143000"/>
          </a:xfrm>
        </p:spPr>
        <p:txBody>
          <a:bodyPr/>
          <a:lstStyle/>
          <a:p>
            <a:r>
              <a:rPr lang="ru-RU"/>
              <a:t>Виды вулканов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4114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На суше – более 800 действующих вулканов</a:t>
            </a:r>
          </a:p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Вулканы делят на</a:t>
            </a:r>
            <a:r>
              <a:rPr lang="ru-RU" sz="240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hlink"/>
                </a:solidFill>
              </a:rPr>
              <a:t>потухшие</a:t>
            </a:r>
            <a:r>
              <a:rPr lang="ru-RU" sz="2400">
                <a:solidFill>
                  <a:schemeClr val="bg2"/>
                </a:solidFill>
              </a:rPr>
              <a:t> </a:t>
            </a:r>
            <a:r>
              <a:rPr lang="ru-RU" sz="2400"/>
              <a:t>(нет</a:t>
            </a:r>
            <a:r>
              <a:rPr lang="ru-RU" sz="2400">
                <a:solidFill>
                  <a:schemeClr val="bg2"/>
                </a:solidFill>
              </a:rPr>
              <a:t>  </a:t>
            </a:r>
            <a:r>
              <a:rPr lang="ru-RU" sz="2400"/>
              <a:t>сведений об  их извержении). </a:t>
            </a:r>
          </a:p>
          <a:p>
            <a:pPr>
              <a:lnSpc>
                <a:spcPct val="90000"/>
              </a:lnSpc>
            </a:pPr>
            <a:r>
              <a:rPr lang="ru-RU" sz="2400"/>
              <a:t>И </a:t>
            </a:r>
            <a:r>
              <a:rPr lang="ru-RU" sz="2400">
                <a:solidFill>
                  <a:srgbClr val="FF6600"/>
                </a:solidFill>
              </a:rPr>
              <a:t>действующие-</a:t>
            </a:r>
            <a:r>
              <a:rPr lang="ru-RU" sz="2400"/>
              <a:t>извержения происходили на памяти человечества).</a:t>
            </a:r>
          </a:p>
          <a:p>
            <a:pPr>
              <a:lnSpc>
                <a:spcPct val="90000"/>
              </a:lnSpc>
            </a:pPr>
            <a:r>
              <a:rPr lang="ru-RU" sz="2400"/>
              <a:t> </a:t>
            </a:r>
          </a:p>
        </p:txBody>
      </p:sp>
      <p:pic>
        <p:nvPicPr>
          <p:cNvPr id="60420" name="Picture 4" descr="vulk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121150"/>
            <a:ext cx="4427537" cy="2736850"/>
          </a:xfrm>
          <a:prstGeom prst="rect">
            <a:avLst/>
          </a:prstGeom>
          <a:noFill/>
        </p:spPr>
      </p:pic>
      <p:pic>
        <p:nvPicPr>
          <p:cNvPr id="60421" name="Picture 5" descr="Maly_Semiachik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96975"/>
            <a:ext cx="4427537" cy="256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1038"/>
          </a:xfrm>
        </p:spPr>
        <p:txBody>
          <a:bodyPr/>
          <a:lstStyle/>
          <a:p>
            <a:r>
              <a:rPr lang="ru-RU" sz="4000"/>
              <a:t>Вулканическая опасность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4038600" cy="4968875"/>
          </a:xfrm>
        </p:spPr>
        <p:txBody>
          <a:bodyPr/>
          <a:lstStyle/>
          <a:p>
            <a:pPr lvl="4">
              <a:buFontTx/>
              <a:buNone/>
            </a:pPr>
            <a:endParaRPr lang="ru-RU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539750" y="2133600"/>
            <a:ext cx="38163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/>
              <a:t>Вследствие вулканических извержений на крышах зданий накапливаются мощные слои пепла, что грозит их обрушением. </a:t>
            </a:r>
          </a:p>
          <a:p>
            <a:pPr eaLnBrk="1" hangingPunct="1"/>
            <a:endParaRPr lang="ru-RU"/>
          </a:p>
          <a:p>
            <a:pPr eaLnBrk="1" hangingPunct="1"/>
            <a:r>
              <a:rPr lang="ru-RU"/>
              <a:t>Попадание в легкие мельчайших частиц пепла приводит к падежу скота.</a:t>
            </a:r>
          </a:p>
          <a:p>
            <a:pPr eaLnBrk="1" hangingPunct="1"/>
            <a:endParaRPr lang="ru-RU"/>
          </a:p>
          <a:p>
            <a:pPr eaLnBrk="1" hangingPunct="1"/>
            <a:r>
              <a:rPr lang="ru-RU"/>
              <a:t> Взвесь пепла в воздухе представляет опасность для автомобильного и воздушного транспорта. </a:t>
            </a:r>
          </a:p>
        </p:txBody>
      </p:sp>
      <p:sp>
        <p:nvSpPr>
          <p:cNvPr id="61445" name="Litebulb"/>
          <p:cNvSpPr>
            <a:spLocks noEditPoints="1" noChangeArrowheads="1"/>
          </p:cNvSpPr>
          <p:nvPr/>
        </p:nvSpPr>
        <p:spPr bwMode="auto">
          <a:xfrm flipH="1">
            <a:off x="2051050" y="1052513"/>
            <a:ext cx="1944688" cy="79216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446" name="Picture 6" descr="tolb1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488" y="1052513"/>
            <a:ext cx="2195512" cy="4824412"/>
          </a:xfrm>
          <a:noFill/>
          <a:ln/>
        </p:spPr>
      </p:pic>
      <p:pic>
        <p:nvPicPr>
          <p:cNvPr id="61447" name="Picture 7" descr="Karim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475"/>
            <a:ext cx="2305050" cy="3673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  <p:bldP spid="6144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Виды вулканов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3175" cy="4114800"/>
          </a:xfrm>
        </p:spPr>
        <p:txBody>
          <a:bodyPr/>
          <a:lstStyle/>
          <a:p>
            <a:r>
              <a:rPr lang="ru-RU"/>
              <a:t>Полуостров </a:t>
            </a:r>
            <a:r>
              <a:rPr lang="ru-RU">
                <a:solidFill>
                  <a:srgbClr val="FF6600"/>
                </a:solidFill>
              </a:rPr>
              <a:t>Камчатка</a:t>
            </a:r>
            <a:r>
              <a:rPr lang="ru-RU"/>
              <a:t>-самая активная вулканическая территория России.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981200"/>
            <a:ext cx="3813175" cy="4114800"/>
          </a:xfrm>
        </p:spPr>
        <p:txBody>
          <a:bodyPr/>
          <a:lstStyle/>
          <a:p>
            <a:endParaRPr lang="ru-RU"/>
          </a:p>
        </p:txBody>
      </p:sp>
      <p:pic>
        <p:nvPicPr>
          <p:cNvPr id="59397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628775"/>
            <a:ext cx="3816350" cy="439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93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390775" cy="4114800"/>
          </a:xfrm>
        </p:spPr>
        <p:txBody>
          <a:bodyPr/>
          <a:lstStyle/>
          <a:p>
            <a:endParaRPr lang="ru-RU"/>
          </a:p>
        </p:txBody>
      </p:sp>
      <p:pic>
        <p:nvPicPr>
          <p:cNvPr id="43012" name="Picture 4" descr="pomp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8424863" cy="4897438"/>
          </a:xfrm>
          <a:prstGeom prst="rect">
            <a:avLst/>
          </a:prstGeom>
          <a:noFill/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8135937" cy="1628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Последний день Помпеи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530725"/>
          </a:xfrm>
        </p:spPr>
        <p:txBody>
          <a:bodyPr/>
          <a:lstStyle/>
          <a:p>
            <a:r>
              <a:rPr lang="ru-RU" sz="4000"/>
              <a:t>Узнать о разных типах движения земной коры;</a:t>
            </a:r>
          </a:p>
          <a:p>
            <a:r>
              <a:rPr lang="ru-RU" sz="4000"/>
              <a:t>Познакомиться с причинами возникновения землетрясений, со строением вулканов, видами вулканов и их размещением.</a:t>
            </a: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3203575" y="765175"/>
            <a:ext cx="20224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Цель: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                                                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5888"/>
            <a:ext cx="8820150" cy="6408737"/>
          </a:xfrm>
        </p:spPr>
        <p:txBody>
          <a:bodyPr/>
          <a:lstStyle/>
          <a:p>
            <a:pPr indent="550863">
              <a:lnSpc>
                <a:spcPct val="80000"/>
              </a:lnSpc>
              <a:buFontTx/>
              <a:buNone/>
            </a:pPr>
            <a:endParaRPr lang="ru-RU" sz="1600"/>
          </a:p>
          <a:p>
            <a:pPr indent="550863">
              <a:lnSpc>
                <a:spcPct val="80000"/>
              </a:lnSpc>
              <a:buFontTx/>
              <a:buNone/>
            </a:pPr>
            <a:r>
              <a:rPr lang="ru-RU" sz="1800"/>
              <a:t>Помпеи - один из древнейших городов Италии, расположенный у подножия Везувия в Кампании - плодородной области Апеннинского полуострова с рыхлой вулканической почвой и мягким климатом.</a:t>
            </a:r>
            <a:br>
              <a:rPr lang="ru-RU" sz="1800"/>
            </a:br>
            <a:endParaRPr lang="ru-RU" sz="1800"/>
          </a:p>
          <a:p>
            <a:pPr indent="550863">
              <a:lnSpc>
                <a:spcPct val="80000"/>
              </a:lnSpc>
              <a:buFontTx/>
              <a:buNone/>
            </a:pPr>
            <a:r>
              <a:rPr lang="ru-RU" sz="1800"/>
              <a:t>Но 24 августа 79 г. н. э. история города внезапно прерывается - дремавший доселе Везувий просыпается и обрушивает на окружающее пространство всевозможные продукты вулканической деятельности. Подземные толчки, хлопья пепла, падающие в неба камни - все это застало жителей Помпей врасплох. Люди пытались укрыться в домах, но погибали от удушья или под развалинами. Многих смерть настигла в общественных местах - в театрах, на рынках, форуме, в храмах. Однако большинство жителей все же успели покинуть город.</a:t>
            </a:r>
            <a:r>
              <a:rPr lang="ru-RU" sz="1800" b="1" i="1"/>
              <a:t>.</a:t>
            </a:r>
            <a:endParaRPr lang="ru-RU" sz="1800" b="1"/>
          </a:p>
          <a:p>
            <a:pPr indent="550863">
              <a:lnSpc>
                <a:spcPct val="80000"/>
              </a:lnSpc>
              <a:buFontTx/>
              <a:buNone/>
            </a:pPr>
            <a:r>
              <a:rPr lang="ru-RU" sz="1800"/>
              <a:t>Извержение Везувия длилось весь день. Помпеи накрыл многометровый слой пепла. Такая же участь постигла и близлежащие городки Стабию и Октавианум. Находившейся же на другой стороне вулкана Геркуланум погиб чуть позже - начавшийся после извержения дождь смыл со склонов Везувия пепел, и Геркуланум затопило грязевыми потоками.</a:t>
            </a:r>
          </a:p>
          <a:p>
            <a:pPr indent="550863">
              <a:lnSpc>
                <a:spcPct val="80000"/>
              </a:lnSpc>
              <a:buFontTx/>
              <a:buNone/>
            </a:pPr>
            <a:r>
              <a:rPr lang="ru-RU" sz="1800"/>
              <a:t>Пыль и пепел черной пеленой висели в небе три дня. Прибывшая к Везувию следственная комиссия установила, что городки безвозвратно погибли. Еще какое-то время по развалинам бродили оставшиеся в живых люди, пытаясь отыскать свое имущество, но вскоре и они покинули мертвый город.</a:t>
            </a:r>
          </a:p>
          <a:p>
            <a:pPr indent="550863">
              <a:lnSpc>
                <a:spcPct val="80000"/>
              </a:lnSpc>
              <a:buFontTx/>
              <a:buNone/>
            </a:pPr>
            <a:r>
              <a:rPr lang="ru-RU" sz="1800"/>
              <a:t>Про Помпеи забыли до XVI века, пока в 1592 году итальянский архитектор Доменико Фонтана, прокладывая водопровод от реки Сарно, не нашел остатки стены с надписью, в которой упоминалась покровительница города - Венера Помпейская. Затем в 1689 году руины древних зданий и надпись со словом "Помпеи" были найдены во время устройства колодца, однако тогда находки приписали "вилле Помпея".</a:t>
            </a:r>
          </a:p>
          <a:p>
            <a:pPr indent="550863">
              <a:lnSpc>
                <a:spcPct val="80000"/>
              </a:lnSpc>
            </a:pP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0"/>
            <a:ext cx="8893175" cy="1628775"/>
          </a:xfrm>
        </p:spPr>
        <p:txBody>
          <a:bodyPr/>
          <a:lstStyle/>
          <a:p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Большинство вулканов Земли сосредоточено на островах и берегах самого древнего из океанов – Тихого. Если внимательно посмотреть на карту, то можно заметить, что они как бы кольцом окружают океан. Самые мощные и разрушительные извержения вулканов и землетрясения наблюдались именно в этом районе: Сан-Франциско (1960), Токио (1923), Чили (1960), Мехико (1985).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250825" y="1773238"/>
          <a:ext cx="8497888" cy="5084762"/>
        </p:xfrm>
        <a:graphic>
          <a:graphicData uri="http://schemas.openxmlformats.org/presentationml/2006/ole">
            <p:oleObj spid="_x0000_s51203" name="Точечный рисунок" r:id="rId3" imgW="5714286" imgH="3809524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rgbClr val="FF3399"/>
                </a:solidFill>
              </a:rPr>
              <a:t>Периодически фонтанирующие источники горячей воды.</a:t>
            </a:r>
          </a:p>
          <a:p>
            <a:pPr>
              <a:buFontTx/>
              <a:buNone/>
            </a:pPr>
            <a:r>
              <a:rPr lang="ru-RU"/>
              <a:t>США- Йеллостоунский национальный парк.</a:t>
            </a:r>
          </a:p>
          <a:p>
            <a:pPr>
              <a:buFontTx/>
              <a:buNone/>
            </a:pPr>
            <a:r>
              <a:rPr lang="ru-RU"/>
              <a:t>Росссия- полуостров Камчатка.</a:t>
            </a:r>
          </a:p>
          <a:p>
            <a:pPr>
              <a:buFontTx/>
              <a:buNone/>
            </a:pPr>
            <a:r>
              <a:rPr lang="ru-RU"/>
              <a:t>Острова Новой Зеландии.</a:t>
            </a:r>
          </a:p>
          <a:p>
            <a:pPr>
              <a:buFontTx/>
              <a:buNone/>
            </a:pPr>
            <a:r>
              <a:rPr lang="ru-RU"/>
              <a:t>Остров Исландия.</a:t>
            </a:r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8486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гейзеры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           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2" name="Picture 4" descr="PICT0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6" name="Picture 4" descr="PICT0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80" name="Picture 4" descr="PICT0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/>
              <a:t>Вопросы и задания</a:t>
            </a:r>
            <a:r>
              <a:rPr lang="ru-RU"/>
              <a:t>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914775"/>
          </a:xfrm>
        </p:spPr>
        <p:txBody>
          <a:bodyPr/>
          <a:lstStyle/>
          <a:p>
            <a:r>
              <a:rPr lang="ru-RU" b="1"/>
              <a:t>1.Что такое вулканизм?</a:t>
            </a:r>
          </a:p>
          <a:p>
            <a:r>
              <a:rPr lang="ru-RU" b="1"/>
              <a:t>2.Как образуются вулканы?</a:t>
            </a:r>
          </a:p>
          <a:p>
            <a:r>
              <a:rPr lang="ru-RU" b="1"/>
              <a:t>3.Какие типы вулканов вы знаете?</a:t>
            </a:r>
          </a:p>
          <a:p>
            <a:r>
              <a:rPr lang="ru-RU" b="1"/>
              <a:t>4.Почему и как изучают вулканы?</a:t>
            </a:r>
          </a:p>
          <a:p>
            <a:r>
              <a:rPr lang="ru-RU" b="1"/>
              <a:t>5.На карте полушарий найти и определить высоту вулкана Орисаба, </a:t>
            </a:r>
          </a:p>
          <a:p>
            <a:r>
              <a:rPr lang="ru-RU" b="1"/>
              <a:t>расположенного в Северной Америке</a:t>
            </a:r>
            <a:r>
              <a:rPr lang="ru-RU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Домашнее задание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 b="1">
                <a:cs typeface="Times New Roman" pitchFamily="18" charset="0"/>
              </a:rPr>
              <a:t>§</a:t>
            </a:r>
            <a:r>
              <a:rPr lang="ru-RU" sz="2400" b="1"/>
              <a:t>19 проработать</a:t>
            </a:r>
          </a:p>
          <a:p>
            <a:pPr>
              <a:buFontTx/>
              <a:buNone/>
            </a:pPr>
            <a:r>
              <a:rPr lang="ru-RU" sz="2400" b="1"/>
              <a:t>-Зарисовать строение вулкана в тетради</a:t>
            </a:r>
          </a:p>
          <a:p>
            <a:pPr>
              <a:buFontTx/>
              <a:buNone/>
            </a:pPr>
            <a:r>
              <a:rPr lang="ru-RU" sz="2400" b="1"/>
              <a:t>-Определить географическое положение 2-3 вулканов (кроме тех, которые описали в классе). Работу выполнить в тетради.</a:t>
            </a:r>
          </a:p>
          <a:p>
            <a:pPr>
              <a:buFontTx/>
              <a:buNone/>
            </a:pPr>
            <a:r>
              <a:rPr lang="ru-RU" sz="2400" b="1"/>
              <a:t>- На контурной карте обозначить вулканы, показанные на карте полушарий в атласе.</a:t>
            </a:r>
          </a:p>
          <a:p>
            <a:pPr>
              <a:buFontTx/>
              <a:buNone/>
            </a:pPr>
            <a:r>
              <a:rPr lang="ru-RU" sz="2400" b="1">
                <a:solidFill>
                  <a:srgbClr val="A50021"/>
                </a:solidFill>
              </a:rPr>
              <a:t>Задание для удовольствия</a:t>
            </a:r>
            <a:r>
              <a:rPr lang="ru-RU" sz="2400" b="1"/>
              <a:t>: Найти информацию об извержениях вулканов в 20 веке.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Проверка домашнего задания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08413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u="sng"/>
              <a:t>1 вариант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1)Какая порода  лишняя в каждом списке: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А) гравий, базальт, известняк.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Б) Кварц, слюда, полевой шпат, гранит.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2) На какие группы делятся магматические горные породы? Приведите примеры каждой группы.</a:t>
            </a:r>
          </a:p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endParaRPr lang="ru-RU" sz="240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981200"/>
            <a:ext cx="3808412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u="sng"/>
              <a:t>2 вариант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1)Какая порода  лишняя в каждом списке: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А) гранит, базальт мрамор.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Б) гипс, песчаник, пемза.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2) На какие группы делятся осадочные горные породы. Назовите примеры каждой группы.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u="sn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85800" y="111125"/>
          <a:ext cx="7842250" cy="6899275"/>
        </p:xfrm>
        <a:graphic>
          <a:graphicData uri="http://schemas.openxmlformats.org/presentationml/2006/ole">
            <p:oleObj spid="_x0000_s15362" name="Документ" r:id="rId3" imgW="7131240" imgH="5915160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Ответы: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08413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u="sng"/>
              <a:t>1 вариант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1)Какая порода  лишняя в каждом списке: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А) гравий, </a:t>
            </a:r>
            <a:r>
              <a:rPr lang="ru-RU" sz="2400" u="sng"/>
              <a:t>базальт</a:t>
            </a:r>
            <a:r>
              <a:rPr lang="ru-RU" sz="2400"/>
              <a:t>, известняк.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Б) Кварц, слюда, полевой шпат, </a:t>
            </a:r>
            <a:r>
              <a:rPr lang="ru-RU" sz="2400" u="sng"/>
              <a:t>гранит.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u="sng"/>
              <a:t>2) Глубинные (габро, дионит, гранит) и излившиеся(базальт,андезит, липарит, пемза).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84675" y="2057400"/>
            <a:ext cx="4048125" cy="4038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u="sng"/>
              <a:t>2 вариант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1)Какая порода  лишняя в каждом списке: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А) гранит, базальт </a:t>
            </a:r>
            <a:r>
              <a:rPr lang="ru-RU" sz="2400" u="sng"/>
              <a:t>мрамор.</a:t>
            </a: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Б) гипс, песчаник, </a:t>
            </a:r>
            <a:r>
              <a:rPr lang="ru-RU" sz="2400" u="sng"/>
              <a:t>пемза.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u="sng"/>
              <a:t>2) Неорганические -а)обломочные (песчанник, известняк); б) химические (гипс, поваренная соль) и Органические (мел, уголь, нефть)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4" name="Object 0"/>
          <p:cNvGraphicFramePr>
            <a:graphicFrameLocks noChangeAspect="1"/>
          </p:cNvGraphicFramePr>
          <p:nvPr/>
        </p:nvGraphicFramePr>
        <p:xfrm>
          <a:off x="533400" y="228600"/>
          <a:ext cx="7848600" cy="5943600"/>
        </p:xfrm>
        <a:graphic>
          <a:graphicData uri="http://schemas.openxmlformats.org/presentationml/2006/ole">
            <p:oleObj spid="_x0000_s113664" name="Документ" r:id="rId3" imgW="6073560" imgH="4728600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2124075" y="549275"/>
            <a:ext cx="5083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Движения земной коры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900113" y="1484313"/>
            <a:ext cx="3167062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Вертикальные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076825" y="1484313"/>
            <a:ext cx="3167063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Горизонтальные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1979613" y="2349500"/>
            <a:ext cx="215900" cy="6477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6227763" y="2420938"/>
            <a:ext cx="863600" cy="217487"/>
          </a:xfrm>
          <a:prstGeom prst="rightArrow">
            <a:avLst>
              <a:gd name="adj1" fmla="val 50000"/>
              <a:gd name="adj2" fmla="val 992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6227763" y="2852738"/>
            <a:ext cx="792162" cy="215900"/>
          </a:xfrm>
          <a:prstGeom prst="lef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2484438" y="2349500"/>
            <a:ext cx="217487" cy="647700"/>
          </a:xfrm>
          <a:prstGeom prst="downArrow">
            <a:avLst>
              <a:gd name="adj1" fmla="val 50000"/>
              <a:gd name="adj2" fmla="val 744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692275" y="3141663"/>
            <a:ext cx="5689600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РЕЗУЛЬТАТЫ ДВИЖЕНИЙ</a:t>
            </a: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 rot="5400000">
            <a:off x="1728788" y="3535363"/>
            <a:ext cx="539750" cy="901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 rot="5400000">
            <a:off x="6769100" y="3535363"/>
            <a:ext cx="539750" cy="901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611188" y="4508500"/>
            <a:ext cx="1296987" cy="288925"/>
          </a:xfrm>
          <a:prstGeom prst="rightArrowCallout">
            <a:avLst>
              <a:gd name="adj1" fmla="val 25000"/>
              <a:gd name="adj2" fmla="val 25000"/>
              <a:gd name="adj3" fmla="val 7481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>
            <a:off x="1979613" y="4508500"/>
            <a:ext cx="1223962" cy="288925"/>
          </a:xfrm>
          <a:prstGeom prst="leftArrowCallout">
            <a:avLst>
              <a:gd name="adj1" fmla="val 25000"/>
              <a:gd name="adj2" fmla="val 25000"/>
              <a:gd name="adj3" fmla="val 70604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>
            <a:off x="2124075" y="5589588"/>
            <a:ext cx="1296988" cy="288925"/>
          </a:xfrm>
          <a:prstGeom prst="rightArrowCallout">
            <a:avLst>
              <a:gd name="adj1" fmla="val 25000"/>
              <a:gd name="adj2" fmla="val 25000"/>
              <a:gd name="adj3" fmla="val 7481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539750" y="5589588"/>
            <a:ext cx="1223963" cy="288925"/>
          </a:xfrm>
          <a:prstGeom prst="leftArrowCallout">
            <a:avLst>
              <a:gd name="adj1" fmla="val 25000"/>
              <a:gd name="adj2" fmla="val 25000"/>
              <a:gd name="adj3" fmla="val 70604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827088" y="5013325"/>
            <a:ext cx="2232025" cy="3603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СКЛАДКИ</a:t>
            </a: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611188" y="6092825"/>
            <a:ext cx="2663825" cy="5762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ТЕКТОНИЧЕСКИЕ</a:t>
            </a:r>
          </a:p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 РАЗЛОМЫ</a:t>
            </a: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6227763" y="4292600"/>
            <a:ext cx="287337" cy="503238"/>
          </a:xfrm>
          <a:prstGeom prst="upArrowCallout">
            <a:avLst>
              <a:gd name="adj1" fmla="val 25000"/>
              <a:gd name="adj2" fmla="val 25000"/>
              <a:gd name="adj3" fmla="val 2919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>
            <a:off x="6877050" y="4292600"/>
            <a:ext cx="287338" cy="503238"/>
          </a:xfrm>
          <a:prstGeom prst="upArrowCallout">
            <a:avLst>
              <a:gd name="adj1" fmla="val 25000"/>
              <a:gd name="adj2" fmla="val 25000"/>
              <a:gd name="adj3" fmla="val 2919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7596188" y="4292600"/>
            <a:ext cx="287337" cy="503238"/>
          </a:xfrm>
          <a:prstGeom prst="upArrowCallout">
            <a:avLst>
              <a:gd name="adj1" fmla="val 25000"/>
              <a:gd name="adj2" fmla="val 25000"/>
              <a:gd name="adj3" fmla="val 2919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09" name="AutoShape 21"/>
          <p:cNvSpPr>
            <a:spLocks noChangeArrowheads="1"/>
          </p:cNvSpPr>
          <p:nvPr/>
        </p:nvSpPr>
        <p:spPr bwMode="auto">
          <a:xfrm flipV="1">
            <a:off x="6084888" y="5661025"/>
            <a:ext cx="287337" cy="577850"/>
          </a:xfrm>
          <a:prstGeom prst="upArrowCallout">
            <a:avLst>
              <a:gd name="adj1" fmla="val 25000"/>
              <a:gd name="adj2" fmla="val 25000"/>
              <a:gd name="adj3" fmla="val 33518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10" name="AutoShape 22"/>
          <p:cNvSpPr>
            <a:spLocks noChangeArrowheads="1"/>
          </p:cNvSpPr>
          <p:nvPr/>
        </p:nvSpPr>
        <p:spPr bwMode="auto">
          <a:xfrm flipV="1">
            <a:off x="6948488" y="5661025"/>
            <a:ext cx="287337" cy="577850"/>
          </a:xfrm>
          <a:prstGeom prst="upArrowCallout">
            <a:avLst>
              <a:gd name="adj1" fmla="val 25000"/>
              <a:gd name="adj2" fmla="val 25000"/>
              <a:gd name="adj3" fmla="val 33518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11" name="AutoShape 23"/>
          <p:cNvSpPr>
            <a:spLocks noChangeArrowheads="1"/>
          </p:cNvSpPr>
          <p:nvPr/>
        </p:nvSpPr>
        <p:spPr bwMode="auto">
          <a:xfrm flipV="1">
            <a:off x="7667625" y="5661025"/>
            <a:ext cx="287338" cy="577850"/>
          </a:xfrm>
          <a:prstGeom prst="upArrowCallout">
            <a:avLst>
              <a:gd name="adj1" fmla="val 25000"/>
              <a:gd name="adj2" fmla="val 25000"/>
              <a:gd name="adj3" fmla="val 3351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5580063" y="4868863"/>
            <a:ext cx="2879725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ВОЗВЫШЕННОСТИ,</a:t>
            </a:r>
          </a:p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ПЛОСКОГОРЬЯ</a:t>
            </a: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5580063" y="6308725"/>
            <a:ext cx="2951162" cy="3603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НИЗМЕННОСТИ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22763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Движения земной коры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042988" y="1628775"/>
            <a:ext cx="27368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ГОРИЗОНТАЛЬНЫЕ</a:t>
            </a:r>
          </a:p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ДВИЖЕНИЯ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219700" y="1628775"/>
            <a:ext cx="27368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ВЕРТИКАЛЬНЫЕ</a:t>
            </a:r>
          </a:p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ДВИЖЕНИЯ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4284663" y="1989138"/>
            <a:ext cx="358775" cy="360362"/>
          </a:xfrm>
          <a:prstGeom prst="plus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835150" y="4292600"/>
            <a:ext cx="1727200" cy="201612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563938" y="5013325"/>
            <a:ext cx="1944687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ГРАБЕН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508625" y="3933825"/>
            <a:ext cx="1727200" cy="23749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ГОРСТ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 rot="5400000">
            <a:off x="4212432" y="2636044"/>
            <a:ext cx="647700" cy="15128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5229225"/>
            <a:ext cx="8147050" cy="1439863"/>
          </a:xfrm>
        </p:spPr>
        <p:txBody>
          <a:bodyPr/>
          <a:lstStyle/>
          <a:p>
            <a:r>
              <a:rPr lang="ru-RU" sz="2800"/>
              <a:t>Плиты перемещаются относительно друг друга с разными скоростями, от нескольких сантиметров до 20 см в год и больше. </a:t>
            </a:r>
          </a:p>
        </p:txBody>
      </p:sp>
      <p:sp>
        <p:nvSpPr>
          <p:cNvPr id="54275" name="WordArt 3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6248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Движения тектонических плит</a:t>
            </a:r>
          </a:p>
        </p:txBody>
      </p:sp>
      <p:pic>
        <p:nvPicPr>
          <p:cNvPr id="54276" name="Picture 4" descr="Карта литосферных плит на Зем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25538"/>
            <a:ext cx="61404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768</Words>
  <Application>Microsoft Office PowerPoint</Application>
  <PresentationFormat>Экран (4:3)</PresentationFormat>
  <Paragraphs>126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Оформление по умолчанию</vt:lpstr>
      <vt:lpstr>Документ</vt:lpstr>
      <vt:lpstr>Точечный рисунок</vt:lpstr>
      <vt:lpstr>Внутренние процессы изменяющие поверхность Земли</vt:lpstr>
      <vt:lpstr>Слайд 2</vt:lpstr>
      <vt:lpstr>Проверка домашнего задания</vt:lpstr>
      <vt:lpstr>Слайд 4</vt:lpstr>
      <vt:lpstr>Ответы:</vt:lpstr>
      <vt:lpstr>Слайд 6</vt:lpstr>
      <vt:lpstr>Слайд 7</vt:lpstr>
      <vt:lpstr>Слайд 8</vt:lpstr>
      <vt:lpstr>Слайд 9</vt:lpstr>
      <vt:lpstr>Слайд 10</vt:lpstr>
      <vt:lpstr>Вулканизм.</vt:lpstr>
      <vt:lpstr>Как образуются вулканы?</vt:lpstr>
      <vt:lpstr>Строение вулкана</vt:lpstr>
      <vt:lpstr>Извержение вулкана</vt:lpstr>
      <vt:lpstr>Продукты извержения:</vt:lpstr>
      <vt:lpstr>Виды вулканов</vt:lpstr>
      <vt:lpstr>Вулканическая опасность</vt:lpstr>
      <vt:lpstr>Виды вулканов</vt:lpstr>
      <vt:lpstr> </vt:lpstr>
      <vt:lpstr>                                                                </vt:lpstr>
      <vt:lpstr>Большинство вулканов Земли сосредоточено на островах и берегах самого древнего из океанов – Тихого. Если внимательно посмотреть на карту, то можно заметить, что они как бы кольцом окружают океан. Самые мощные и разрушительные извержения вулканов и землетрясения наблюдались именно в этом районе: Сан-Франциско (1960), Токио (1923), Чили (1960), Мехико (1985).</vt:lpstr>
      <vt:lpstr>  </vt:lpstr>
      <vt:lpstr>                           </vt:lpstr>
      <vt:lpstr> </vt:lpstr>
      <vt:lpstr>Слайд 25</vt:lpstr>
      <vt:lpstr>Вопросы и задания:</vt:lpstr>
      <vt:lpstr>Домашнее задание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домашнего задания</dc:title>
  <dc:creator>кирилл</dc:creator>
  <cp:lastModifiedBy>Admin</cp:lastModifiedBy>
  <cp:revision>23</cp:revision>
  <dcterms:created xsi:type="dcterms:W3CDTF">2005-12-03T08:04:30Z</dcterms:created>
  <dcterms:modified xsi:type="dcterms:W3CDTF">2013-01-14T18:20:22Z</dcterms:modified>
</cp:coreProperties>
</file>