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33" r:id="rId5"/>
    <p:sldMasterId id="2147483747" r:id="rId6"/>
  </p:sldMasterIdLst>
  <p:sldIdLst>
    <p:sldId id="256" r:id="rId7"/>
    <p:sldId id="257" r:id="rId8"/>
    <p:sldId id="258" r:id="rId9"/>
    <p:sldId id="259" r:id="rId10"/>
    <p:sldId id="262" r:id="rId11"/>
    <p:sldId id="263" r:id="rId12"/>
    <p:sldId id="267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5"/>
      <c:depthPercent val="100"/>
      <c:rAngAx val="1"/>
    </c:view3D>
    <c:floor>
      <c:spPr>
        <a:solidFill>
          <a:srgbClr val="C0C0C0"/>
        </a:solidFill>
        <a:ln w="9525">
          <a:noFill/>
        </a:ln>
      </c:spPr>
    </c:floor>
    <c:sideWall>
      <c:spPr>
        <a:noFill/>
        <a:ln w="12700">
          <a:solidFill>
            <a:srgbClr val="808080"/>
          </a:solidFill>
          <a:prstDash val="solid"/>
        </a:ln>
      </c:spPr>
    </c:sideWall>
    <c:backWall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3865601358653712E-2"/>
          <c:y val="1.867583775865226E-2"/>
          <c:w val="0.93333333333333335"/>
          <c:h val="0.8729016786570745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gradFill rotWithShape="0">
              <a:gsLst>
                <a:gs pos="0">
                  <a:srgbClr val="FCC704">
                    <a:gamma/>
                    <a:shade val="78824"/>
                    <a:invGamma/>
                  </a:srgbClr>
                </a:gs>
                <a:gs pos="50000">
                  <a:srgbClr val="FCC704"/>
                </a:gs>
                <a:gs pos="100000">
                  <a:srgbClr val="FCC704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 w="27283">
              <a:noFill/>
            </a:ln>
          </c:spPr>
          <c:dPt>
            <c:idx val="0"/>
            <c:spPr>
              <a:gradFill rotWithShape="0">
                <a:gsLst>
                  <a:gs pos="0">
                    <a:srgbClr val="FFCC00">
                      <a:gamma/>
                      <a:shade val="78824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78824"/>
                      <a:invGamma/>
                    </a:srgbClr>
                  </a:gs>
                </a:gsLst>
                <a:lin ang="2700000" scaled="1"/>
              </a:gradFill>
              <a:ln w="27283">
                <a:noFill/>
              </a:ln>
            </c:spPr>
          </c:dPt>
          <c:dPt>
            <c:idx val="1"/>
            <c:spPr>
              <a:gradFill rotWithShape="0">
                <a:gsLst>
                  <a:gs pos="0">
                    <a:srgbClr val="CC99FF">
                      <a:gamma/>
                      <a:shade val="72549"/>
                      <a:invGamma/>
                    </a:srgbClr>
                  </a:gs>
                  <a:gs pos="50000">
                    <a:srgbClr val="CC99FF"/>
                  </a:gs>
                  <a:gs pos="100000">
                    <a:srgbClr val="CC99FF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 w="27283">
                <a:noFill/>
              </a:ln>
            </c:spPr>
          </c:dPt>
          <c:dPt>
            <c:idx val="2"/>
            <c:spPr>
              <a:gradFill rotWithShape="0">
                <a:gsLst>
                  <a:gs pos="0">
                    <a:srgbClr val="33CCCC">
                      <a:gamma/>
                      <a:shade val="78824"/>
                      <a:invGamma/>
                    </a:srgbClr>
                  </a:gs>
                  <a:gs pos="50000">
                    <a:srgbClr val="33CCCC"/>
                  </a:gs>
                  <a:gs pos="100000">
                    <a:srgbClr val="33CCCC">
                      <a:gamma/>
                      <a:shade val="78824"/>
                      <a:invGamma/>
                    </a:srgbClr>
                  </a:gs>
                </a:gsLst>
                <a:lin ang="2700000" scaled="1"/>
              </a:gradFill>
              <a:ln w="27283">
                <a:noFill/>
              </a:ln>
            </c:spPr>
          </c:dPt>
          <c:dPt>
            <c:idx val="3"/>
            <c:spPr>
              <a:gradFill rotWithShape="0">
                <a:gsLst>
                  <a:gs pos="0">
                    <a:srgbClr val="FF9900">
                      <a:gamma/>
                      <a:shade val="69804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69804"/>
                      <a:invGamma/>
                    </a:srgbClr>
                  </a:gs>
                </a:gsLst>
                <a:lin ang="2700000" scaled="1"/>
              </a:gradFill>
              <a:ln w="27283">
                <a:noFill/>
              </a:ln>
            </c:spPr>
          </c:dPt>
          <c:dPt>
            <c:idx val="4"/>
            <c:spPr>
              <a:gradFill rotWithShape="0">
                <a:gsLst>
                  <a:gs pos="0">
                    <a:srgbClr val="99CC00">
                      <a:gamma/>
                      <a:shade val="78824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78824"/>
                      <a:invGamma/>
                    </a:srgbClr>
                  </a:gs>
                </a:gsLst>
                <a:lin ang="2700000" scaled="1"/>
              </a:gradFill>
              <a:ln w="27283">
                <a:noFill/>
              </a:ln>
            </c:spPr>
          </c:dPt>
          <c:dPt>
            <c:idx val="5"/>
            <c:spPr>
              <a:gradFill rotWithShape="0">
                <a:gsLst>
                  <a:gs pos="0">
                    <a:srgbClr val="339966">
                      <a:gamma/>
                      <a:shade val="66667"/>
                      <a:invGamma/>
                    </a:srgbClr>
                  </a:gs>
                  <a:gs pos="50000">
                    <a:srgbClr val="339966"/>
                  </a:gs>
                  <a:gs pos="100000">
                    <a:srgbClr val="339966">
                      <a:gamma/>
                      <a:shade val="66667"/>
                      <a:invGamma/>
                    </a:srgbClr>
                  </a:gs>
                </a:gsLst>
                <a:lin ang="2700000" scaled="1"/>
              </a:gradFill>
              <a:ln w="27283">
                <a:noFill/>
              </a:ln>
            </c:spPr>
          </c:dPt>
          <c:dLbls>
            <c:dLbl>
              <c:idx val="0"/>
              <c:layout>
                <c:manualLayout>
                  <c:x val="6.5696729769243916E-3"/>
                  <c:y val="7.6251566591443998E-2"/>
                </c:manualLayout>
              </c:layout>
              <c:showVal val="1"/>
            </c:dLbl>
            <c:dLbl>
              <c:idx val="1"/>
              <c:layout>
                <c:manualLayout>
                  <c:x val="6.1841833724279708E-4"/>
                  <c:y val="8.2438165746472544E-2"/>
                </c:manualLayout>
              </c:layout>
              <c:showVal val="1"/>
            </c:dLbl>
            <c:dLbl>
              <c:idx val="2"/>
              <c:layout>
                <c:manualLayout>
                  <c:x val="6.6712082501315679E-3"/>
                  <c:y val="7.4011833199618696E-2"/>
                </c:manualLayout>
              </c:layout>
              <c:showVal val="1"/>
            </c:dLbl>
            <c:dLbl>
              <c:idx val="3"/>
              <c:layout>
                <c:manualLayout>
                  <c:x val="6.3746392166094826E-3"/>
                  <c:y val="7.5519067624494118E-2"/>
                </c:manualLayout>
              </c:layout>
              <c:showVal val="1"/>
            </c:dLbl>
            <c:dLbl>
              <c:idx val="4"/>
              <c:layout>
                <c:manualLayout>
                  <c:x val="4.4907685957858703E-3"/>
                  <c:y val="7.6750926671224684E-2"/>
                </c:manualLayout>
              </c:layout>
              <c:showVal val="1"/>
            </c:dLbl>
            <c:dLbl>
              <c:idx val="5"/>
              <c:layout>
                <c:manualLayout>
                  <c:x val="4.1943521594684811E-3"/>
                  <c:y val="7.6134997147859457E-2"/>
                </c:manualLayout>
              </c:layout>
              <c:showVal val="1"/>
            </c:dLbl>
            <c:spPr>
              <a:noFill/>
              <a:ln w="27283">
                <a:noFill/>
              </a:ln>
            </c:spPr>
            <c:txPr>
              <a:bodyPr/>
              <a:lstStyle/>
              <a:p>
                <a:pPr>
                  <a:defRPr sz="128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Sheet1!$B$2:$G$2</c:f>
              <c:numCache>
                <c:formatCode>0.00%</c:formatCode>
                <c:ptCount val="6"/>
                <c:pt idx="0">
                  <c:v>1.2999999999999999E-2</c:v>
                </c:pt>
                <c:pt idx="1">
                  <c:v>1.4E-2</c:v>
                </c:pt>
                <c:pt idx="2">
                  <c:v>2.8000000000000001E-2</c:v>
                </c:pt>
                <c:pt idx="3">
                  <c:v>4.2000000000000003E-2</c:v>
                </c:pt>
                <c:pt idx="4">
                  <c:v>0.16700000000000001</c:v>
                </c:pt>
              </c:numCache>
            </c:numRef>
          </c:val>
        </c:ser>
        <c:dLbls>
          <c:showVal val="1"/>
        </c:dLbls>
        <c:gapWidth val="80"/>
        <c:gapDepth val="0"/>
        <c:shape val="box"/>
        <c:axId val="103560704"/>
        <c:axId val="103562624"/>
        <c:axId val="0"/>
      </c:bar3DChart>
      <c:catAx>
        <c:axId val="103560704"/>
        <c:scaling>
          <c:orientation val="minMax"/>
        </c:scaling>
        <c:axPos val="b"/>
        <c:numFmt formatCode="General" sourceLinked="1"/>
        <c:tickLblPos val="low"/>
        <c:spPr>
          <a:ln w="1364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8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3562624"/>
        <c:crossesAt val="0"/>
        <c:auto val="1"/>
        <c:lblAlgn val="ctr"/>
        <c:lblOffset val="100"/>
        <c:tickLblSkip val="1"/>
        <c:tickMarkSkip val="1"/>
      </c:catAx>
      <c:valAx>
        <c:axId val="103562624"/>
        <c:scaling>
          <c:orientation val="minMax"/>
          <c:max val="0.18000000000000002"/>
          <c:min val="0"/>
        </c:scaling>
        <c:axPos val="l"/>
        <c:majorGridlines>
          <c:spPr>
            <a:ln w="13642">
              <a:solidFill>
                <a:srgbClr val="808080"/>
              </a:solidFill>
              <a:prstDash val="solid"/>
            </a:ln>
          </c:spPr>
        </c:majorGridlines>
        <c:numFmt formatCode="0.00%" sourceLinked="0"/>
        <c:tickLblPos val="nextTo"/>
        <c:spPr>
          <a:ln w="1364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7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3560704"/>
        <c:crosses val="autoZero"/>
        <c:crossBetween val="between"/>
      </c:valAx>
      <c:spPr>
        <a:noFill/>
        <a:ln w="2728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3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3581400"/>
            <a:ext cx="4419600" cy="10890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6482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73DA04-C2DD-4C68-897E-45A637C76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F4483-7659-442E-926B-3110F694A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DEE69-1AF3-47B0-A7F3-950A6F4D1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57600" y="2667000"/>
            <a:ext cx="24384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48400" y="2667000"/>
            <a:ext cx="24384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8403C-EC1C-41DC-9B77-C3118592F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A14F5-49D8-413D-BB40-9D08BA63DB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2F0C-991C-4FD9-A35A-742AB0D5AD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53A3C-DD27-459F-9449-A599BD254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827F4-06E3-498E-97C4-3C4BA22EF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E34AC-6C6F-47E6-8A63-2CFE13B28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D0C1E-084A-4F91-85C2-8CB93533E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67600" y="1905000"/>
            <a:ext cx="14478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4200" y="1905000"/>
            <a:ext cx="41910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76CDE-6F27-4863-A291-5545ED138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43400"/>
            <a:ext cx="7772400" cy="990600"/>
          </a:xfrm>
        </p:spPr>
        <p:txBody>
          <a:bodyPr/>
          <a:lstStyle>
            <a:lvl1pPr>
              <a:defRPr>
                <a:solidFill>
                  <a:srgbClr val="3A564B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257800"/>
            <a:ext cx="7086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62928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594BBC-E88D-4B62-B56D-7F895D18E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C2162-E651-48E0-9B1B-82D797F93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98856-AFA7-4F36-BD39-3142664F7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066800"/>
            <a:ext cx="3581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35814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D2BDD-3B47-4813-BAA0-3E6A4B202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CCD52-CBFE-4B95-8373-1ECBB2BA2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F4C12-F642-4CFB-99E1-01924D301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D15BE-A719-4EB8-B83F-2A580EBE6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1E727-BA80-4516-BA7D-C9E294A034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841EB-7C76-4F34-AD7A-6157CDB90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67257-83E1-4A7B-8AD1-5C36558D2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48400" y="0"/>
            <a:ext cx="18288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0"/>
            <a:ext cx="5334000" cy="6126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1D13D-9E22-467E-B8BD-2BC915B3A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3810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15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09B62C-38FF-409F-9752-6BDD5E7D9A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71800"/>
            <a:ext cx="9144000" cy="1219200"/>
          </a:xfrm>
        </p:spPr>
        <p:txBody>
          <a:bodyPr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9952B-2EF0-49A0-9709-A69097EF1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D8C00-D422-46FC-9764-9357FC342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82A4F-C57A-4688-A0C3-9759A58EA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218D5-C472-4921-B98D-7B806D579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FE55A-A2EF-4D2E-8680-06F19DB84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6F64D-EEFD-4EC3-8C50-9CD6A4B7E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63D1D-A4C9-4556-BBBA-BDF226220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493F-8594-49FE-8D23-00B20F59C9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063AF-C527-4671-A329-F14986EFA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782BA-311E-4E11-B600-1AAB865DA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6576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4958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30FE40-9F90-4A42-A6E2-758EB6134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9D3F-C41B-4F45-A571-359C00B74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1188-7595-4AD8-BCDB-4776A2103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59DB5-84B3-4E42-B41D-FB1072C675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EE4F4-A796-45E4-8291-BC06CB4EA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39A6B-C174-435C-8B2E-156579034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31735-514E-44B1-8CC2-3C4FB20F7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52982-A8F1-4E85-9240-268FB69C0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7058A-3ED7-4208-94F5-0AA7D6707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AEE9D-1BD0-4A89-BD0E-F52A25AEC3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2F771-FD3A-47A5-817C-463AB1AD4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DE0FB6CF-D394-4829-B9B4-2DFF1916A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CDDB2-E757-473A-96BE-79F8020B9F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96EF4-9E8B-4109-A3F1-5B26773D9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87B10-B9B4-49EA-927B-9FE023C5CB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2AF5-98E3-4F11-96B4-90EC06C54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E81E4-DC82-420D-B461-94B69F603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38D4A-D0CD-4E3D-B14B-B1634CCF5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905C6-9944-4768-9A1C-D7790A63ED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E798A-36EF-4982-A31A-16EE9862D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97BD-3CBB-4DE5-9F06-F111497DF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35BB9-4AEA-4F92-8D44-213F90EE4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0BC2-57CA-4E78-BA25-1A06254D4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FB52673-472A-406B-8D47-51CFB3ABB9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1905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0" y="2667000"/>
            <a:ext cx="50292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B3910D-51C5-43DD-ACB4-DF3294CC7A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i="1">
          <a:solidFill>
            <a:srgbClr val="0066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066800"/>
            <a:ext cx="7315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FAC126-FC5F-4B85-B33C-D3FC8660F9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62928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A564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A564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A564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A564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A564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A564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A564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A564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A564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7238822-F8CA-4C40-A0A5-CC0B9902A4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62484D-76A7-4452-8782-8AB851D046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B2F14E4-2CE9-4DAE-A546-F0646528AC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1905000"/>
            <a:ext cx="5791200" cy="4572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6"/>
                </a:solidFill>
              </a:rPr>
              <a:t>Учреждение образования</a:t>
            </a:r>
            <a:br>
              <a:rPr lang="ru-RU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7772400" cy="3459163"/>
          </a:xfrm>
        </p:spPr>
        <p:txBody>
          <a:bodyPr/>
          <a:lstStyle/>
          <a:p>
            <a:pPr algn="ctr">
              <a:buNone/>
            </a:pPr>
            <a:endParaRPr lang="ru-RU" sz="2000" i="1" dirty="0" smtClean="0">
              <a:solidFill>
                <a:schemeClr val="accent2"/>
              </a:solidFill>
              <a:latin typeface="+mj-lt"/>
            </a:endParaRPr>
          </a:p>
          <a:p>
            <a:pPr algn="ctr">
              <a:buNone/>
            </a:pPr>
            <a:r>
              <a:rPr lang="ru-RU" sz="2000" i="1" dirty="0" smtClean="0">
                <a:solidFill>
                  <a:schemeClr val="accent2"/>
                </a:solidFill>
                <a:latin typeface="+mj-lt"/>
              </a:rPr>
              <a:t>«</a:t>
            </a:r>
            <a:r>
              <a:rPr lang="ru-RU" i="1" dirty="0" smtClean="0">
                <a:solidFill>
                  <a:schemeClr val="accent2"/>
                </a:solidFill>
                <a:latin typeface="+mj-lt"/>
              </a:rPr>
              <a:t>Оршанская государственная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2"/>
                </a:solidFill>
                <a:latin typeface="+mj-lt"/>
              </a:rPr>
              <a:t>специальная общеобразовательная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2"/>
                </a:solidFill>
                <a:latin typeface="+mj-lt"/>
              </a:rPr>
              <a:t>школа № 23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2"/>
                </a:solidFill>
                <a:latin typeface="+mj-lt"/>
              </a:rPr>
              <a:t>для детей с трудностями в обучении»</a:t>
            </a:r>
          </a:p>
          <a:p>
            <a:pPr algn="ctr">
              <a:buNone/>
            </a:pPr>
            <a:endParaRPr lang="ru-RU" i="1" dirty="0" smtClean="0">
              <a:solidFill>
                <a:schemeClr val="accent2"/>
              </a:solidFill>
              <a:latin typeface="+mj-lt"/>
            </a:endParaRPr>
          </a:p>
          <a:p>
            <a:pPr algn="ctr">
              <a:buNone/>
            </a:pPr>
            <a:endParaRPr lang="ru-RU" i="1" dirty="0">
              <a:solidFill>
                <a:schemeClr val="accent2"/>
              </a:solidFill>
              <a:latin typeface="+mj-lt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accent2"/>
                </a:solidFill>
                <a:latin typeface="+mj-lt"/>
              </a:rPr>
              <a:t>2009 </a:t>
            </a:r>
            <a:endParaRPr lang="en-US" i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228600"/>
            <a:ext cx="9144000" cy="1219200"/>
          </a:xfrm>
        </p:spPr>
        <p:txBody>
          <a:bodyPr/>
          <a:lstStyle/>
          <a:p>
            <a:pPr algn="ctr"/>
            <a:r>
              <a:rPr lang="ru-RU" sz="4800" dirty="0" smtClean="0"/>
              <a:t>Задачи коррекционной работы логопеда в специальной школе</a:t>
            </a:r>
            <a:endParaRPr lang="en-US" sz="4800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9144000" cy="1600200"/>
          </a:xfrm>
        </p:spPr>
        <p:txBody>
          <a:bodyPr/>
          <a:lstStyle/>
          <a:p>
            <a:pPr marL="342900" lvl="0" indent="-342900" algn="just">
              <a:lnSpc>
                <a:spcPct val="90000"/>
              </a:lnSpc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Коррекция нарушения речи учащихся через создание соответствующих условий и  систему мероприятий </a:t>
            </a:r>
          </a:p>
          <a:p>
            <a:pPr marL="342900" lvl="0" indent="-342900" algn="just">
              <a:lnSpc>
                <a:spcPct val="90000"/>
              </a:lnSpc>
              <a:buClr>
                <a:srgbClr val="003366"/>
              </a:buClr>
              <a:buSzPct val="75000"/>
              <a:buFont typeface="Wingdings" pitchFamily="2" charset="2"/>
              <a:buChar char="l"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lvl="0" indent="-342900" algn="just">
              <a:lnSpc>
                <a:spcPct val="90000"/>
              </a:lnSpc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Руководство работой учителей и воспитателей, направленной на исправление недостатков речи учащихся</a:t>
            </a:r>
          </a:p>
          <a:p>
            <a:pPr marL="342900" lvl="0" indent="-342900" algn="just">
              <a:lnSpc>
                <a:spcPct val="90000"/>
              </a:lnSpc>
              <a:buClr>
                <a:srgbClr val="003366"/>
              </a:buClr>
              <a:buSzPct val="75000"/>
              <a:buFont typeface="Wingdings" pitchFamily="2" charset="2"/>
              <a:buChar char="l"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lvl="0" indent="-342900" algn="just">
              <a:lnSpc>
                <a:spcPct val="90000"/>
              </a:lnSpc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Пропаганда логопедических знаний среди педагогического коллектива и населения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228600"/>
            <a:ext cx="9144000" cy="1219200"/>
          </a:xfrm>
        </p:spPr>
        <p:txBody>
          <a:bodyPr/>
          <a:lstStyle/>
          <a:p>
            <a:pPr algn="ctr"/>
            <a:r>
              <a:rPr lang="ru-RU" sz="4800" dirty="0" smtClean="0"/>
              <a:t>Совершенствование коррекционной    помощи </a:t>
            </a:r>
            <a:endParaRPr lang="en-US" sz="4800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16002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80000"/>
              </a:lnSpc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Активное использование эффективных технологий и   методов обучения с целью повышения мотивации учения и снижения перегрузки учащихся</a:t>
            </a:r>
          </a:p>
          <a:p>
            <a:pPr marL="342900" lvl="0" indent="-342900" algn="just">
              <a:lnSpc>
                <a:spcPct val="80000"/>
              </a:lnSpc>
              <a:buClr>
                <a:srgbClr val="003366"/>
              </a:buClr>
              <a:buSzPct val="75000"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lvl="0" indent="-342900" algn="just">
              <a:lnSpc>
                <a:spcPct val="80000"/>
              </a:lnSpc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Применение индивидуальной, подгрупповой и групповой работы</a:t>
            </a:r>
          </a:p>
          <a:p>
            <a:pPr marL="342900" lvl="0" indent="-342900" algn="just">
              <a:lnSpc>
                <a:spcPct val="80000"/>
              </a:lnSpc>
              <a:buClr>
                <a:srgbClr val="003366"/>
              </a:buClr>
              <a:buSzPct val="75000"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lvl="0" indent="-342900" algn="just">
              <a:lnSpc>
                <a:spcPct val="80000"/>
              </a:lnSpc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Создание положительного эмоционального  настроения путём использования игровых и сюрпризных моментов</a:t>
            </a:r>
          </a:p>
          <a:p>
            <a:pPr marL="342900" lvl="0" indent="-342900" algn="just">
              <a:lnSpc>
                <a:spcPct val="80000"/>
              </a:lnSpc>
              <a:buClr>
                <a:srgbClr val="003366"/>
              </a:buClr>
              <a:buSzPct val="75000"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lvl="0" indent="-342900" algn="just">
              <a:lnSpc>
                <a:spcPct val="80000"/>
              </a:lnSpc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Сохранение естественности общения детей друг с другом и с педагогом</a:t>
            </a:r>
          </a:p>
          <a:p>
            <a:pPr marL="342900" lvl="0" indent="-342900" algn="just">
              <a:lnSpc>
                <a:spcPct val="80000"/>
              </a:lnSpc>
              <a:buClr>
                <a:srgbClr val="003366"/>
              </a:buClr>
              <a:buSzPct val="75000"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lvl="0" indent="-342900" algn="just">
              <a:lnSpc>
                <a:spcPct val="80000"/>
              </a:lnSpc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Организация разных по структуре и видам занятий</a:t>
            </a:r>
          </a:p>
          <a:p>
            <a:pPr marL="342900" lvl="0" indent="-342900" algn="just">
              <a:lnSpc>
                <a:spcPct val="80000"/>
              </a:lnSpc>
              <a:buClr>
                <a:srgbClr val="003366"/>
              </a:buClr>
              <a:buSzPct val="75000"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lvl="0" indent="-342900" algn="just">
              <a:lnSpc>
                <a:spcPct val="80000"/>
              </a:lnSpc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Обеспечение психологической защищённости учащихся  с ОПФР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315200" cy="533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lgerian" pitchFamily="82" charset="0"/>
              </a:rPr>
              <a:t/>
            </a:r>
            <a:br>
              <a:rPr lang="ru-RU" dirty="0" smtClean="0">
                <a:latin typeface="Algerian" pitchFamily="82" charset="0"/>
              </a:rPr>
            </a:br>
            <a:r>
              <a:rPr lang="ru-RU" dirty="0">
                <a:latin typeface="Algerian" pitchFamily="82" charset="0"/>
              </a:rPr>
              <a:t/>
            </a:r>
            <a:br>
              <a:rPr lang="ru-RU" dirty="0">
                <a:latin typeface="Algerian" pitchFamily="82" charset="0"/>
              </a:rPr>
            </a:br>
            <a:r>
              <a:rPr lang="ru-RU" dirty="0" smtClean="0">
                <a:latin typeface="Algerian" pitchFamily="82" charset="0"/>
              </a:rPr>
              <a:t/>
            </a:r>
            <a:br>
              <a:rPr lang="ru-RU" dirty="0" smtClean="0">
                <a:latin typeface="Algerian" pitchFamily="82" charset="0"/>
              </a:rPr>
            </a:br>
            <a:r>
              <a:rPr lang="ru-RU" dirty="0" smtClean="0">
                <a:solidFill>
                  <a:schemeClr val="accent2"/>
                </a:solidFill>
                <a:latin typeface="Algerian" pitchFamily="82" charset="0"/>
              </a:rPr>
              <a:t>Особенности организации образовательного процесса в специальной школе для детей с трудностями в обучении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819400"/>
            <a:ext cx="7315200" cy="3306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accent4"/>
                </a:solidFill>
                <a:latin typeface="Arial Black" pitchFamily="34" charset="0"/>
              </a:rPr>
              <a:t>Накопляемость классов до 12 человек</a:t>
            </a:r>
          </a:p>
          <a:p>
            <a:pPr>
              <a:lnSpc>
                <a:spcPct val="80000"/>
              </a:lnSpc>
            </a:pPr>
            <a:endParaRPr lang="ru-RU" sz="1600" dirty="0" smtClean="0">
              <a:solidFill>
                <a:schemeClr val="accent4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accent4"/>
                </a:solidFill>
                <a:latin typeface="Arial Black" pitchFamily="34" charset="0"/>
              </a:rPr>
              <a:t>Коррекционная направленность всего учебно-воспитательного процесса</a:t>
            </a:r>
          </a:p>
          <a:p>
            <a:pPr>
              <a:lnSpc>
                <a:spcPct val="80000"/>
              </a:lnSpc>
            </a:pPr>
            <a:endParaRPr lang="ru-RU" sz="1600" dirty="0" smtClean="0">
              <a:solidFill>
                <a:schemeClr val="accent4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accent4"/>
                </a:solidFill>
                <a:latin typeface="Arial Black" pitchFamily="34" charset="0"/>
              </a:rPr>
              <a:t>Функционирование групп продлённого дня для всех учащихся</a:t>
            </a:r>
          </a:p>
          <a:p>
            <a:pPr>
              <a:lnSpc>
                <a:spcPct val="80000"/>
              </a:lnSpc>
            </a:pPr>
            <a:endParaRPr lang="ru-RU" sz="1600" dirty="0" smtClean="0">
              <a:solidFill>
                <a:schemeClr val="accent4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accent4"/>
                </a:solidFill>
                <a:latin typeface="Arial Black" pitchFamily="34" charset="0"/>
              </a:rPr>
              <a:t>Проведение занятий по развитию познавательной деятельности с 1 по 10 класс</a:t>
            </a:r>
          </a:p>
          <a:p>
            <a:pPr>
              <a:lnSpc>
                <a:spcPct val="80000"/>
              </a:lnSpc>
            </a:pPr>
            <a:endParaRPr lang="ru-RU" sz="1600" dirty="0" smtClean="0">
              <a:solidFill>
                <a:schemeClr val="accent4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accent4"/>
                </a:solidFill>
                <a:latin typeface="Arial Black" pitchFamily="34" charset="0"/>
              </a:rPr>
              <a:t>Оказание логопедической помощи учащимся, имеющими речевые нарушения на специально организуемых групповых  или индивидуальных занятиях</a:t>
            </a:r>
          </a:p>
          <a:p>
            <a:pPr lvl="1">
              <a:buNone/>
            </a:pP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3048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Модель содержания коррекционной работы  в специальной школе для детей с трудностями в обучении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267200"/>
            <a:ext cx="7086600" cy="1524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Функции коррекционной работы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Виды коррекции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Формы коррекционной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91440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4800" dirty="0" smtClean="0"/>
              <a:t>Функции коррекционной работы</a:t>
            </a:r>
            <a:endParaRPr lang="en-US" sz="4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0"/>
            <a:ext cx="9144000" cy="3810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Диагностическая</a:t>
            </a:r>
          </a:p>
          <a:p>
            <a:pPr algn="l">
              <a:buFont typeface="Wingdings" pitchFamily="2" charset="2"/>
              <a:buChar char="Ø"/>
            </a:pPr>
            <a:endParaRPr lang="ru-RU" dirty="0" smtClean="0">
              <a:latin typeface="Arial Black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          Развивающая</a:t>
            </a:r>
          </a:p>
          <a:p>
            <a:pPr algn="l">
              <a:buFont typeface="Wingdings" pitchFamily="2" charset="2"/>
              <a:buChar char="Ø"/>
            </a:pPr>
            <a:endParaRPr lang="ru-RU" dirty="0" smtClean="0">
              <a:latin typeface="Arial Black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dirty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                        </a:t>
            </a:r>
            <a:r>
              <a:rPr lang="ru-RU" dirty="0" smtClean="0">
                <a:latin typeface="Arial Black" pitchFamily="34" charset="0"/>
              </a:rPr>
              <a:t>Профилактическая</a:t>
            </a:r>
          </a:p>
          <a:p>
            <a:pPr algn="l">
              <a:buFont typeface="Wingdings" pitchFamily="2" charset="2"/>
              <a:buChar char="Ø"/>
            </a:pPr>
            <a:endParaRPr lang="ru-RU" dirty="0" smtClean="0">
              <a:latin typeface="Arial Black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dirty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                                           </a:t>
            </a:r>
            <a:r>
              <a:rPr lang="ru-RU" dirty="0" smtClean="0">
                <a:latin typeface="Arial Black" pitchFamily="34" charset="0"/>
              </a:rPr>
              <a:t>Обучающая</a:t>
            </a:r>
          </a:p>
          <a:p>
            <a:pPr algn="l"/>
            <a:endParaRPr lang="ru-RU" dirty="0" smtClean="0">
              <a:latin typeface="Arial Black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dirty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                                                    </a:t>
            </a:r>
            <a:r>
              <a:rPr lang="ru-RU" dirty="0" smtClean="0">
                <a:latin typeface="Arial Black" pitchFamily="34" charset="0"/>
              </a:rPr>
              <a:t>Воспитательная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228600"/>
            <a:ext cx="9144000" cy="6096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4800" dirty="0"/>
              <a:t>Виды коррекции</a:t>
            </a:r>
            <a:endParaRPr lang="en-US" sz="4800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9144000" cy="16002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Медицинская</a:t>
            </a:r>
          </a:p>
          <a:p>
            <a:pPr algn="l"/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         Психологическая</a:t>
            </a:r>
          </a:p>
          <a:p>
            <a:pPr algn="l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                            Педагогическая</a:t>
            </a:r>
          </a:p>
          <a:p>
            <a:pPr algn="l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                                               Воспитательная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4572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4800" dirty="0" smtClean="0">
                <a:solidFill>
                  <a:schemeClr val="bg1"/>
                </a:solidFill>
              </a:rPr>
              <a:t>Формы коррекционной работы</a:t>
            </a:r>
            <a:endParaRPr lang="en-US" sz="4800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9144000" cy="3810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/>
              <a:t>Медицинское обследование, учёт         </a:t>
            </a:r>
          </a:p>
          <a:p>
            <a:pPr algn="just">
              <a:lnSpc>
                <a:spcPct val="90000"/>
              </a:lnSpc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/>
              <a:t>результатов медицинского воздействия на </a:t>
            </a:r>
          </a:p>
          <a:p>
            <a:pPr algn="just">
              <a:lnSpc>
                <a:spcPct val="90000"/>
              </a:lnSpc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/>
              <a:t>ребёнка, учёт степени утомляемости ребёнка.</a:t>
            </a:r>
          </a:p>
          <a:p>
            <a:pPr algn="just">
              <a:lnSpc>
                <a:spcPct val="90000"/>
              </a:lnSpc>
            </a:pPr>
            <a:endParaRPr lang="ru-RU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/>
              <a:t>Индивидуализация физической нагрузки.</a:t>
            </a:r>
          </a:p>
          <a:p>
            <a:pPr algn="just">
              <a:lnSpc>
                <a:spcPct val="90000"/>
              </a:lnSpc>
            </a:pPr>
            <a:endParaRPr lang="ru-RU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/>
              <a:t>Коррекционные занятия, тренинги, </a:t>
            </a:r>
          </a:p>
          <a:p>
            <a:pPr algn="just">
              <a:lnSpc>
                <a:spcPct val="90000"/>
              </a:lnSpc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/>
              <a:t>индивидуальная работа, клубная работа.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763000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/>
                </a:solidFill>
                <a:latin typeface="Arial Black" pitchFamily="34" charset="0"/>
              </a:rPr>
              <a:t>  Взаимосвязь участников   коррекционного процесса</a:t>
            </a:r>
            <a:endParaRPr lang="ru-RU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graphicFrame>
        <p:nvGraphicFramePr>
          <p:cNvPr id="63543" name="Group 55"/>
          <p:cNvGraphicFramePr>
            <a:graphicFrameLocks noGrp="1"/>
          </p:cNvGraphicFramePr>
          <p:nvPr>
            <p:ph idx="1"/>
          </p:nvPr>
        </p:nvGraphicFramePr>
        <p:xfrm>
          <a:off x="228600" y="1524000"/>
          <a:ext cx="8604250" cy="4292601"/>
        </p:xfrm>
        <a:graphic>
          <a:graphicData uri="http://schemas.openxmlformats.org/drawingml/2006/table">
            <a:tbl>
              <a:tblPr/>
              <a:tblGrid>
                <a:gridCol w="3382963"/>
                <a:gridCol w="2576512"/>
                <a:gridCol w="2644775"/>
              </a:tblGrid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Дефектолог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Учитель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 Психолог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Администрация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школы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Black" pitchFamily="34" charset="0"/>
                        </a:rPr>
                        <a:t>Ученик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Black" pitchFamily="34" charset="0"/>
                        </a:rPr>
                        <a:t> с ОПФР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   Родители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Врач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Воспитатель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Социальный педагог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12" name="Line 24"/>
          <p:cNvSpPr>
            <a:spLocks noChangeShapeType="1"/>
          </p:cNvSpPr>
          <p:nvPr/>
        </p:nvSpPr>
        <p:spPr bwMode="auto">
          <a:xfrm flipH="1" flipV="1">
            <a:off x="3352800" y="2667000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V="1">
            <a:off x="5791201" y="2590799"/>
            <a:ext cx="68580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 flipV="1">
            <a:off x="4876800" y="2667000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 flipH="1">
            <a:off x="3276600" y="4191000"/>
            <a:ext cx="4318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b="1" dirty="0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>
            <a:off x="5943600" y="43434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>
            <a:off x="4876800" y="4267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41" name="Line 53"/>
          <p:cNvSpPr>
            <a:spLocks noChangeShapeType="1"/>
          </p:cNvSpPr>
          <p:nvPr/>
        </p:nvSpPr>
        <p:spPr bwMode="auto">
          <a:xfrm flipH="1">
            <a:off x="3276600" y="38862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>
            <a:off x="5867400" y="36576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9144000" cy="76200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Arial Black" pitchFamily="34" charset="0"/>
              </a:rPr>
              <a:t>Динамика выбытия учащихся ГСОШ № 23 в общеобразовательные школы со снятием диагноза </a:t>
            </a:r>
            <a:r>
              <a:rPr lang="en-US" sz="2400" dirty="0" smtClean="0">
                <a:solidFill>
                  <a:schemeClr val="accent2"/>
                </a:solidFill>
                <a:latin typeface="Arial Black" pitchFamily="34" charset="0"/>
              </a:rPr>
              <a:t>F</a:t>
            </a:r>
            <a:r>
              <a:rPr lang="ru-RU" sz="2400" dirty="0" smtClean="0">
                <a:solidFill>
                  <a:schemeClr val="accent2"/>
                </a:solidFill>
                <a:latin typeface="Arial Black" pitchFamily="34" charset="0"/>
              </a:rPr>
              <a:t> 83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1524000"/>
          <a:ext cx="77724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152400"/>
            <a:ext cx="9144000" cy="12192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4800" dirty="0" smtClean="0"/>
              <a:t>Направления коррекционной работы</a:t>
            </a:r>
            <a:endParaRPr lang="en-US" sz="4800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14600"/>
            <a:ext cx="9144000" cy="381000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Коррекция познавательной деятельности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Коррекция моторики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Коррекция пространственной    </a:t>
            </a:r>
          </a:p>
          <a:p>
            <a:pPr algn="l"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</a:rPr>
              <a:t>   ориентировки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Коррекция личностных качеств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Формирование специфических средств </a:t>
            </a:r>
          </a:p>
          <a:p>
            <a:pPr algn="l"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</a:rPr>
              <a:t>   общения( вербальных и невербальных)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Социально- бытовая компетенция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ol_kid">
  <a:themeElements>
    <a:clrScheme name="cool_k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ol_ki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ol_k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_k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_k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_k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_k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_k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_k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_k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_k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_k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_k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_k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ssy_diagram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radigm_shift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PP_SFUSI_TXT_AlienHead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G_Diagram_093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284</Words>
  <PresentationFormat>Экран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Office Theme</vt:lpstr>
      <vt:lpstr>cool_kid</vt:lpstr>
      <vt:lpstr>messy_diagrams</vt:lpstr>
      <vt:lpstr>paradigm_shift</vt:lpstr>
      <vt:lpstr>PPP_SFUSI_TXT_AlienHead</vt:lpstr>
      <vt:lpstr>TG_Diagram_093</vt:lpstr>
      <vt:lpstr>Учреждение образования </vt:lpstr>
      <vt:lpstr>   Особенности организации образовательного процесса в специальной школе для детей с трудностями в обучении</vt:lpstr>
      <vt:lpstr>Модель содержания коррекционной работы  в специальной школе для детей с трудностями в обучении</vt:lpstr>
      <vt:lpstr> Функции коррекционной работы</vt:lpstr>
      <vt:lpstr> Виды коррекции</vt:lpstr>
      <vt:lpstr> Формы коррекционной работы</vt:lpstr>
      <vt:lpstr>  Взаимосвязь участников   коррекционного процесса</vt:lpstr>
      <vt:lpstr> Динамика выбытия учащихся ГСОШ № 23 в общеобразовательные школы со снятием диагноза F 83</vt:lpstr>
      <vt:lpstr> Направления коррекционной работы</vt:lpstr>
      <vt:lpstr>Задачи коррекционной работы логопеда в специальной школе</vt:lpstr>
      <vt:lpstr>Совершенствование коррекционной    помощи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Учреждение образования </dc:title>
  <cp:lastModifiedBy>PC</cp:lastModifiedBy>
  <cp:revision>8</cp:revision>
  <dcterms:modified xsi:type="dcterms:W3CDTF">2009-04-09T12:23:59Z</dcterms:modified>
</cp:coreProperties>
</file>