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57" r:id="rId2"/>
    <p:sldId id="264" r:id="rId3"/>
    <p:sldId id="265" r:id="rId4"/>
    <p:sldId id="259" r:id="rId5"/>
    <p:sldId id="261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34381-D005-4344-A974-9EA9502A507A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11F09-4361-46A7-A3A7-47BD69341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84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11F09-4361-46A7-A3A7-47BD693413B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95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457200" algn="just">
              <a:buNone/>
            </a:pPr>
            <a:r>
              <a:rPr lang="ru-RU" sz="2400" b="1" i="1" spc="5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Собственный </a:t>
            </a:r>
            <a:r>
              <a:rPr lang="ru-RU" sz="2400" b="1" i="1" spc="5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капитал</a:t>
            </a:r>
            <a:endParaRPr lang="ru-RU" sz="2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5544" y="1600951"/>
            <a:ext cx="3744416" cy="864096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Функции собственного капитала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652" y="2924944"/>
            <a:ext cx="198108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оперативная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2870938"/>
            <a:ext cx="2088232" cy="828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защитная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абсорбирующая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 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2870938"/>
            <a:ext cx="2334126" cy="828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распределительная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48264" y="2870938"/>
            <a:ext cx="1914345" cy="828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регулирующая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652" y="3699030"/>
            <a:ext cx="1981084" cy="22142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связана с поддержанием непрерывности деятельности организации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3699030"/>
            <a:ext cx="2088232" cy="22144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направлена на защиту капитала кредиторов и возмещение убытков организации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17752" y="3699030"/>
            <a:ext cx="2316366" cy="2214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связана с участием в распределении полученной прибыли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985311" y="3699030"/>
            <a:ext cx="1877298" cy="3042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определяет возможности и масштабы привлечения заемных источников финансирования, а также участия отдельных субъектов в управлении организацией</a:t>
            </a:r>
          </a:p>
        </p:txBody>
      </p:sp>
      <p:cxnSp>
        <p:nvCxnSpPr>
          <p:cNvPr id="17" name="Прямая со стрелкой 16"/>
          <p:cNvCxnSpPr>
            <a:stCxn id="7" idx="1"/>
            <a:endCxn id="8" idx="0"/>
          </p:cNvCxnSpPr>
          <p:nvPr/>
        </p:nvCxnSpPr>
        <p:spPr>
          <a:xfrm flipH="1">
            <a:off x="1205194" y="2032999"/>
            <a:ext cx="1440350" cy="8919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3"/>
            <a:endCxn id="11" idx="0"/>
          </p:cNvCxnSpPr>
          <p:nvPr/>
        </p:nvCxnSpPr>
        <p:spPr>
          <a:xfrm>
            <a:off x="6389960" y="2032999"/>
            <a:ext cx="1515477" cy="8379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2"/>
            <a:endCxn id="9" idx="0"/>
          </p:cNvCxnSpPr>
          <p:nvPr/>
        </p:nvCxnSpPr>
        <p:spPr>
          <a:xfrm flipH="1">
            <a:off x="3383868" y="2465047"/>
            <a:ext cx="1133884" cy="4058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2"/>
            <a:endCxn id="10" idx="0"/>
          </p:cNvCxnSpPr>
          <p:nvPr/>
        </p:nvCxnSpPr>
        <p:spPr>
          <a:xfrm>
            <a:off x="4517752" y="2465047"/>
            <a:ext cx="1149303" cy="4058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203418" y="2870938"/>
            <a:ext cx="1981084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оперативная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328518" y="2870938"/>
            <a:ext cx="2088232" cy="828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защитная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абсорбирующая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 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517752" y="2870938"/>
            <a:ext cx="2305132" cy="828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распределительная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937030" y="2870938"/>
            <a:ext cx="1914345" cy="828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регулирующая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328518" y="3699030"/>
            <a:ext cx="2088232" cy="22144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направлена на защиту капитала кредиторов и возмещение убытков организации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506518" y="3699030"/>
            <a:ext cx="2316366" cy="22142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связана с участием в распределении полученной прибыли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6937030" y="3699030"/>
            <a:ext cx="1914345" cy="30423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определяет возможности и масштабы привлечения заемных источников финансирования, а также участия отдельных субъектов в управлении организацией</a:t>
            </a:r>
          </a:p>
        </p:txBody>
      </p:sp>
    </p:spTree>
    <p:extLst>
      <p:ext uri="{BB962C8B-B14F-4D97-AF65-F5344CB8AC3E}">
        <p14:creationId xmlns:p14="http://schemas.microsoft.com/office/powerpoint/2010/main" val="29301995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9236"/>
            <a:ext cx="9144000" cy="686723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332656"/>
            <a:ext cx="374441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Собственный капитал предприятия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6302" y="1196752"/>
            <a:ext cx="2376264" cy="828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Капитал, предоставленный собственником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1196752"/>
            <a:ext cx="2160240" cy="828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Прочие взносы физических и юридических лиц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1196752"/>
            <a:ext cx="1728192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Резервы, накопленные предприятием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7906" y="2564904"/>
            <a:ext cx="119652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Уставный  капитал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68449" y="2564904"/>
            <a:ext cx="187220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Премия на акции акционерного общества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3913642"/>
            <a:ext cx="1903950" cy="598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Целевое финансирование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14098" y="3902078"/>
            <a:ext cx="1723612" cy="6217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Взносы и пожертвования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55660" y="2427529"/>
            <a:ext cx="1492804" cy="5688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Резервный капитал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36296" y="3356992"/>
            <a:ext cx="1512168" cy="5682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Добавочный капитал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55660" y="4315954"/>
            <a:ext cx="1512168" cy="5688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Накопленная прибыль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5445224"/>
            <a:ext cx="2088232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Нераспределенная прибыль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55660" y="5445224"/>
            <a:ext cx="151216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Фонды накопления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>
            <a:stCxn id="4" idx="2"/>
            <a:endCxn id="6" idx="0"/>
          </p:cNvCxnSpPr>
          <p:nvPr/>
        </p:nvCxnSpPr>
        <p:spPr>
          <a:xfrm>
            <a:off x="4644008" y="76470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6" idx="2"/>
          </p:cNvCxnSpPr>
          <p:nvPr/>
        </p:nvCxnSpPr>
        <p:spPr>
          <a:xfrm>
            <a:off x="4644008" y="2024844"/>
            <a:ext cx="0" cy="1476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endCxn id="11" idx="0"/>
          </p:cNvCxnSpPr>
          <p:nvPr/>
        </p:nvCxnSpPr>
        <p:spPr>
          <a:xfrm>
            <a:off x="4644009" y="3501007"/>
            <a:ext cx="1231895" cy="40107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endCxn id="10" idx="0"/>
          </p:cNvCxnSpPr>
          <p:nvPr/>
        </p:nvCxnSpPr>
        <p:spPr>
          <a:xfrm rot="10800000" flipV="1">
            <a:off x="3363735" y="3501006"/>
            <a:ext cx="1280274" cy="41263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514434" y="980728"/>
            <a:ext cx="63699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7" idx="0"/>
          </p:cNvCxnSpPr>
          <p:nvPr/>
        </p:nvCxnSpPr>
        <p:spPr>
          <a:xfrm>
            <a:off x="7884368" y="98072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5" idx="0"/>
          </p:cNvCxnSpPr>
          <p:nvPr/>
        </p:nvCxnSpPr>
        <p:spPr>
          <a:xfrm>
            <a:off x="1514434" y="98072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5" idx="2"/>
          </p:cNvCxnSpPr>
          <p:nvPr/>
        </p:nvCxnSpPr>
        <p:spPr>
          <a:xfrm>
            <a:off x="1514434" y="2024844"/>
            <a:ext cx="0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>
            <a:endCxn id="9" idx="0"/>
          </p:cNvCxnSpPr>
          <p:nvPr/>
        </p:nvCxnSpPr>
        <p:spPr>
          <a:xfrm>
            <a:off x="1514434" y="2276872"/>
            <a:ext cx="1090119" cy="28803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>
            <a:endCxn id="8" idx="0"/>
          </p:cNvCxnSpPr>
          <p:nvPr/>
        </p:nvCxnSpPr>
        <p:spPr>
          <a:xfrm rot="10800000" flipV="1">
            <a:off x="916170" y="2276872"/>
            <a:ext cx="598264" cy="28803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stCxn id="7" idx="1"/>
          </p:cNvCxnSpPr>
          <p:nvPr/>
        </p:nvCxnSpPr>
        <p:spPr>
          <a:xfrm rot="10800000" flipV="1">
            <a:off x="6871676" y="1592795"/>
            <a:ext cx="148596" cy="300756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12" idx="1"/>
          </p:cNvCxnSpPr>
          <p:nvPr/>
        </p:nvCxnSpPr>
        <p:spPr>
          <a:xfrm>
            <a:off x="6871676" y="2711938"/>
            <a:ext cx="3839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endCxn id="13" idx="1"/>
          </p:cNvCxnSpPr>
          <p:nvPr/>
        </p:nvCxnSpPr>
        <p:spPr>
          <a:xfrm>
            <a:off x="6871675" y="3641100"/>
            <a:ext cx="3646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14" idx="1"/>
          </p:cNvCxnSpPr>
          <p:nvPr/>
        </p:nvCxnSpPr>
        <p:spPr>
          <a:xfrm>
            <a:off x="6871676" y="4600362"/>
            <a:ext cx="383984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14" idx="2"/>
          </p:cNvCxnSpPr>
          <p:nvPr/>
        </p:nvCxnSpPr>
        <p:spPr>
          <a:xfrm>
            <a:off x="8011744" y="4884773"/>
            <a:ext cx="0" cy="272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976156" y="5157192"/>
            <a:ext cx="2412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endCxn id="15" idx="0"/>
          </p:cNvCxnSpPr>
          <p:nvPr/>
        </p:nvCxnSpPr>
        <p:spPr>
          <a:xfrm>
            <a:off x="5976156" y="515719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8388424" y="515719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5972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380689"/>
            <a:ext cx="5760640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i="1" spc="300" dirty="0">
                <a:latin typeface="Times New Roman" pitchFamily="18" charset="0"/>
                <a:cs typeface="Times New Roman" pitchFamily="18" charset="0"/>
              </a:rPr>
              <a:t>Состав собственного капитала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3" y="1844824"/>
            <a:ext cx="3945911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Инвестиционный капитал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1844824"/>
            <a:ext cx="4032448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Накопленный капитал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492896"/>
            <a:ext cx="3960440" cy="36724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капитал, вложенный собственниками. Инвестированный капитал представ-лен в балансе российских организаций в виде уставного капитала и в виде эмиссионного дохода в составе добавочного капитала.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2492896"/>
            <a:ext cx="4032448" cy="36724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капитал, созданный сверх того, что было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первоначально авансировано собственниками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Он находит свое отражение в виде статей, формируемых за счет чистой прибыли (резервный капитал, нераспределенная прибыль).</a:t>
            </a:r>
          </a:p>
        </p:txBody>
      </p:sp>
      <p:cxnSp>
        <p:nvCxnSpPr>
          <p:cNvPr id="12" name="Прямая соединительная линия 11"/>
          <p:cNvCxnSpPr>
            <a:stCxn id="4" idx="2"/>
          </p:cNvCxnSpPr>
          <p:nvPr/>
        </p:nvCxnSpPr>
        <p:spPr>
          <a:xfrm>
            <a:off x="4499992" y="956753"/>
            <a:ext cx="0" cy="384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endCxn id="6" idx="0"/>
          </p:cNvCxnSpPr>
          <p:nvPr/>
        </p:nvCxnSpPr>
        <p:spPr>
          <a:xfrm>
            <a:off x="4499992" y="1340768"/>
            <a:ext cx="2304256" cy="5040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endCxn id="5" idx="0"/>
          </p:cNvCxnSpPr>
          <p:nvPr/>
        </p:nvCxnSpPr>
        <p:spPr>
          <a:xfrm rot="10800000" flipV="1">
            <a:off x="2440500" y="1340768"/>
            <a:ext cx="2059497" cy="5040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5153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составе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собственного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капитала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выделяются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Уставный капитал организации (предприятия)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первоначальная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сумма средств учредителей (собственников), необходимых для ее функционирования и отражающих право, закрепленное в уставе общества, на ведение предпринимательской деятельности. Его величина определяет минимальный размер имущества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компании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гарантирующего интересы ее кредиторов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Законодательством РФ предусмотрены следующие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требования к минимальному размеру уставного капитала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1" y="3501008"/>
            <a:ext cx="9144000" cy="3479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4447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Добавочный капитал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формируется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 счет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прироста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стоимости внеоборотных активов, выявляемого по результатам 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переоценки;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эмиссионного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дохода акционерного общества (сумма разницы между продажной и номинальной стоимостью акций, вырученной в процессе формирования уставного капитала акционерного обществ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Использование добавочного капитала имеет место в следующих случаях: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увеличения уставного капитала;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распределения части суммы между учредителями организации;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погашения сумм снижения стоимости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основных средств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результатам переоценки.</a:t>
            </a:r>
          </a:p>
        </p:txBody>
      </p:sp>
    </p:spTree>
    <p:extLst>
      <p:ext uri="{BB962C8B-B14F-4D97-AF65-F5344CB8AC3E}">
        <p14:creationId xmlns:p14="http://schemas.microsoft.com/office/powerpoint/2010/main" val="39182323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spc="300" dirty="0">
                <a:latin typeface="Times New Roman" pitchFamily="18" charset="0"/>
                <a:cs typeface="Times New Roman" pitchFamily="18" charset="0"/>
              </a:rPr>
              <a:t>Резервный </a:t>
            </a:r>
            <a:r>
              <a:rPr lang="ru-RU" b="1" i="1" spc="300" dirty="0" smtClean="0">
                <a:latin typeface="Times New Roman" pitchFamily="18" charset="0"/>
                <a:cs typeface="Times New Roman" pitchFamily="18" charset="0"/>
              </a:rPr>
              <a:t>капитал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Законодательством РФ предусмотрено обязательное создание резервных фондов в акционерных обществах.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со ст. 35 Федерального закона «Об акционерных обществах» № 208-ФЗ от 26 декабря 1995 года резервный фонд создается в размере, предусмотренном уставом общества, но не менее 5% от его уставного капитала. Резервный фонд формируется путем обязательных ежегодных отчислений до достижения им размера, установленного уставом общества. Размер ежегодных отчислений предусматривается уставом общества, но не может быть менее 5% от чистой прибыли до достижения размера, установленного уставом общества.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Средства резервного фонда общества предназначены для покрытия убытков, погашения облигаций общества, выкупа собственных акций в случае отсутствия иных средств.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7297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i="1" spc="300" dirty="0">
                <a:latin typeface="Times New Roman" pitchFamily="18" charset="0"/>
                <a:cs typeface="Times New Roman" pitchFamily="18" charset="0"/>
              </a:rPr>
              <a:t>Нераспределенная прибыль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основной источник накопления имущества предприятия или организации. Это часть валовой прибыли, оставшаяся после уплаты налога на прибыль в бюджет и отвлечения средств за счет прибыли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другие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i="1" spc="300" dirty="0">
                <a:latin typeface="Times New Roman" pitchFamily="18" charset="0"/>
                <a:cs typeface="Times New Roman" pitchFamily="18" charset="0"/>
              </a:rPr>
              <a:t>Фонды специального назначения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характеризуют чистую прибыль, направленную на производственное развитие и расширение предприятия, а также на мероприятия социального характера.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i="1" spc="300" dirty="0">
                <a:latin typeface="Times New Roman" pitchFamily="18" charset="0"/>
                <a:cs typeface="Times New Roman" pitchFamily="18" charset="0"/>
              </a:rPr>
              <a:t>К прочим резервам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относятся резервы, которые создаются на предприятии в связи с предстоящими крупными расходами, включаемыми в себестоимость и издержки обращения. Субсидии и поступления образуются в результате специальных ассигнований из бюджета, внебюджетных фондов, других организаций и физических лиц.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559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обственные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финансовые ресурсы для каждого предприятия, пусть и вложенные и в свободном состоянии, являются той жизненно необходимой частью, без которой невозможна ни работа, ни дальнейшее существование предприятия. Не зря, среди классификации общего капитала, именно деление на собственный и заемный капитал стоит на первом месте.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Имеющиеся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наличии собственные средства позволяют предприятию использовать их как по своему усмотрению, так и в отдельных случаях по законодательно установленным направлениям. Все зависит от источника такого финансирования за счет элементов собственного капитала.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4677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613</Words>
  <Application>Microsoft Office PowerPoint</Application>
  <PresentationFormat>Экран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PC</cp:lastModifiedBy>
  <cp:revision>19</cp:revision>
  <dcterms:created xsi:type="dcterms:W3CDTF">2012-02-27T14:34:37Z</dcterms:created>
  <dcterms:modified xsi:type="dcterms:W3CDTF">2013-04-18T18:30:37Z</dcterms:modified>
</cp:coreProperties>
</file>