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5D4D2-A53B-414B-8C70-0C25E0B5D25C}" type="slidenum">
              <a:rPr lang="es-ES" altLang="ru-RU">
                <a:solidFill>
                  <a:srgbClr val="000000"/>
                </a:solidFill>
              </a:rPr>
              <a:pPr/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290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83B5F-B42A-4282-92DB-1BF9D9BC206B}" type="slidenum">
              <a:rPr lang="es-ES" altLang="ru-RU">
                <a:solidFill>
                  <a:srgbClr val="000000"/>
                </a:solidFill>
              </a:rPr>
              <a:pPr/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784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9C36F-D67A-408A-B065-637F88AA6A78}" type="slidenum">
              <a:rPr lang="es-ES" altLang="ru-RU">
                <a:solidFill>
                  <a:srgbClr val="000000"/>
                </a:solidFill>
              </a:rPr>
              <a:pPr/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195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B02B0F-C3E8-4570-9E48-339C1BC76279}" type="slidenum">
              <a:rPr lang="es-ES" altLang="ru-RU">
                <a:solidFill>
                  <a:srgbClr val="000000"/>
                </a:solidFill>
              </a:rPr>
              <a:pPr/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837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5E5E0-D986-461F-A507-54BE7D4FA856}" type="slidenum">
              <a:rPr lang="es-ES" altLang="ru-RU">
                <a:solidFill>
                  <a:srgbClr val="000000"/>
                </a:solidFill>
              </a:rPr>
              <a:pPr/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5359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CAE21-D240-4ED2-AE88-6D130622257F}" type="slidenum">
              <a:rPr lang="es-ES" altLang="ru-RU">
                <a:solidFill>
                  <a:srgbClr val="000000"/>
                </a:solidFill>
              </a:rPr>
              <a:pPr/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4253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39DF5-E9AB-4094-AC6B-DADBFB704748}" type="slidenum">
              <a:rPr lang="es-ES" altLang="ru-RU">
                <a:solidFill>
                  <a:srgbClr val="000000"/>
                </a:solidFill>
              </a:rPr>
              <a:pPr/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3877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8EBCF-7CBD-487E-B57A-F1003D0C9DB4}" type="slidenum">
              <a:rPr lang="es-ES" altLang="ru-RU">
                <a:solidFill>
                  <a:srgbClr val="000000"/>
                </a:solidFill>
              </a:rPr>
              <a:pPr/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225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22C6B-2D28-4C1C-9214-D97B332BE339}" type="slidenum">
              <a:rPr lang="es-ES" altLang="ru-RU">
                <a:solidFill>
                  <a:srgbClr val="000000"/>
                </a:solidFill>
              </a:rPr>
              <a:pPr/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3054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CCF3F-141B-405B-885D-9EAE5D5C071C}" type="slidenum">
              <a:rPr lang="es-ES" altLang="ru-RU">
                <a:solidFill>
                  <a:srgbClr val="000000"/>
                </a:solidFill>
              </a:rPr>
              <a:pPr/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7949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68514F-8FE7-493B-92D1-74A5A335474F}" type="slidenum">
              <a:rPr lang="es-ES" altLang="ru-RU">
                <a:solidFill>
                  <a:srgbClr val="000000"/>
                </a:solidFill>
              </a:rPr>
              <a:pPr/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4388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5D4D2-A53B-414B-8C70-0C25E0B5D25C}" type="slidenum">
              <a:rPr lang="es-ES" altLang="ru-RU">
                <a:solidFill>
                  <a:srgbClr val="000000"/>
                </a:solidFill>
              </a:rPr>
              <a:pPr/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6793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83B5F-B42A-4282-92DB-1BF9D9BC206B}" type="slidenum">
              <a:rPr lang="es-ES" altLang="ru-RU">
                <a:solidFill>
                  <a:srgbClr val="000000"/>
                </a:solidFill>
              </a:rPr>
              <a:pPr/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1409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9C36F-D67A-408A-B065-637F88AA6A78}" type="slidenum">
              <a:rPr lang="es-ES" altLang="ru-RU">
                <a:solidFill>
                  <a:srgbClr val="000000"/>
                </a:solidFill>
              </a:rPr>
              <a:pPr/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1981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B02B0F-C3E8-4570-9E48-339C1BC76279}" type="slidenum">
              <a:rPr lang="es-ES" altLang="ru-RU">
                <a:solidFill>
                  <a:srgbClr val="000000"/>
                </a:solidFill>
              </a:rPr>
              <a:pPr/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8385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5E5E0-D986-461F-A507-54BE7D4FA856}" type="slidenum">
              <a:rPr lang="es-ES" altLang="ru-RU">
                <a:solidFill>
                  <a:srgbClr val="000000"/>
                </a:solidFill>
              </a:rPr>
              <a:pPr/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2402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CAE21-D240-4ED2-AE88-6D130622257F}" type="slidenum">
              <a:rPr lang="es-ES" altLang="ru-RU">
                <a:solidFill>
                  <a:srgbClr val="000000"/>
                </a:solidFill>
              </a:rPr>
              <a:pPr/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3808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39DF5-E9AB-4094-AC6B-DADBFB704748}" type="slidenum">
              <a:rPr lang="es-ES" altLang="ru-RU">
                <a:solidFill>
                  <a:srgbClr val="000000"/>
                </a:solidFill>
              </a:rPr>
              <a:pPr/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414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8EBCF-7CBD-487E-B57A-F1003D0C9DB4}" type="slidenum">
              <a:rPr lang="es-ES" altLang="ru-RU">
                <a:solidFill>
                  <a:srgbClr val="000000"/>
                </a:solidFill>
              </a:rPr>
              <a:pPr/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698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22C6B-2D28-4C1C-9214-D97B332BE339}" type="slidenum">
              <a:rPr lang="es-ES" altLang="ru-RU">
                <a:solidFill>
                  <a:srgbClr val="000000"/>
                </a:solidFill>
              </a:rPr>
              <a:pPr/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3492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CCF3F-141B-405B-885D-9EAE5D5C071C}" type="slidenum">
              <a:rPr lang="es-ES" altLang="ru-RU">
                <a:solidFill>
                  <a:srgbClr val="000000"/>
                </a:solidFill>
              </a:rPr>
              <a:pPr/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6436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68514F-8FE7-493B-92D1-74A5A335474F}" type="slidenum">
              <a:rPr lang="es-ES" altLang="ru-RU">
                <a:solidFill>
                  <a:srgbClr val="000000"/>
                </a:solidFill>
              </a:rPr>
              <a:pPr/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227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23DAC3B-FB15-4201-97E7-FC5793103F24}" type="slidenum">
              <a:rPr lang="es-ES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320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23DAC3B-FB15-4201-97E7-FC5793103F24}" type="slidenum">
              <a:rPr lang="es-ES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57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4" name="Rectangle 166"/>
          <p:cNvSpPr>
            <a:spLocks noGrp="1" noChangeArrowheads="1"/>
          </p:cNvSpPr>
          <p:nvPr>
            <p:ph type="subTitle" idx="1"/>
          </p:nvPr>
        </p:nvSpPr>
        <p:spPr>
          <a:xfrm>
            <a:off x="395288" y="5084763"/>
            <a:ext cx="5184775" cy="576262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ru-RU" altLang="ru-RU" sz="5400" b="1" dirty="0">
                <a:solidFill>
                  <a:srgbClr val="FF0000"/>
                </a:solidFill>
              </a:rPr>
              <a:t>Чередование </a:t>
            </a:r>
            <a:r>
              <a:rPr lang="ru-RU" altLang="ru-RU" sz="5400" b="1" dirty="0" smtClean="0">
                <a:solidFill>
                  <a:srgbClr val="FF0000"/>
                </a:solidFill>
              </a:rPr>
              <a:t>звуков</a:t>
            </a:r>
            <a:endParaRPr lang="es-ES" altLang="ru-RU" sz="5400" b="1" dirty="0">
              <a:solidFill>
                <a:srgbClr val="FF0000"/>
              </a:solidFill>
            </a:endParaRPr>
          </a:p>
        </p:txBody>
      </p:sp>
      <p:sp>
        <p:nvSpPr>
          <p:cNvPr id="2218" name="Rectangle 170"/>
          <p:cNvSpPr>
            <a:spLocks noChangeArrowheads="1"/>
          </p:cNvSpPr>
          <p:nvPr/>
        </p:nvSpPr>
        <p:spPr bwMode="auto">
          <a:xfrm>
            <a:off x="395288" y="5734050"/>
            <a:ext cx="518477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fontAlgn="base">
              <a:lnSpc>
                <a:spcPct val="90000"/>
              </a:lnSpc>
              <a:spcAft>
                <a:spcPct val="0"/>
              </a:spcAft>
            </a:pPr>
            <a:endParaRPr lang="es-ES" altLang="ru-RU" sz="2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25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445500" cy="1052736"/>
          </a:xfrm>
        </p:spPr>
        <p:txBody>
          <a:bodyPr/>
          <a:lstStyle/>
          <a:p>
            <a:r>
              <a:rPr lang="ru-RU" sz="4000" b="1" dirty="0">
                <a:solidFill>
                  <a:srgbClr val="FF0000"/>
                </a:solidFill>
              </a:rPr>
              <a:t>Предупредительно-объяснительный диктант.</a:t>
            </a:r>
            <a:endParaRPr lang="ru-RU" altLang="ru-RU" sz="4000" dirty="0">
              <a:solidFill>
                <a:srgbClr val="FF0000"/>
              </a:solidFill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4744"/>
            <a:ext cx="8447088" cy="4896644"/>
          </a:xfrm>
        </p:spPr>
        <p:txBody>
          <a:bodyPr/>
          <a:lstStyle/>
          <a:p>
            <a:r>
              <a:rPr lang="ru-RU" b="1" cap="all" dirty="0">
                <a:solidFill>
                  <a:srgbClr val="0070C0"/>
                </a:solidFill>
              </a:rPr>
              <a:t>Листопад</a:t>
            </a:r>
            <a:endParaRPr lang="ru-RU" b="1" dirty="0">
              <a:solidFill>
                <a:srgbClr val="0070C0"/>
              </a:solidFill>
            </a:endParaRPr>
          </a:p>
          <a:p>
            <a:r>
              <a:rPr lang="ru-RU" b="1" dirty="0">
                <a:solidFill>
                  <a:srgbClr val="0070C0"/>
                </a:solidFill>
              </a:rPr>
              <a:t>Кружатся желтые листья, падают к твоим ногам. Желтые листья – сигналы засухи. Корни забирают из земли воду и подают ее ветвям. Листья ее расходуют, испаряют.</a:t>
            </a:r>
          </a:p>
          <a:p>
            <a:r>
              <a:rPr lang="ru-RU" b="1" dirty="0">
                <a:solidFill>
                  <a:srgbClr val="0070C0"/>
                </a:solidFill>
              </a:rPr>
              <a:t>Осенью расход воды больше прихода. Дерево должно расстаться с листвой, чтобы не погибнуть от засухи4. </a:t>
            </a:r>
            <a:r>
              <a:rPr lang="ru-RU" b="1" i="1" dirty="0">
                <a:solidFill>
                  <a:srgbClr val="0070C0"/>
                </a:solidFill>
              </a:rPr>
              <a:t>(По Н. </a:t>
            </a:r>
            <a:r>
              <a:rPr lang="ru-RU" b="1" i="1" dirty="0" err="1">
                <a:solidFill>
                  <a:srgbClr val="0070C0"/>
                </a:solidFill>
              </a:rPr>
              <a:t>Надеждинской</a:t>
            </a:r>
            <a:r>
              <a:rPr lang="ru-RU" b="1" i="1" dirty="0">
                <a:solidFill>
                  <a:srgbClr val="0070C0"/>
                </a:solidFill>
              </a:rPr>
              <a:t>.)</a:t>
            </a:r>
            <a:endParaRPr lang="ru-RU" b="1" dirty="0">
              <a:solidFill>
                <a:srgbClr val="0070C0"/>
              </a:solidFill>
            </a:endParaRPr>
          </a:p>
          <a:p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46202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6" grpId="0"/>
      <p:bldP spid="1546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Словарно-орфографическая работа.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9144000" cy="122413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0" y="2967335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B050"/>
                </a:solidFill>
              </a:rPr>
              <a:t>– Можно ли эти слова считать однокоренными?</a:t>
            </a:r>
          </a:p>
          <a:p>
            <a:r>
              <a:rPr lang="ru-RU" sz="3600" b="1" dirty="0">
                <a:solidFill>
                  <a:srgbClr val="00B050"/>
                </a:solidFill>
              </a:rPr>
              <a:t>– Что интересного вы здесь заметили?</a:t>
            </a:r>
          </a:p>
        </p:txBody>
      </p:sp>
    </p:spTree>
    <p:extLst>
      <p:ext uri="{BB962C8B-B14F-4D97-AF65-F5344CB8AC3E}">
        <p14:creationId xmlns:p14="http://schemas.microsoft.com/office/powerpoint/2010/main" val="409238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Работа по теме урока.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00B050"/>
                </a:solidFill>
              </a:rPr>
              <a:t>1. Знакомство с материалами учебника, с. 167.</a:t>
            </a:r>
          </a:p>
          <a:p>
            <a:r>
              <a:rPr lang="ru-RU" sz="4000" b="1" dirty="0">
                <a:solidFill>
                  <a:srgbClr val="00B050"/>
                </a:solidFill>
              </a:rPr>
              <a:t>2. Выполнить упражнения 408.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25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3. Записать слова, подчеркнуть чередующиеся согласные и вынести их после записи.</a:t>
            </a:r>
          </a:p>
          <a:p>
            <a:r>
              <a:rPr lang="ru-RU" b="1" i="1" dirty="0">
                <a:solidFill>
                  <a:srgbClr val="0070C0"/>
                </a:solidFill>
              </a:rPr>
              <a:t>Дру</a:t>
            </a:r>
            <a:r>
              <a:rPr lang="ru-RU" b="1" i="1" u="sng" dirty="0">
                <a:solidFill>
                  <a:srgbClr val="0070C0"/>
                </a:solidFill>
              </a:rPr>
              <a:t>г</a:t>
            </a:r>
            <a:r>
              <a:rPr lang="ru-RU" b="1" i="1" dirty="0">
                <a:solidFill>
                  <a:srgbClr val="0070C0"/>
                </a:solidFill>
              </a:rPr>
              <a:t>, дру</a:t>
            </a:r>
            <a:r>
              <a:rPr lang="ru-RU" b="1" i="1" u="sng" dirty="0">
                <a:solidFill>
                  <a:srgbClr val="0070C0"/>
                </a:solidFill>
              </a:rPr>
              <a:t>ж</a:t>
            </a:r>
            <a:r>
              <a:rPr lang="ru-RU" b="1" i="1" dirty="0">
                <a:solidFill>
                  <a:srgbClr val="0070C0"/>
                </a:solidFill>
              </a:rPr>
              <a:t>ить, дру</a:t>
            </a:r>
            <a:r>
              <a:rPr lang="ru-RU" b="1" i="1" u="sng" dirty="0">
                <a:solidFill>
                  <a:srgbClr val="0070C0"/>
                </a:solidFill>
              </a:rPr>
              <a:t>з</a:t>
            </a:r>
            <a:r>
              <a:rPr lang="ru-RU" b="1" i="1" dirty="0">
                <a:solidFill>
                  <a:srgbClr val="0070C0"/>
                </a:solidFill>
              </a:rPr>
              <a:t>ья (г // ж // з)</a:t>
            </a:r>
            <a:endParaRPr lang="ru-RU" b="1" dirty="0">
              <a:solidFill>
                <a:srgbClr val="0070C0"/>
              </a:solidFill>
            </a:endParaRPr>
          </a:p>
          <a:p>
            <a:r>
              <a:rPr lang="ru-RU" b="1" i="1" dirty="0">
                <a:solidFill>
                  <a:srgbClr val="0070C0"/>
                </a:solidFill>
              </a:rPr>
              <a:t>Лег, лечь, лежать; купить, куплю; пеку, печка; глухой, глушь; послать, пошлю; любить, люблю; успех, успешный; растить, выращивать; горох, горошек.</a:t>
            </a:r>
            <a:endParaRPr lang="ru-RU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765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Определить, в какой морфеме произошло чередование. От существительных образовать слова с суффиксом </a:t>
            </a:r>
          </a:p>
          <a:p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0173" y="1124744"/>
            <a:ext cx="1728192" cy="1224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625" y="2613601"/>
            <a:ext cx="9144000" cy="216024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-1" y="4783504"/>
            <a:ext cx="91439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>
                <a:solidFill>
                  <a:srgbClr val="00B050"/>
                </a:solidFill>
              </a:rPr>
              <a:t>Замок, порядок, лужок, кружок, пирожок.</a:t>
            </a:r>
            <a:endParaRPr lang="ru-RU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53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Найдите и выпишите слова с чередующимися согласными.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ru-RU" b="1" i="1" dirty="0">
                <a:solidFill>
                  <a:srgbClr val="7030A0"/>
                </a:solidFill>
              </a:rPr>
              <a:t>1. Лесник может по птичьим крикам определить, какая птица пролетела. 2. Я люблю слушать, как кричат чайки. 3. Я сижу на песчаном берегу и слежу за полетом птиц. 4. Брат принес маленького смешного щенка. 5. Мне все здесь мило, здесь отчий дом</a:t>
            </a:r>
            <a:r>
              <a:rPr lang="ru-RU" i="1" dirty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102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Игра «Составь слово».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7030A0"/>
                </a:solidFill>
              </a:rPr>
              <a:t>Соедините выделенные морфемы: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2856"/>
            <a:ext cx="9144000" cy="208823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0" y="4797152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7030A0"/>
                </a:solidFill>
              </a:rPr>
              <a:t>Попробуйте сами составить вариант игры.</a:t>
            </a:r>
          </a:p>
        </p:txBody>
      </p:sp>
    </p:spTree>
    <p:extLst>
      <p:ext uri="{BB962C8B-B14F-4D97-AF65-F5344CB8AC3E}">
        <p14:creationId xmlns:p14="http://schemas.microsoft.com/office/powerpoint/2010/main" val="252999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2514"/>
          </a:xfrm>
        </p:spPr>
        <p:txBody>
          <a:bodyPr/>
          <a:lstStyle/>
          <a:p>
            <a:r>
              <a:rPr lang="ru-RU" sz="5400" b="1" dirty="0">
                <a:solidFill>
                  <a:srgbClr val="00B050"/>
                </a:solidFill>
              </a:rPr>
              <a:t>Домашнее задание: упражнение 409.</a:t>
            </a:r>
            <a:br>
              <a:rPr lang="ru-RU" sz="5400" b="1" dirty="0">
                <a:solidFill>
                  <a:srgbClr val="00B050"/>
                </a:solidFill>
              </a:rPr>
            </a:br>
            <a:endParaRPr lang="ru-RU" sz="5400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733256"/>
            <a:ext cx="8229600" cy="392907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12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273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Тема Office</vt:lpstr>
      <vt:lpstr>Diseño predeterminado</vt:lpstr>
      <vt:lpstr>1_Diseño predeterminado</vt:lpstr>
      <vt:lpstr>Презентация PowerPoint</vt:lpstr>
      <vt:lpstr>Предупредительно-объяснительный диктант.</vt:lpstr>
      <vt:lpstr>Словарно-орфографическая работа.</vt:lpstr>
      <vt:lpstr>Работа по теме урока. </vt:lpstr>
      <vt:lpstr>Презентация PowerPoint</vt:lpstr>
      <vt:lpstr>Презентация PowerPoint</vt:lpstr>
      <vt:lpstr>Найдите и выпишите слова с чередующимися согласными.</vt:lpstr>
      <vt:lpstr>Игра «Составь слово».</vt:lpstr>
      <vt:lpstr>Домашнее задание: упражнение 409.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Лена</dc:creator>
  <cp:lastModifiedBy>а</cp:lastModifiedBy>
  <cp:revision>3</cp:revision>
  <dcterms:created xsi:type="dcterms:W3CDTF">2014-01-14T13:41:37Z</dcterms:created>
  <dcterms:modified xsi:type="dcterms:W3CDTF">2014-01-14T16:43:21Z</dcterms:modified>
</cp:coreProperties>
</file>