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9" r:id="rId5"/>
    <p:sldId id="258" r:id="rId6"/>
    <p:sldId id="260" r:id="rId7"/>
    <p:sldId id="261" r:id="rId8"/>
    <p:sldId id="262" r:id="rId9"/>
    <p:sldId id="263" r:id="rId10"/>
    <p:sldId id="264" r:id="rId11"/>
    <p:sldId id="267" r:id="rId12"/>
    <p:sldId id="268" r:id="rId13"/>
    <p:sldId id="266"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52B"/>
    <a:srgbClr val="01F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88" y="-8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1B25768-7EFD-497C-AADE-F3EE06DEFD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B25768-7EFD-497C-AADE-F3EE06DEFD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B25768-7EFD-497C-AADE-F3EE06DEFD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BADE809-2B09-47A0-83AA-45B5BA7A14EE}"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1B25768-7EFD-497C-AADE-F3EE06DEFD3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ADE809-2B09-47A0-83AA-45B5BA7A14EE}" type="datetimeFigureOut">
              <a:rPr lang="ru-RU" smtClean="0"/>
              <a:pPr/>
              <a:t>16.01.2011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B25768-7EFD-497C-AADE-F3EE06DEFD3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1040;&#1076;&#1084;&#1080;&#1085;&#1080;&#1089;&#1090;&#1088;&#1072;&#1090;&#1086;&#1088;\Desktop\&#1053;&#1086;&#1074;&#1072;&#1103;%20&#1087;&#1072;&#1087;&#1082;&#1072;%20(3)\&#1084;&#1077;&#1083;&#1086;&#1076;&#1080;&#1103;.wm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27000"/>
          </a:effectLst>
        </p:spPr>
      </p:pic>
      <p:sp>
        <p:nvSpPr>
          <p:cNvPr id="8" name="Прямоугольник 7"/>
          <p:cNvSpPr/>
          <p:nvPr/>
        </p:nvSpPr>
        <p:spPr>
          <a:xfrm>
            <a:off x="-2143172" y="714356"/>
            <a:ext cx="11742317" cy="258532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Forte" pitchFamily="66" charset="0"/>
              </a:rPr>
              <a:t>Dreams, </a:t>
            </a:r>
          </a:p>
          <a:p>
            <a:pPr algn="ctr"/>
            <a:r>
              <a:rPr lang="en-US" sz="5400" b="1" cap="all" spc="0" dirty="0" smtClean="0">
                <a:ln/>
                <a:solidFill>
                  <a:schemeClr val="accent1"/>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Forte" pitchFamily="66" charset="0"/>
              </a:rPr>
              <a:t>                 dreams,</a:t>
            </a:r>
          </a:p>
          <a:p>
            <a:pPr algn="ctr"/>
            <a:r>
              <a:rPr lang="en-US" sz="5400" b="1" cap="all" dirty="0">
                <a:ln/>
                <a:solidFill>
                  <a:schemeClr val="accent1"/>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Forte" pitchFamily="66" charset="0"/>
              </a:rPr>
              <a:t> </a:t>
            </a:r>
            <a:r>
              <a:rPr lang="en-US" sz="5400" b="1" cap="all" dirty="0" smtClean="0">
                <a:ln/>
                <a:solidFill>
                  <a:schemeClr val="accent1"/>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Forte" pitchFamily="66" charset="0"/>
              </a:rPr>
              <a:t>                                       Dreams…   </a:t>
            </a:r>
            <a:endParaRPr lang="ru-RU" sz="5400" b="1" cap="all" spc="0" dirty="0">
              <a:ln/>
              <a:solidFill>
                <a:schemeClr val="accent1"/>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Прямоугольник 8"/>
          <p:cNvSpPr/>
          <p:nvPr/>
        </p:nvSpPr>
        <p:spPr>
          <a:xfrm>
            <a:off x="4572000" y="4572008"/>
            <a:ext cx="4572000" cy="249299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Made by</a:t>
            </a: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Anna </a:t>
            </a:r>
            <a:r>
              <a:rPr lang="en-US" sz="2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Efimova</a:t>
            </a: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a:t>
            </a:r>
            <a:r>
              <a:rPr lang="en-US" sz="2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alentin</a:t>
            </a: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FiTSner</a:t>
            </a: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Anna </a:t>
            </a:r>
            <a:r>
              <a:rPr lang="en-US"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Tsarkova</a:t>
            </a:r>
            <a:endPar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Syzran</a:t>
            </a: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2010</a:t>
            </a:r>
          </a:p>
          <a:p>
            <a:pPr algn="ct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мелодия.wma">
            <a:hlinkClick r:id="" action="ppaction://media"/>
          </p:cNvPr>
          <p:cNvPicPr>
            <a:picLocks noRot="1" noChangeAspect="1"/>
          </p:cNvPicPr>
          <p:nvPr>
            <a:audioFile r:link="rId1"/>
          </p:nvPr>
        </p:nvPicPr>
        <p:blipFill>
          <a:blip r:embed="rId4"/>
          <a:stretch>
            <a:fillRect/>
          </a:stretch>
        </p:blipFill>
        <p:spPr>
          <a:xfrm>
            <a:off x="285720" y="6286520"/>
            <a:ext cx="304800" cy="304800"/>
          </a:xfrm>
          <a:prstGeom prst="rect">
            <a:avLst/>
          </a:prstGeom>
        </p:spPr>
      </p:pic>
    </p:spTree>
  </p:cSld>
  <p:clrMapOvr>
    <a:masterClrMapping/>
  </p:clrMapOvr>
  <p:transition advTm="946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par>
                          <p:cTn id="14" fill="hold">
                            <p:stCondLst>
                              <p:cond delay="1500"/>
                            </p:stCondLst>
                            <p:childTnLst>
                              <p:par>
                                <p:cTn id="15" presetID="1" presetClass="mediacall" presetSubtype="0" fill="hold" nodeType="afterEffect">
                                  <p:stCondLst>
                                    <p:cond delay="0"/>
                                  </p:stCondLst>
                                  <p:childTnLst>
                                    <p:cmd type="call" cmd="playFrom(0.0)">
                                      <p:cBhvr>
                                        <p:cTn id="1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8" grpId="0"/>
      <p:bldP spid="9" grpId="0"/>
    </p:bldLst>
  </p:timing>
  <p:extLst>
    <p:ext uri="{E180D4A7-C9FB-4DFB-919C-405C955672EB}">
      <p14:showEvtLst xmlns:p14="http://schemas.microsoft.com/office/powerpoint/2010/main">
        <p14:playEvt time="1505" objId="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3829048" cy="4543444"/>
          </a:xfrm>
        </p:spPr>
        <p:txBody>
          <a:bodyPr>
            <a:normAutofit/>
          </a:bodyPr>
          <a:lstStyle/>
          <a:p>
            <a:pPr>
              <a:buNone/>
            </a:pPr>
            <a:r>
              <a:rPr lang="en-US" dirty="0" smtClean="0"/>
              <a:t>If you see roses in dream – you’ll get happiness, joy.</a:t>
            </a:r>
          </a:p>
          <a:p>
            <a:pPr>
              <a:buNone/>
            </a:pPr>
            <a:r>
              <a:rPr lang="en-US" dirty="0" smtClean="0"/>
              <a:t>If roses are yellow it means treachery</a:t>
            </a:r>
            <a:r>
              <a:rPr lang="en-US" dirty="0" smtClean="0">
                <a:solidFill>
                  <a:srgbClr val="7030A0"/>
                </a:solidFill>
              </a:rPr>
              <a:t>* </a:t>
            </a:r>
            <a:r>
              <a:rPr lang="en-US" dirty="0" smtClean="0"/>
              <a:t>and fright.</a:t>
            </a:r>
          </a:p>
          <a:p>
            <a:pPr>
              <a:buNone/>
            </a:pPr>
            <a:r>
              <a:rPr lang="en-US" dirty="0" smtClean="0"/>
              <a:t>If roses are white it means that you’ll be happy in marriage.</a:t>
            </a:r>
            <a:endParaRPr lang="ru-RU" dirty="0"/>
          </a:p>
        </p:txBody>
      </p:sp>
      <p:pic>
        <p:nvPicPr>
          <p:cNvPr id="6147" name="Picture 3"/>
          <p:cNvPicPr>
            <a:picLocks noChangeAspect="1" noChangeArrowheads="1"/>
          </p:cNvPicPr>
          <p:nvPr/>
        </p:nvPicPr>
        <p:blipFill>
          <a:blip r:embed="rId2"/>
          <a:srcRect/>
          <a:stretch>
            <a:fillRect/>
          </a:stretch>
        </p:blipFill>
        <p:spPr bwMode="auto">
          <a:xfrm>
            <a:off x="4214810" y="500042"/>
            <a:ext cx="4413478" cy="2428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8" name="Picture 4"/>
          <p:cNvPicPr>
            <a:picLocks noChangeAspect="1" noChangeArrowheads="1"/>
          </p:cNvPicPr>
          <p:nvPr/>
        </p:nvPicPr>
        <p:blipFill>
          <a:blip r:embed="rId3">
            <a:lum bright="-10000"/>
          </a:blip>
          <a:srcRect/>
          <a:stretch>
            <a:fillRect/>
          </a:stretch>
        </p:blipFill>
        <p:spPr bwMode="auto">
          <a:xfrm rot="1974303">
            <a:off x="6038512" y="3482836"/>
            <a:ext cx="2619372" cy="1964530"/>
          </a:xfrm>
          <a:prstGeom prst="rect">
            <a:avLst/>
          </a:prstGeom>
          <a:ln w="88900" cap="sq" cmpd="thickThin">
            <a:solidFill>
              <a:srgbClr val="000000"/>
            </a:solidFill>
            <a:prstDash val="solid"/>
            <a:miter lim="800000"/>
          </a:ln>
          <a:effectLst>
            <a:innerShdw blurRad="76200">
              <a:srgbClr val="000000"/>
            </a:innerShdw>
          </a:effectLst>
        </p:spPr>
      </p:pic>
      <p:pic>
        <p:nvPicPr>
          <p:cNvPr id="6149" name="Picture 5"/>
          <p:cNvPicPr>
            <a:picLocks noChangeAspect="1" noChangeArrowheads="1"/>
          </p:cNvPicPr>
          <p:nvPr/>
        </p:nvPicPr>
        <p:blipFill>
          <a:blip r:embed="rId4"/>
          <a:srcRect/>
          <a:stretch>
            <a:fillRect/>
          </a:stretch>
        </p:blipFill>
        <p:spPr bwMode="auto">
          <a:xfrm rot="2047800">
            <a:off x="4047904" y="4007871"/>
            <a:ext cx="2680596" cy="20104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Прямоугольник 7"/>
          <p:cNvSpPr/>
          <p:nvPr/>
        </p:nvSpPr>
        <p:spPr>
          <a:xfrm>
            <a:off x="785786" y="6215082"/>
            <a:ext cx="3283656" cy="523220"/>
          </a:xfrm>
          <a:prstGeom prst="rect">
            <a:avLst/>
          </a:prstGeom>
        </p:spPr>
        <p:txBody>
          <a:bodyPr wrap="none">
            <a:spAutoFit/>
          </a:bodyPr>
          <a:lstStyle/>
          <a:p>
            <a:r>
              <a:rPr lang="ru-RU" sz="2800" dirty="0" smtClean="0">
                <a:solidFill>
                  <a:srgbClr val="7030A0"/>
                </a:solidFill>
              </a:rPr>
              <a:t>*</a:t>
            </a:r>
            <a:r>
              <a:rPr lang="en-US" sz="2800" dirty="0" smtClean="0">
                <a:solidFill>
                  <a:srgbClr val="7030A0"/>
                </a:solidFill>
              </a:rPr>
              <a:t>treachery</a:t>
            </a:r>
            <a:r>
              <a:rPr lang="ru-RU" sz="2800" dirty="0" smtClean="0">
                <a:solidFill>
                  <a:srgbClr val="7030A0"/>
                </a:solidFill>
              </a:rPr>
              <a:t> </a:t>
            </a:r>
            <a:r>
              <a:rPr lang="ru-RU" sz="2800" dirty="0" smtClean="0"/>
              <a:t>- измена</a:t>
            </a:r>
            <a:endParaRPr lang="ru-RU" sz="2800" dirty="0"/>
          </a:p>
        </p:txBody>
      </p:sp>
    </p:spTree>
  </p:cSld>
  <p:clrMapOvr>
    <a:masterClrMapping/>
  </p:clrMapOvr>
  <p:transition advTm="29414">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9" presetClass="entr" presetSubtype="0" decel="10000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 calcmode="lin" valueType="num">
                                      <p:cBhvr>
                                        <p:cTn id="24" dur="2000" fill="hold"/>
                                        <p:tgtEl>
                                          <p:spTgt spid="6147"/>
                                        </p:tgtEl>
                                        <p:attrNameLst>
                                          <p:attrName>ppt_w</p:attrName>
                                        </p:attrNameLst>
                                      </p:cBhvr>
                                      <p:tavLst>
                                        <p:tav tm="0">
                                          <p:val>
                                            <p:fltVal val="0"/>
                                          </p:val>
                                        </p:tav>
                                        <p:tav tm="100000">
                                          <p:val>
                                            <p:strVal val="#ppt_w"/>
                                          </p:val>
                                        </p:tav>
                                      </p:tavLst>
                                    </p:anim>
                                    <p:anim calcmode="lin" valueType="num">
                                      <p:cBhvr>
                                        <p:cTn id="25" dur="2000" fill="hold"/>
                                        <p:tgtEl>
                                          <p:spTgt spid="6147"/>
                                        </p:tgtEl>
                                        <p:attrNameLst>
                                          <p:attrName>ppt_h</p:attrName>
                                        </p:attrNameLst>
                                      </p:cBhvr>
                                      <p:tavLst>
                                        <p:tav tm="0">
                                          <p:val>
                                            <p:fltVal val="0"/>
                                          </p:val>
                                        </p:tav>
                                        <p:tav tm="100000">
                                          <p:val>
                                            <p:strVal val="#ppt_h"/>
                                          </p:val>
                                        </p:tav>
                                      </p:tavLst>
                                    </p:anim>
                                    <p:anim calcmode="lin" valueType="num">
                                      <p:cBhvr>
                                        <p:cTn id="26" dur="2000" fill="hold"/>
                                        <p:tgtEl>
                                          <p:spTgt spid="6147"/>
                                        </p:tgtEl>
                                        <p:attrNameLst>
                                          <p:attrName>style.rotation</p:attrName>
                                        </p:attrNameLst>
                                      </p:cBhvr>
                                      <p:tavLst>
                                        <p:tav tm="0">
                                          <p:val>
                                            <p:fltVal val="360"/>
                                          </p:val>
                                        </p:tav>
                                        <p:tav tm="100000">
                                          <p:val>
                                            <p:fltVal val="0"/>
                                          </p:val>
                                        </p:tav>
                                      </p:tavLst>
                                    </p:anim>
                                    <p:animEffect transition="in" filter="fade">
                                      <p:cBhvr>
                                        <p:cTn id="27" dur="2000"/>
                                        <p:tgtEl>
                                          <p:spTgt spid="6147"/>
                                        </p:tgtEl>
                                      </p:cBhvr>
                                    </p:animEffect>
                                  </p:childTnLst>
                                </p:cTn>
                              </p:par>
                              <p:par>
                                <p:cTn id="28" presetID="15" presetClass="entr" presetSubtype="0" fill="hold" nodeType="withEffect">
                                  <p:stCondLst>
                                    <p:cond delay="0"/>
                                  </p:stCondLst>
                                  <p:childTnLst>
                                    <p:set>
                                      <p:cBhvr>
                                        <p:cTn id="29" dur="1" fill="hold">
                                          <p:stCondLst>
                                            <p:cond delay="0"/>
                                          </p:stCondLst>
                                        </p:cTn>
                                        <p:tgtEl>
                                          <p:spTgt spid="6148"/>
                                        </p:tgtEl>
                                        <p:attrNameLst>
                                          <p:attrName>style.visibility</p:attrName>
                                        </p:attrNameLst>
                                      </p:cBhvr>
                                      <p:to>
                                        <p:strVal val="visible"/>
                                      </p:to>
                                    </p:set>
                                    <p:anim calcmode="lin" valueType="num">
                                      <p:cBhvr>
                                        <p:cTn id="30" dur="2000" fill="hold"/>
                                        <p:tgtEl>
                                          <p:spTgt spid="6148"/>
                                        </p:tgtEl>
                                        <p:attrNameLst>
                                          <p:attrName>ppt_w</p:attrName>
                                        </p:attrNameLst>
                                      </p:cBhvr>
                                      <p:tavLst>
                                        <p:tav tm="0">
                                          <p:val>
                                            <p:fltVal val="0"/>
                                          </p:val>
                                        </p:tav>
                                        <p:tav tm="100000">
                                          <p:val>
                                            <p:strVal val="#ppt_w"/>
                                          </p:val>
                                        </p:tav>
                                      </p:tavLst>
                                    </p:anim>
                                    <p:anim calcmode="lin" valueType="num">
                                      <p:cBhvr>
                                        <p:cTn id="31" dur="2000" fill="hold"/>
                                        <p:tgtEl>
                                          <p:spTgt spid="6148"/>
                                        </p:tgtEl>
                                        <p:attrNameLst>
                                          <p:attrName>ppt_h</p:attrName>
                                        </p:attrNameLst>
                                      </p:cBhvr>
                                      <p:tavLst>
                                        <p:tav tm="0">
                                          <p:val>
                                            <p:fltVal val="0"/>
                                          </p:val>
                                        </p:tav>
                                        <p:tav tm="100000">
                                          <p:val>
                                            <p:strVal val="#ppt_h"/>
                                          </p:val>
                                        </p:tav>
                                      </p:tavLst>
                                    </p:anim>
                                    <p:anim calcmode="lin" valueType="num">
                                      <p:cBhvr>
                                        <p:cTn id="32" dur="2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6148"/>
                                        </p:tgtEl>
                                        <p:attrNameLst>
                                          <p:attrName>ppt_y</p:attrName>
                                        </p:attrNameLst>
                                      </p:cBhvr>
                                      <p:tavLst>
                                        <p:tav tm="0" fmla="#ppt_y+(sin(-2*pi*(1-$))*-#ppt_x+cos(-2*pi*(1-$))*(1-#ppt_y))*(1-$)">
                                          <p:val>
                                            <p:fltVal val="0"/>
                                          </p:val>
                                        </p:tav>
                                        <p:tav tm="100000">
                                          <p:val>
                                            <p:fltVal val="1"/>
                                          </p:val>
                                        </p:tav>
                                      </p:tavLst>
                                    </p:anim>
                                  </p:childTnLst>
                                </p:cTn>
                              </p:par>
                              <p:par>
                                <p:cTn id="34" presetID="25" presetClass="entr" presetSubtype="0" fill="hold" nodeType="withEffect">
                                  <p:stCondLst>
                                    <p:cond delay="0"/>
                                  </p:stCondLst>
                                  <p:childTnLst>
                                    <p:set>
                                      <p:cBhvr>
                                        <p:cTn id="35" dur="1" fill="hold">
                                          <p:stCondLst>
                                            <p:cond delay="0"/>
                                          </p:stCondLst>
                                        </p:cTn>
                                        <p:tgtEl>
                                          <p:spTgt spid="6149"/>
                                        </p:tgtEl>
                                        <p:attrNameLst>
                                          <p:attrName>style.visibility</p:attrName>
                                        </p:attrNameLst>
                                      </p:cBhvr>
                                      <p:to>
                                        <p:strVal val="visible"/>
                                      </p:to>
                                    </p:set>
                                    <p:anim calcmode="lin" valueType="num">
                                      <p:cBhvr>
                                        <p:cTn id="36" dur="10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6149"/>
                                        </p:tgtEl>
                                        <p:attrNameLst>
                                          <p:attrName>ppt_w</p:attrName>
                                        </p:attrNameLst>
                                      </p:cBhvr>
                                      <p:tavLst>
                                        <p:tav tm="0">
                                          <p:val>
                                            <p:strVal val="#ppt_w*.05"/>
                                          </p:val>
                                        </p:tav>
                                        <p:tav tm="100000">
                                          <p:val>
                                            <p:strVal val="#ppt_w"/>
                                          </p:val>
                                        </p:tav>
                                      </p:tavLst>
                                    </p:anim>
                                    <p:anim calcmode="lin" valueType="num">
                                      <p:cBhvr>
                                        <p:cTn id="39" dur="2000" fill="hold"/>
                                        <p:tgtEl>
                                          <p:spTgt spid="6149"/>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6149"/>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6149"/>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Dreams about seasons</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357158" y="1643050"/>
            <a:ext cx="4929222" cy="2286016"/>
          </a:xfrm>
        </p:spPr>
        <p:txBody>
          <a:bodyPr/>
          <a:lstStyle/>
          <a:p>
            <a:pPr algn="ctr">
              <a:buNone/>
            </a:pPr>
            <a:r>
              <a:rPr lang="en-US" dirty="0" smtClean="0"/>
              <a:t>If you saw dream about winter it means that you’ll be ill in future, also it can means that  you’ll be successful on job.</a:t>
            </a:r>
            <a:endParaRPr lang="ru-RU" dirty="0"/>
          </a:p>
        </p:txBody>
      </p:sp>
      <p:sp>
        <p:nvSpPr>
          <p:cNvPr id="4" name="Содержимое 2"/>
          <p:cNvSpPr txBox="1">
            <a:spLocks/>
          </p:cNvSpPr>
          <p:nvPr/>
        </p:nvSpPr>
        <p:spPr>
          <a:xfrm>
            <a:off x="4000496" y="4571984"/>
            <a:ext cx="4929222" cy="2286016"/>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you saw</a:t>
            </a:r>
            <a:r>
              <a:rPr kumimoji="0" lang="en-US" sz="2600" b="0" i="0" u="none" strike="noStrike" kern="1200" cap="none" spc="0" normalizeH="0" noProof="0" dirty="0" smtClean="0">
                <a:ln>
                  <a:noFill/>
                </a:ln>
                <a:solidFill>
                  <a:schemeClr val="tx1"/>
                </a:solidFill>
                <a:effectLst/>
                <a:uLnTx/>
                <a:uFillTx/>
                <a:latin typeface="+mn-lt"/>
                <a:ea typeface="+mn-ea"/>
                <a:cs typeface="+mn-cs"/>
              </a:rPr>
              <a:t> dream about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spring</a:t>
            </a:r>
            <a:r>
              <a:rPr lang="en-US" sz="2600" dirty="0" smtClean="0"/>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it means that you’ll</a:t>
            </a:r>
            <a:r>
              <a:rPr kumimoji="0" lang="en-US" sz="2600" b="0" i="0" u="none" strike="noStrike" kern="1200" cap="none" spc="0" normalizeH="0" noProof="0" dirty="0" smtClean="0">
                <a:ln>
                  <a:noFill/>
                </a:ln>
                <a:solidFill>
                  <a:schemeClr val="tx1"/>
                </a:solidFill>
                <a:effectLst/>
                <a:uLnTx/>
                <a:uFillTx/>
                <a:latin typeface="+mn-lt"/>
                <a:ea typeface="+mn-ea"/>
                <a:cs typeface="+mn-cs"/>
              </a:rPr>
              <a:t> get luck and success in life and wonderful future.</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2"/>
          <a:srcRect/>
          <a:stretch>
            <a:fillRect/>
          </a:stretch>
        </p:blipFill>
        <p:spPr bwMode="auto">
          <a:xfrm>
            <a:off x="5214942" y="1428736"/>
            <a:ext cx="3214710"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3"/>
          <a:srcRect/>
          <a:stretch>
            <a:fillRect/>
          </a:stretch>
        </p:blipFill>
        <p:spPr bwMode="auto">
          <a:xfrm>
            <a:off x="500034" y="3786190"/>
            <a:ext cx="3524221" cy="26431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Tm="27908">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20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2000"/>
                                        <p:tgtEl>
                                          <p:spTgt spid="1027"/>
                                        </p:tgtEl>
                                      </p:cBhvr>
                                    </p:animEffect>
                                  </p:childTnLst>
                                </p:cTn>
                              </p:par>
                            </p:childTnLst>
                          </p:cTn>
                        </p:par>
                        <p:par>
                          <p:cTn id="18" fill="hold">
                            <p:stCondLst>
                              <p:cond delay="4000"/>
                            </p:stCondLst>
                            <p:childTnLst>
                              <p:par>
                                <p:cTn id="19" presetID="2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4"/>
                                        </p:tgtEl>
                                      </p:cBhvr>
                                    </p:animEffect>
                                  </p:childTnLst>
                                </p:cTn>
                              </p:par>
                              <p:par>
                                <p:cTn id="29" presetID="18" presetClass="entr" presetSubtype="12"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strips(downLeft)">
                                      <p:cBhvr>
                                        <p:cTn id="31" dur="5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4643470" cy="1857388"/>
          </a:xfrm>
        </p:spPr>
        <p:txBody>
          <a:bodyPr/>
          <a:lstStyle/>
          <a:p>
            <a:pPr algn="ctr">
              <a:buNone/>
            </a:pPr>
            <a:r>
              <a:rPr lang="en-US" dirty="0" smtClean="0"/>
              <a:t>If you see dream about summer it means that you’ll get good news, which can change your life </a:t>
            </a:r>
            <a:endParaRPr lang="ru-RU" dirty="0"/>
          </a:p>
        </p:txBody>
      </p:sp>
      <p:sp>
        <p:nvSpPr>
          <p:cNvPr id="4" name="Содержимое 2"/>
          <p:cNvSpPr txBox="1">
            <a:spLocks/>
          </p:cNvSpPr>
          <p:nvPr/>
        </p:nvSpPr>
        <p:spPr>
          <a:xfrm>
            <a:off x="5000628" y="3643314"/>
            <a:ext cx="3971924" cy="299371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ru-RU" sz="2600" b="0" i="0" u="none" strike="noStrike" kern="1200" cap="none" spc="0" normalizeH="0" baseline="0" noProof="0">
              <a:ln>
                <a:noFill/>
              </a:ln>
              <a:solidFill>
                <a:schemeClr val="tx1"/>
              </a:solidFill>
              <a:effectLst/>
              <a:uLnTx/>
              <a:uFillTx/>
              <a:latin typeface="+mn-lt"/>
              <a:ea typeface="+mn-ea"/>
              <a:cs typeface="+mn-cs"/>
            </a:endParaRPr>
          </a:p>
        </p:txBody>
      </p:sp>
      <p:sp>
        <p:nvSpPr>
          <p:cNvPr id="5" name="Содержимое 2"/>
          <p:cNvSpPr txBox="1">
            <a:spLocks/>
          </p:cNvSpPr>
          <p:nvPr/>
        </p:nvSpPr>
        <p:spPr>
          <a:xfrm>
            <a:off x="4286248" y="4500570"/>
            <a:ext cx="4643470" cy="2000264"/>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you see dream about autumn</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it means that you’ll get acquainted with new people. </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srcRect/>
          <a:stretch>
            <a:fillRect/>
          </a:stretch>
        </p:blipFill>
        <p:spPr bwMode="auto">
          <a:xfrm>
            <a:off x="5072066" y="714356"/>
            <a:ext cx="3505195" cy="26288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p:cNvPicPr>
            <a:picLocks noChangeAspect="1" noChangeArrowheads="1"/>
          </p:cNvPicPr>
          <p:nvPr/>
        </p:nvPicPr>
        <p:blipFill>
          <a:blip r:embed="rId3"/>
          <a:srcRect/>
          <a:stretch>
            <a:fillRect/>
          </a:stretch>
        </p:blipFill>
        <p:spPr bwMode="auto">
          <a:xfrm>
            <a:off x="285720" y="3786190"/>
            <a:ext cx="4031877" cy="2790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Tm="25824">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2000" fill="hold"/>
                                        <p:tgtEl>
                                          <p:spTgt spid="2050"/>
                                        </p:tgtEl>
                                        <p:attrNameLst>
                                          <p:attrName>ppt_w</p:attrName>
                                        </p:attrNameLst>
                                      </p:cBhvr>
                                      <p:tavLst>
                                        <p:tav tm="0">
                                          <p:val>
                                            <p:fltVal val="0"/>
                                          </p:val>
                                        </p:tav>
                                        <p:tav tm="100000">
                                          <p:val>
                                            <p:strVal val="#ppt_w"/>
                                          </p:val>
                                        </p:tav>
                                      </p:tavLst>
                                    </p:anim>
                                    <p:anim calcmode="lin" valueType="num">
                                      <p:cBhvr>
                                        <p:cTn id="11" dur="2000" fill="hold"/>
                                        <p:tgtEl>
                                          <p:spTgt spid="2050"/>
                                        </p:tgtEl>
                                        <p:attrNameLst>
                                          <p:attrName>ppt_h</p:attrName>
                                        </p:attrNameLst>
                                      </p:cBhvr>
                                      <p:tavLst>
                                        <p:tav tm="0">
                                          <p:val>
                                            <p:fltVal val="0"/>
                                          </p:val>
                                        </p:tav>
                                        <p:tav tm="100000">
                                          <p:val>
                                            <p:strVal val="#ppt_h"/>
                                          </p:val>
                                        </p:tav>
                                      </p:tavLst>
                                    </p:anim>
                                    <p:animEffect transition="in" filter="fade">
                                      <p:cBhvr>
                                        <p:cTn id="12" dur="2000"/>
                                        <p:tgtEl>
                                          <p:spTgt spid="2050"/>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fltVal val="0"/>
                                          </p:val>
                                        </p:tav>
                                        <p:tav tm="100000">
                                          <p:val>
                                            <p:strVal val="#ppt_w"/>
                                          </p:val>
                                        </p:tav>
                                      </p:tavLst>
                                    </p:anim>
                                    <p:anim calcmode="lin" valueType="num">
                                      <p:cBhvr>
                                        <p:cTn id="22" dur="1000" fill="hold"/>
                                        <p:tgtEl>
                                          <p:spTgt spid="2051"/>
                                        </p:tgtEl>
                                        <p:attrNameLst>
                                          <p:attrName>ppt_h</p:attrName>
                                        </p:attrNameLst>
                                      </p:cBhvr>
                                      <p:tavLst>
                                        <p:tav tm="0">
                                          <p:val>
                                            <p:fltVal val="0"/>
                                          </p:val>
                                        </p:tav>
                                        <p:tav tm="100000">
                                          <p:val>
                                            <p:strVal val="#ppt_h"/>
                                          </p:val>
                                        </p:tav>
                                      </p:tavLst>
                                    </p:anim>
                                    <p:anim calcmode="lin" valueType="num">
                                      <p:cBhvr>
                                        <p:cTn id="23" dur="1000" fill="hold"/>
                                        <p:tgtEl>
                                          <p:spTgt spid="2051"/>
                                        </p:tgtEl>
                                        <p:attrNameLst>
                                          <p:attrName>style.rotation</p:attrName>
                                        </p:attrNameLst>
                                      </p:cBhvr>
                                      <p:tavLst>
                                        <p:tav tm="0">
                                          <p:val>
                                            <p:fltVal val="90"/>
                                          </p:val>
                                        </p:tav>
                                        <p:tav tm="100000">
                                          <p:val>
                                            <p:fltVal val="0"/>
                                          </p:val>
                                        </p:tav>
                                      </p:tavLst>
                                    </p:anim>
                                    <p:animEffect transition="in" filter="fade">
                                      <p:cBhvr>
                                        <p:cTn id="2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36017"/>
          <a:stretch>
            <a:fillRect/>
          </a:stretch>
        </p:blipFill>
        <p:spPr bwMode="auto">
          <a:xfrm>
            <a:off x="-285784" y="-285776"/>
            <a:ext cx="9644130" cy="7358114"/>
          </a:xfrm>
          <a:prstGeom prst="rect">
            <a:avLst/>
          </a:prstGeom>
          <a:ln>
            <a:noFill/>
          </a:ln>
          <a:effectLst>
            <a:softEdge rad="112500"/>
          </a:effectLst>
        </p:spPr>
      </p:pic>
      <p:sp>
        <p:nvSpPr>
          <p:cNvPr id="3" name="Содержимое 2"/>
          <p:cNvSpPr>
            <a:spLocks noGrp="1"/>
          </p:cNvSpPr>
          <p:nvPr>
            <p:ph idx="1"/>
          </p:nvPr>
        </p:nvSpPr>
        <p:spPr>
          <a:xfrm>
            <a:off x="571472" y="642918"/>
            <a:ext cx="8229600" cy="4389120"/>
          </a:xfrm>
        </p:spPr>
        <p:txBody>
          <a:bodyPr>
            <a:noAutofit/>
          </a:bodyPr>
          <a:lstStyle/>
          <a:p>
            <a:pPr algn="ctr">
              <a:buNone/>
            </a:pPr>
            <a:r>
              <a:rPr lang="en-US" sz="4400" dirty="0" smtClean="0">
                <a:solidFill>
                  <a:srgbClr val="7030A0"/>
                </a:solidFill>
                <a:effectLst>
                  <a:glow rad="101600">
                    <a:srgbClr val="2BF52B"/>
                  </a:glow>
                </a:effectLst>
                <a:latin typeface="Forte" pitchFamily="66" charset="0"/>
              </a:rPr>
              <a:t> We hope that our “The dream book” helps you in understanding of your dreams . We wish you good dreams with pleasant meaning.</a:t>
            </a:r>
            <a:endParaRPr lang="ru-RU" sz="4400" dirty="0">
              <a:solidFill>
                <a:srgbClr val="7030A0"/>
              </a:solidFill>
              <a:effectLst>
                <a:glow rad="101600">
                  <a:srgbClr val="2BF52B"/>
                </a:glow>
              </a:effectLst>
            </a:endParaRPr>
          </a:p>
        </p:txBody>
      </p:sp>
      <p:sp>
        <p:nvSpPr>
          <p:cNvPr id="6" name="Прямоугольник 5"/>
          <p:cNvSpPr/>
          <p:nvPr/>
        </p:nvSpPr>
        <p:spPr>
          <a:xfrm>
            <a:off x="1785918" y="5072074"/>
            <a:ext cx="5983390" cy="1569660"/>
          </a:xfrm>
          <a:prstGeom prst="rect">
            <a:avLst/>
          </a:prstGeom>
        </p:spPr>
        <p:txBody>
          <a:bodyPr wrap="square">
            <a:spAutoFit/>
          </a:bodyPr>
          <a:lstStyle/>
          <a:p>
            <a:pPr marL="274320" indent="-274320" algn="ctr">
              <a:spcBef>
                <a:spcPct val="20000"/>
              </a:spcBef>
              <a:buClr>
                <a:schemeClr val="accent3"/>
              </a:buClr>
              <a:buSzPct val="95000"/>
              <a:defRPr/>
            </a:pPr>
            <a:r>
              <a:rPr lang="en-US" sz="9600" b="1" spc="50" dirty="0" smtClean="0">
                <a:ln w="11430"/>
                <a:gradFill>
                  <a:gsLst>
                    <a:gs pos="25000">
                      <a:schemeClr val="accent2">
                        <a:satMod val="155000"/>
                      </a:schemeClr>
                    </a:gs>
                    <a:gs pos="100000">
                      <a:schemeClr val="accent2">
                        <a:shade val="45000"/>
                        <a:satMod val="165000"/>
                      </a:schemeClr>
                    </a:gs>
                  </a:gsLst>
                  <a:lin ang="5400000"/>
                </a:gradFill>
                <a:effectLst>
                  <a:glow rad="228600">
                    <a:srgbClr val="01F3FF"/>
                  </a:glow>
                  <a:outerShdw blurRad="76200" dist="50800" dir="5400000" algn="tl" rotWithShape="0">
                    <a:srgbClr val="000000">
                      <a:alpha val="65000"/>
                    </a:srgbClr>
                  </a:outerShdw>
                </a:effectLst>
                <a:latin typeface="Forte" pitchFamily="66" charset="0"/>
              </a:rPr>
              <a:t>The End</a:t>
            </a:r>
            <a:endParaRPr lang="ru-RU" sz="9600" b="1" spc="50" dirty="0" smtClean="0">
              <a:ln w="11430"/>
              <a:gradFill>
                <a:gsLst>
                  <a:gs pos="25000">
                    <a:schemeClr val="accent2">
                      <a:satMod val="155000"/>
                    </a:schemeClr>
                  </a:gs>
                  <a:gs pos="100000">
                    <a:schemeClr val="accent2">
                      <a:shade val="45000"/>
                      <a:satMod val="165000"/>
                    </a:schemeClr>
                  </a:gs>
                </a:gsLst>
                <a:lin ang="5400000"/>
              </a:gradFill>
              <a:effectLst>
                <a:glow rad="228600">
                  <a:srgbClr val="01F3FF"/>
                </a:glow>
                <a:outerShdw blurRad="76200" dist="50800" dir="5400000" algn="tl" rotWithShape="0">
                  <a:srgbClr val="000000">
                    <a:alpha val="65000"/>
                  </a:srgbClr>
                </a:outerShdw>
              </a:effectLst>
            </a:endParaRPr>
          </a:p>
        </p:txBody>
      </p:sp>
    </p:spTree>
  </p:cSld>
  <p:clrMapOvr>
    <a:masterClrMapping/>
  </p:clrMapOvr>
  <p:transition advTm="17068">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decel="100000"/>
                                        <p:tgtEl>
                                          <p:spTgt spid="3">
                                            <p:txEl>
                                              <p:pRg st="0" end="0"/>
                                            </p:txEl>
                                          </p:spTgt>
                                        </p:tgtEl>
                                      </p:cBhvr>
                                    </p:animEffect>
                                    <p:anim calcmode="lin" valueType="num">
                                      <p:cBhvr>
                                        <p:cTn id="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14" presetClass="exit" presetSubtype="10" fill="hold" grpId="1" nodeType="afterEffect">
                                  <p:stCondLst>
                                    <p:cond delay="3000"/>
                                  </p:stCondLst>
                                  <p:childTnLst>
                                    <p:animEffect transition="out" filter="randombar(horizontal)">
                                      <p:cBhvr>
                                        <p:cTn id="15" dur="5000"/>
                                        <p:tgtEl>
                                          <p:spTgt spid="3">
                                            <p:txEl>
                                              <p:pRg st="0" end="0"/>
                                            </p:txEl>
                                          </p:spTgt>
                                        </p:tgtEl>
                                      </p:cBhvr>
                                    </p:animEffect>
                                    <p:set>
                                      <p:cBhvr>
                                        <p:cTn id="16" dur="1" fill="hold">
                                          <p:stCondLst>
                                            <p:cond delay="4999"/>
                                          </p:stCondLst>
                                        </p:cTn>
                                        <p:tgtEl>
                                          <p:spTgt spid="3">
                                            <p:txEl>
                                              <p:pRg st="0" end="0"/>
                                            </p:txEl>
                                          </p:spTgt>
                                        </p:tgtEl>
                                        <p:attrNameLst>
                                          <p:attrName>style.visibility</p:attrName>
                                        </p:attrNameLst>
                                      </p:cBhvr>
                                      <p:to>
                                        <p:strVal val="hidden"/>
                                      </p:to>
                                    </p:set>
                                  </p:childTnLst>
                                </p:cTn>
                              </p:par>
                              <p:par>
                                <p:cTn id="17" presetID="28"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0" fill="hold"/>
                                        <p:tgtEl>
                                          <p:spTgt spid="6"/>
                                        </p:tgtEl>
                                        <p:attrNameLst>
                                          <p:attrName>ppt_x</p:attrName>
                                        </p:attrNameLst>
                                      </p:cBhvr>
                                      <p:tavLst>
                                        <p:tav tm="0">
                                          <p:val>
                                            <p:strVal val="#ppt_x"/>
                                          </p:val>
                                        </p:tav>
                                        <p:tav tm="100000">
                                          <p:val>
                                            <p:strVal val="#ppt_x"/>
                                          </p:val>
                                        </p:tav>
                                      </p:tavLst>
                                    </p:anim>
                                    <p:anim calcmode="lin" valueType="num">
                                      <p:cBhvr>
                                        <p:cTn id="20"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srcRect b="36017"/>
          <a:stretch>
            <a:fillRect/>
          </a:stretch>
        </p:blipFill>
        <p:spPr bwMode="auto">
          <a:xfrm>
            <a:off x="-285784" y="-285776"/>
            <a:ext cx="9644130" cy="7358114"/>
          </a:xfrm>
          <a:prstGeom prst="rect">
            <a:avLst/>
          </a:prstGeom>
          <a:ln>
            <a:noFill/>
          </a:ln>
          <a:effectLst>
            <a:softEdge rad="112500"/>
          </a:effectLst>
        </p:spPr>
      </p:pic>
      <p:sp>
        <p:nvSpPr>
          <p:cNvPr id="5" name="Прямоугольник 4"/>
          <p:cNvSpPr/>
          <p:nvPr/>
        </p:nvSpPr>
        <p:spPr>
          <a:xfrm>
            <a:off x="1643042" y="1214422"/>
            <a:ext cx="5983390" cy="4524315"/>
          </a:xfrm>
          <a:prstGeom prst="rect">
            <a:avLst/>
          </a:prstGeom>
        </p:spPr>
        <p:txBody>
          <a:bodyPr wrap="square">
            <a:spAutoFit/>
          </a:bodyPr>
          <a:lstStyle/>
          <a:p>
            <a:pPr marL="274320" indent="-274320" algn="ctr">
              <a:spcBef>
                <a:spcPct val="20000"/>
              </a:spcBef>
              <a:buClr>
                <a:schemeClr val="accent3"/>
              </a:buClr>
              <a:buSzPct val="95000"/>
              <a:defRPr/>
            </a:pPr>
            <a:r>
              <a:rPr lang="en-US" sz="9600" b="1" spc="50" dirty="0" smtClean="0">
                <a:ln w="11430"/>
                <a:gradFill>
                  <a:gsLst>
                    <a:gs pos="25000">
                      <a:schemeClr val="accent2">
                        <a:satMod val="155000"/>
                      </a:schemeClr>
                    </a:gs>
                    <a:gs pos="100000">
                      <a:schemeClr val="accent2">
                        <a:shade val="45000"/>
                        <a:satMod val="165000"/>
                      </a:schemeClr>
                    </a:gs>
                  </a:gsLst>
                  <a:lin ang="5400000"/>
                </a:gradFill>
                <a:effectLst>
                  <a:glow rad="228600">
                    <a:srgbClr val="01F3FF"/>
                  </a:glow>
                  <a:outerShdw blurRad="76200" dist="50800" dir="5400000" algn="tl" rotWithShape="0">
                    <a:srgbClr val="000000">
                      <a:alpha val="65000"/>
                    </a:srgbClr>
                  </a:outerShdw>
                </a:effectLst>
              </a:rPr>
              <a:t>Thank you for watching</a:t>
            </a:r>
            <a:endParaRPr lang="ru-RU" sz="9600" b="1" spc="50" dirty="0" smtClean="0">
              <a:ln w="11430"/>
              <a:gradFill>
                <a:gsLst>
                  <a:gs pos="25000">
                    <a:schemeClr val="accent2">
                      <a:satMod val="155000"/>
                    </a:schemeClr>
                  </a:gs>
                  <a:gs pos="100000">
                    <a:schemeClr val="accent2">
                      <a:shade val="45000"/>
                      <a:satMod val="165000"/>
                    </a:schemeClr>
                  </a:gs>
                </a:gsLst>
                <a:lin ang="5400000"/>
              </a:gradFill>
              <a:effectLst>
                <a:glow rad="228600">
                  <a:srgbClr val="01F3FF"/>
                </a:glow>
                <a:outerShdw blurRad="76200" dist="50800" dir="5400000" algn="tl" rotWithShape="0">
                  <a:srgbClr val="000000">
                    <a:alpha val="65000"/>
                  </a:srgbClr>
                </a:outerShdw>
              </a:effectLst>
            </a:endParaRPr>
          </a:p>
        </p:txBody>
      </p:sp>
    </p:spTree>
  </p:cSld>
  <p:clrMapOvr>
    <a:masterClrMapping/>
  </p:clrMapOvr>
  <p:transition advTm="15155">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smtClean="0">
                <a:effectLst>
                  <a:glow rad="101600">
                    <a:schemeClr val="accent5">
                      <a:satMod val="175000"/>
                      <a:alpha val="40000"/>
                    </a:schemeClr>
                  </a:glow>
                </a:effectLst>
                <a:latin typeface="Jokerman" pitchFamily="82" charset="0"/>
              </a:rPr>
              <a:t>Dreams and their meanings  in our life.</a:t>
            </a:r>
            <a:endParaRPr lang="ru-RU" b="1" dirty="0">
              <a:effectLst>
                <a:glow rad="101600">
                  <a:schemeClr val="accent5">
                    <a:satMod val="175000"/>
                    <a:alpha val="40000"/>
                  </a:schemeClr>
                </a:glow>
              </a:effectLst>
            </a:endParaRPr>
          </a:p>
        </p:txBody>
      </p:sp>
      <p:sp>
        <p:nvSpPr>
          <p:cNvPr id="3" name="Содержимое 2"/>
          <p:cNvSpPr>
            <a:spLocks noGrp="1"/>
          </p:cNvSpPr>
          <p:nvPr>
            <p:ph idx="1"/>
          </p:nvPr>
        </p:nvSpPr>
        <p:spPr>
          <a:xfrm>
            <a:off x="428596" y="2214554"/>
            <a:ext cx="8229600" cy="4389120"/>
          </a:xfrm>
        </p:spPr>
        <p:txBody>
          <a:bodyPr>
            <a:normAutofit/>
          </a:bodyPr>
          <a:lstStyle/>
          <a:p>
            <a:pPr algn="ctr">
              <a:buNone/>
            </a:pPr>
            <a:r>
              <a:rPr lang="en-US" dirty="0" smtClean="0">
                <a:latin typeface="Balthazar" pitchFamily="2" charset="0"/>
              </a:rPr>
              <a:t>Dreams are the phenomena, which people can’t guess</a:t>
            </a:r>
            <a:r>
              <a:rPr lang="ru-RU" dirty="0" smtClean="0">
                <a:solidFill>
                  <a:srgbClr val="7030A0"/>
                </a:solidFill>
                <a:latin typeface="Balthazar" pitchFamily="2" charset="0"/>
              </a:rPr>
              <a:t>*</a:t>
            </a:r>
            <a:r>
              <a:rPr lang="en-US" dirty="0" smtClean="0">
                <a:latin typeface="Balthazar" pitchFamily="2" charset="0"/>
              </a:rPr>
              <a:t>. Dreams have aroused our curiosity since ancient times. Egyptian priests claimed to be able to interpret dreams and they believed that dreams could foretell the future. Aristotle regarded dreams as an early warning system about the state of our health. But only Sigmund Freud became a person, who changed the way we think about sleeping and dreams forever.</a:t>
            </a:r>
          </a:p>
          <a:p>
            <a:endParaRPr lang="ru-RU" dirty="0" smtClean="0"/>
          </a:p>
          <a:p>
            <a:endParaRPr lang="ru-RU" dirty="0" smtClean="0"/>
          </a:p>
          <a:p>
            <a:pPr>
              <a:buNone/>
            </a:pPr>
            <a:r>
              <a:rPr lang="ru-RU" dirty="0" smtClean="0">
                <a:solidFill>
                  <a:srgbClr val="7030A0"/>
                </a:solidFill>
                <a:latin typeface="Constantia" pitchFamily="18" charset="0"/>
              </a:rPr>
              <a:t>*</a:t>
            </a:r>
            <a:r>
              <a:rPr lang="en-US" dirty="0" smtClean="0">
                <a:solidFill>
                  <a:srgbClr val="7030A0"/>
                </a:solidFill>
                <a:latin typeface="Constantia" pitchFamily="18" charset="0"/>
              </a:rPr>
              <a:t>guess</a:t>
            </a:r>
            <a:r>
              <a:rPr lang="ru-RU" dirty="0" smtClean="0">
                <a:solidFill>
                  <a:srgbClr val="7030A0"/>
                </a:solidFill>
                <a:latin typeface="Constantia" pitchFamily="18" charset="0"/>
              </a:rPr>
              <a:t> </a:t>
            </a:r>
            <a:r>
              <a:rPr lang="ru-RU" dirty="0" smtClean="0">
                <a:latin typeface="Balthazar" pitchFamily="2" charset="0"/>
              </a:rPr>
              <a:t>-</a:t>
            </a:r>
            <a:r>
              <a:rPr lang="ru-RU" sz="2800" dirty="0" smtClean="0">
                <a:latin typeface="Balthazar" pitchFamily="2" charset="0"/>
              </a:rPr>
              <a:t> разгадывать</a:t>
            </a:r>
            <a:endParaRPr lang="ru-RU" sz="2800" dirty="0" smtClean="0"/>
          </a:p>
          <a:p>
            <a:endParaRPr lang="ru-RU" dirty="0" smtClean="0"/>
          </a:p>
        </p:txBody>
      </p:sp>
    </p:spTree>
  </p:cSld>
  <p:clrMapOvr>
    <a:masterClrMapping/>
  </p:clrMapOvr>
  <p:transition advTm="21707">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anim calcmode="lin" valueType="num">
                                      <p:cBhvr>
                                        <p:cTn id="1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rot="1408334">
            <a:off x="7142048" y="4227117"/>
            <a:ext cx="1490722" cy="2420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285720" y="357166"/>
            <a:ext cx="8229600" cy="1143000"/>
          </a:xfrm>
        </p:spPr>
        <p:txBody>
          <a:bodyPr>
            <a:normAutofit/>
          </a:bodyPr>
          <a:lstStyle/>
          <a:p>
            <a:r>
              <a:rPr lang="en-US" b="1" dirty="0" smtClean="0">
                <a:effectLst>
                  <a:glow rad="101600">
                    <a:schemeClr val="accent2">
                      <a:satMod val="175000"/>
                      <a:alpha val="40000"/>
                    </a:schemeClr>
                  </a:glow>
                </a:effectLst>
                <a:latin typeface="Balthazar" pitchFamily="2" charset="0"/>
              </a:rPr>
              <a:t>“The Dream Book” by Sigmund Freud</a:t>
            </a:r>
            <a:endParaRPr lang="ru-RU" b="1" dirty="0">
              <a:effectLst>
                <a:glow rad="101600">
                  <a:schemeClr val="accent2">
                    <a:satMod val="175000"/>
                    <a:alpha val="40000"/>
                  </a:schemeClr>
                </a:glow>
              </a:effectLst>
            </a:endParaRPr>
          </a:p>
        </p:txBody>
      </p:sp>
      <p:sp>
        <p:nvSpPr>
          <p:cNvPr id="3" name="Содержимое 2"/>
          <p:cNvSpPr>
            <a:spLocks noGrp="1"/>
          </p:cNvSpPr>
          <p:nvPr>
            <p:ph idx="1"/>
          </p:nvPr>
        </p:nvSpPr>
        <p:spPr>
          <a:xfrm>
            <a:off x="285720" y="1428736"/>
            <a:ext cx="6115064" cy="4757758"/>
          </a:xfrm>
        </p:spPr>
        <p:txBody>
          <a:bodyPr>
            <a:noAutofit/>
          </a:bodyPr>
          <a:lstStyle/>
          <a:p>
            <a:pPr algn="ctr">
              <a:buNone/>
            </a:pPr>
            <a:r>
              <a:rPr lang="en-US" sz="2400" dirty="0" smtClean="0">
                <a:latin typeface="Balthazar" pitchFamily="2" charset="0"/>
              </a:rPr>
              <a:t>“The dream book” of Freud is one of the most interesting and unusual among all books. Sigmund Freud is the popular psychologist of the twentieth century and the father of psychoanalysis, based on interpretation of associations and dreams. Freud researched and analyzed his own dreams for a long time. And soon he discovered what each symbol really meant. </a:t>
            </a:r>
            <a:br>
              <a:rPr lang="en-US" sz="2400" dirty="0" smtClean="0">
                <a:latin typeface="Balthazar" pitchFamily="2" charset="0"/>
              </a:rPr>
            </a:br>
            <a:r>
              <a:rPr lang="en-US" sz="2400" dirty="0" smtClean="0">
                <a:latin typeface="Balthazar" pitchFamily="2" charset="0"/>
              </a:rPr>
              <a:t>We have done our “The dream book” based on experiments by Freud. We tried to collect the most exciting and important facts and interpretations in it. Using this book you can learn a lot of new things about yourself. It helps you to prevent or foretell events in your life.</a:t>
            </a:r>
            <a:endParaRPr lang="ru-RU" sz="2400" dirty="0"/>
          </a:p>
        </p:txBody>
      </p:sp>
      <p:pic>
        <p:nvPicPr>
          <p:cNvPr id="7170" name="Picture 2"/>
          <p:cNvPicPr>
            <a:picLocks noChangeAspect="1" noChangeArrowheads="1"/>
          </p:cNvPicPr>
          <p:nvPr/>
        </p:nvPicPr>
        <p:blipFill>
          <a:blip r:embed="rId3"/>
          <a:srcRect/>
          <a:stretch>
            <a:fillRect/>
          </a:stretch>
        </p:blipFill>
        <p:spPr bwMode="auto">
          <a:xfrm>
            <a:off x="6357950" y="1571612"/>
            <a:ext cx="23241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35351">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250"/>
                            </p:stCondLst>
                            <p:childTnLst>
                              <p:par>
                                <p:cTn id="13" presetID="3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par>
                          <p:cTn id="19" fill="hold">
                            <p:stCondLst>
                              <p:cond delay="8250"/>
                            </p:stCondLst>
                            <p:childTnLst>
                              <p:par>
                                <p:cTn id="20" presetID="52" presetClass="entr" presetSubtype="0" fill="hold" nodeType="afterEffect">
                                  <p:stCondLst>
                                    <p:cond delay="0"/>
                                  </p:stCondLst>
                                  <p:childTnLst>
                                    <p:set>
                                      <p:cBhvr>
                                        <p:cTn id="21" dur="1" fill="hold">
                                          <p:stCondLst>
                                            <p:cond delay="0"/>
                                          </p:stCondLst>
                                        </p:cTn>
                                        <p:tgtEl>
                                          <p:spTgt spid="7170"/>
                                        </p:tgtEl>
                                        <p:attrNameLst>
                                          <p:attrName>style.visibility</p:attrName>
                                        </p:attrNameLst>
                                      </p:cBhvr>
                                      <p:to>
                                        <p:strVal val="visible"/>
                                      </p:to>
                                    </p:set>
                                    <p:animScale>
                                      <p:cBhvr>
                                        <p:cTn id="22"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170"/>
                                        </p:tgtEl>
                                        <p:attrNameLst>
                                          <p:attrName>ppt_x</p:attrName>
                                          <p:attrName>ppt_y</p:attrName>
                                        </p:attrNameLst>
                                      </p:cBhvr>
                                    </p:animMotion>
                                    <p:animEffect transition="in" filter="fade">
                                      <p:cBhvr>
                                        <p:cTn id="24" dur="1000"/>
                                        <p:tgtEl>
                                          <p:spTgt spid="7170"/>
                                        </p:tgtEl>
                                      </p:cBhvr>
                                    </p:animEffect>
                                  </p:childTnLst>
                                </p:cTn>
                              </p:par>
                              <p:par>
                                <p:cTn id="25" presetID="52" presetClass="entr" presetSubtype="0" fill="hold" nodeType="withEffect">
                                  <p:stCondLst>
                                    <p:cond delay="0"/>
                                  </p:stCondLst>
                                  <p:childTnLst>
                                    <p:set>
                                      <p:cBhvr>
                                        <p:cTn id="26" dur="1" fill="hold">
                                          <p:stCondLst>
                                            <p:cond delay="0"/>
                                          </p:stCondLst>
                                        </p:cTn>
                                        <p:tgtEl>
                                          <p:spTgt spid="7171"/>
                                        </p:tgtEl>
                                        <p:attrNameLst>
                                          <p:attrName>style.visibility</p:attrName>
                                        </p:attrNameLst>
                                      </p:cBhvr>
                                      <p:to>
                                        <p:strVal val="visible"/>
                                      </p:to>
                                    </p:set>
                                    <p:animScale>
                                      <p:cBhvr>
                                        <p:cTn id="27" dur="1000" decel="50000" fill="hold">
                                          <p:stCondLst>
                                            <p:cond delay="0"/>
                                          </p:stCondLst>
                                        </p:cTn>
                                        <p:tgtEl>
                                          <p:spTgt spid="7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171"/>
                                        </p:tgtEl>
                                        <p:attrNameLst>
                                          <p:attrName>ppt_x</p:attrName>
                                          <p:attrName>ppt_y</p:attrName>
                                        </p:attrNameLst>
                                      </p:cBhvr>
                                    </p:animMotion>
                                    <p:animEffect transition="in" filter="fade">
                                      <p:cBhvr>
                                        <p:cTn id="29"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346" y="-285776"/>
            <a:ext cx="9967946" cy="7600976"/>
          </a:xfrm>
          <a:prstGeom prst="rect">
            <a:avLst/>
          </a:prstGeom>
          <a:ln>
            <a:noFill/>
          </a:ln>
          <a:effectLst>
            <a:softEdge rad="112500"/>
          </a:effectLst>
        </p:spPr>
      </p:pic>
      <p:sp>
        <p:nvSpPr>
          <p:cNvPr id="2" name="Заголовок 1"/>
          <p:cNvSpPr>
            <a:spLocks noGrp="1"/>
          </p:cNvSpPr>
          <p:nvPr>
            <p:ph type="title"/>
          </p:nvPr>
        </p:nvSpPr>
        <p:spPr>
          <a:xfrm>
            <a:off x="457200" y="274638"/>
            <a:ext cx="8472518" cy="5154626"/>
          </a:xfrm>
        </p:spPr>
        <p:txBody>
          <a:bodyPr>
            <a:normAutofit/>
          </a:bodyPr>
          <a:lstStyle/>
          <a:p>
            <a:pPr algn="ctr"/>
            <a:r>
              <a:rPr lang="en-US" sz="9600" dirty="0" smtClean="0">
                <a:solidFill>
                  <a:schemeClr val="tx1"/>
                </a:solidFill>
                <a:effectLst>
                  <a:glow rad="101600">
                    <a:srgbClr val="0066FF">
                      <a:alpha val="60000"/>
                    </a:srgbClr>
                  </a:glow>
                </a:effectLst>
                <a:latin typeface="Jokerman" pitchFamily="82" charset="0"/>
              </a:rPr>
              <a:t>Meanings of dreams</a:t>
            </a:r>
            <a:endParaRPr lang="ru-RU" sz="9600" dirty="0">
              <a:solidFill>
                <a:schemeClr val="tx1"/>
              </a:solidFill>
              <a:effectLst>
                <a:glow rad="101600">
                  <a:srgbClr val="0066FF">
                    <a:alpha val="60000"/>
                  </a:srgbClr>
                </a:glow>
              </a:effectLst>
            </a:endParaRPr>
          </a:p>
        </p:txBody>
      </p:sp>
    </p:spTree>
  </p:cSld>
  <p:clrMapOvr>
    <a:masterClrMapping/>
  </p:clrMapOvr>
  <p:transition advTm="659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0000">
                      <a:alpha val="60000"/>
                    </a:srgbClr>
                  </a:glow>
                  <a:outerShdw blurRad="76200" dist="50800" dir="5400000" algn="tl" rotWithShape="0">
                    <a:srgbClr val="000000">
                      <a:alpha val="65000"/>
                    </a:srgbClr>
                  </a:outerShdw>
                </a:effectLst>
              </a:rPr>
              <a:t>Dreams about Food</a:t>
            </a:r>
            <a:endParaRPr lang="ru-RU" b="1" spc="50" dirty="0">
              <a:ln w="11430"/>
              <a:gradFill>
                <a:gsLst>
                  <a:gs pos="25000">
                    <a:schemeClr val="accent2">
                      <a:satMod val="155000"/>
                    </a:schemeClr>
                  </a:gs>
                  <a:gs pos="100000">
                    <a:schemeClr val="accent2">
                      <a:shade val="45000"/>
                      <a:satMod val="165000"/>
                    </a:schemeClr>
                  </a:gs>
                </a:gsLst>
                <a:lin ang="5400000"/>
              </a:gradFill>
              <a:effectLst>
                <a:glow rad="101600">
                  <a:srgbClr val="FF0000">
                    <a:alpha val="60000"/>
                  </a:srgbClr>
                </a:glow>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500034" y="2314556"/>
            <a:ext cx="4114800" cy="4543444"/>
          </a:xfrm>
        </p:spPr>
        <p:txBody>
          <a:bodyPr/>
          <a:lstStyle/>
          <a:p>
            <a:pPr>
              <a:buNone/>
            </a:pPr>
            <a:r>
              <a:rPr lang="en-US" dirty="0" smtClean="0"/>
              <a:t>If you see in dream sweets it means that you are deceived</a:t>
            </a:r>
            <a:r>
              <a:rPr lang="en-US" dirty="0" smtClean="0">
                <a:solidFill>
                  <a:srgbClr val="7030A0"/>
                </a:solidFill>
              </a:rPr>
              <a:t>*</a:t>
            </a:r>
            <a:r>
              <a:rPr lang="en-US" dirty="0" smtClean="0"/>
              <a:t> by a very sly person. </a:t>
            </a:r>
          </a:p>
          <a:p>
            <a:pPr>
              <a:buNone/>
            </a:pPr>
            <a:r>
              <a:rPr lang="en-US" dirty="0" smtClean="0"/>
              <a:t>If you eat sweets – you’ll get </a:t>
            </a:r>
            <a:r>
              <a:rPr lang="en-US" dirty="0" smtClean="0"/>
              <a:t> a very </a:t>
            </a:r>
            <a:r>
              <a:rPr lang="en-US" dirty="0" smtClean="0"/>
              <a:t>good friend.</a:t>
            </a:r>
          </a:p>
          <a:p>
            <a:pPr>
              <a:buNone/>
            </a:pPr>
            <a:endParaRPr lang="en-US" dirty="0" smtClean="0"/>
          </a:p>
          <a:p>
            <a:pPr>
              <a:buNone/>
            </a:pPr>
            <a:endParaRPr lang="en-US" dirty="0" smtClean="0"/>
          </a:p>
          <a:p>
            <a:pPr>
              <a:buNone/>
            </a:pPr>
            <a:endParaRPr lang="en-US" dirty="0" smtClean="0"/>
          </a:p>
          <a:p>
            <a:pPr>
              <a:buNone/>
            </a:pPr>
            <a:r>
              <a:rPr lang="en-US" dirty="0" smtClean="0">
                <a:solidFill>
                  <a:srgbClr val="7030A0"/>
                </a:solidFill>
              </a:rPr>
              <a:t>*deceive </a:t>
            </a:r>
            <a:r>
              <a:rPr lang="en-US" dirty="0" smtClean="0"/>
              <a:t>- </a:t>
            </a:r>
            <a:r>
              <a:rPr lang="ru-RU" dirty="0" smtClean="0"/>
              <a:t>обманывать</a:t>
            </a:r>
            <a:endParaRPr lang="en-US" dirty="0" smtClean="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4786314" y="1643050"/>
            <a:ext cx="3333750" cy="4762500"/>
          </a:xfrm>
          <a:prstGeom prst="ellipse">
            <a:avLst/>
          </a:prstGeom>
          <a:ln>
            <a:noFill/>
          </a:ln>
          <a:effectLst>
            <a:softEdge rad="112500"/>
          </a:effectLst>
        </p:spPr>
      </p:pic>
    </p:spTree>
  </p:cSld>
  <p:clrMapOvr>
    <a:masterClrMapping/>
  </p:clrMapOvr>
  <p:transition advTm="30406">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4"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par>
                          <p:cTn id="19" fill="hold">
                            <p:stCondLst>
                              <p:cond delay="2500"/>
                            </p:stCondLst>
                            <p:childTnLst>
                              <p:par>
                                <p:cTn id="20" presetID="54" presetClass="entr" presetSubtype="0" accel="10000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1" end="1"/>
                                            </p:txEl>
                                          </p:spTgt>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5" end="5"/>
                                            </p:txEl>
                                          </p:spTgt>
                                        </p:tgtEl>
                                      </p:cBhvr>
                                    </p:animEffect>
                                  </p:childTnLst>
                                </p:cTn>
                              </p:par>
                            </p:childTnLst>
                          </p:cTn>
                        </p:par>
                        <p:par>
                          <p:cTn id="34" fill="hold">
                            <p:stCondLst>
                              <p:cond delay="3000"/>
                            </p:stCondLst>
                            <p:childTnLst>
                              <p:par>
                                <p:cTn id="35" presetID="15"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 calcmode="lin" valueType="num">
                                      <p:cBhvr>
                                        <p:cTn id="3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642918"/>
            <a:ext cx="4000496" cy="2928958"/>
          </a:xfrm>
        </p:spPr>
        <p:txBody>
          <a:bodyPr/>
          <a:lstStyle/>
          <a:p>
            <a:pPr algn="ctr">
              <a:buNone/>
            </a:pPr>
            <a:r>
              <a:rPr lang="en-US" dirty="0" smtClean="0"/>
              <a:t>If you see vegetables and fruit in your dream it means that you’ll be very lucky in future.</a:t>
            </a:r>
            <a:endParaRPr lang="ru-RU" dirty="0"/>
          </a:p>
        </p:txBody>
      </p:sp>
      <p:sp>
        <p:nvSpPr>
          <p:cNvPr id="4" name="Содержимое 2"/>
          <p:cNvSpPr txBox="1">
            <a:spLocks/>
          </p:cNvSpPr>
          <p:nvPr/>
        </p:nvSpPr>
        <p:spPr>
          <a:xfrm>
            <a:off x="4929190" y="3500438"/>
            <a:ext cx="3971924" cy="314327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you see meat</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 your dream</a:t>
            </a:r>
            <a:r>
              <a:rPr kumimoji="0" lang="en-US" sz="2600" b="0" i="0" u="none" strike="noStrike" kern="1200" cap="none" spc="0" normalizeH="0" noProof="0" dirty="0" smtClean="0">
                <a:ln>
                  <a:noFill/>
                </a:ln>
                <a:solidFill>
                  <a:schemeClr val="tx1"/>
                </a:solidFill>
                <a:effectLst/>
                <a:uLnTx/>
                <a:uFillTx/>
                <a:latin typeface="+mn-lt"/>
                <a:ea typeface="+mn-ea"/>
                <a:cs typeface="+mn-cs"/>
              </a:rPr>
              <a:t> – you’ll get a lot of troubles.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600" baseline="0" dirty="0" smtClean="0"/>
              <a:t>If</a:t>
            </a:r>
            <a:r>
              <a:rPr lang="en-US" sz="2600" dirty="0" smtClean="0"/>
              <a:t> you eat meat – you’ll be ill in future. </a:t>
            </a: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a:srcRect/>
          <a:stretch>
            <a:fillRect/>
          </a:stretch>
        </p:blipFill>
        <p:spPr bwMode="auto">
          <a:xfrm>
            <a:off x="4786314" y="571480"/>
            <a:ext cx="3333757" cy="25003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1" name="Picture 3"/>
          <p:cNvPicPr>
            <a:picLocks noChangeAspect="1" noChangeArrowheads="1"/>
          </p:cNvPicPr>
          <p:nvPr/>
        </p:nvPicPr>
        <p:blipFill>
          <a:blip r:embed="rId3"/>
          <a:srcRect/>
          <a:stretch>
            <a:fillRect/>
          </a:stretch>
        </p:blipFill>
        <p:spPr bwMode="auto">
          <a:xfrm>
            <a:off x="1000100" y="3357562"/>
            <a:ext cx="3357586" cy="31449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advTm="1427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9"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1000" fill="hold"/>
                                        <p:tgtEl>
                                          <p:spTgt spid="2051"/>
                                        </p:tgtEl>
                                        <p:attrNameLst>
                                          <p:attrName>ppt_x</p:attrName>
                                        </p:attrNameLst>
                                      </p:cBhvr>
                                      <p:tavLst>
                                        <p:tav tm="0">
                                          <p:val>
                                            <p:strVal val="#ppt_x-.2"/>
                                          </p:val>
                                        </p:tav>
                                        <p:tav tm="100000">
                                          <p:val>
                                            <p:strVal val="#ppt_x"/>
                                          </p:val>
                                        </p:tav>
                                      </p:tavLst>
                                    </p:anim>
                                    <p:anim calcmode="lin" valueType="num">
                                      <p:cBhvr>
                                        <p:cTn id="23"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1143000"/>
          </a:xfrm>
        </p:spPr>
        <p:txBody>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rgbClr val="FFC000">
                      <a:alpha val="60000"/>
                    </a:srgbClr>
                  </a:glow>
                </a:effectLst>
              </a:rPr>
              <a:t>Dreams about Animals</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rgbClr val="FFC000">
                    <a:alpha val="60000"/>
                  </a:srgbClr>
                </a:glow>
              </a:effectLst>
            </a:endParaRPr>
          </a:p>
        </p:txBody>
      </p:sp>
      <p:sp>
        <p:nvSpPr>
          <p:cNvPr id="3" name="Содержимое 2"/>
          <p:cNvSpPr>
            <a:spLocks noGrp="1"/>
          </p:cNvSpPr>
          <p:nvPr>
            <p:ph idx="1"/>
          </p:nvPr>
        </p:nvSpPr>
        <p:spPr>
          <a:xfrm>
            <a:off x="500034" y="2214554"/>
            <a:ext cx="3614734" cy="3686188"/>
          </a:xfrm>
        </p:spPr>
        <p:txBody>
          <a:bodyPr/>
          <a:lstStyle/>
          <a:p>
            <a:pPr algn="ctr">
              <a:buNone/>
            </a:pPr>
            <a:r>
              <a:rPr lang="en-US" dirty="0" smtClean="0"/>
              <a:t>If you see a snake in your dream. Don’t worry. It is very good. Your friend becomes your protector</a:t>
            </a:r>
            <a:r>
              <a:rPr lang="en-US" dirty="0" smtClean="0">
                <a:solidFill>
                  <a:srgbClr val="7030A0"/>
                </a:solidFill>
              </a:rPr>
              <a:t>*</a:t>
            </a:r>
            <a:r>
              <a:rPr lang="en-US" dirty="0" smtClean="0"/>
              <a:t>.</a:t>
            </a:r>
            <a:endParaRPr lang="ru-RU" dirty="0"/>
          </a:p>
        </p:txBody>
      </p:sp>
      <p:sp>
        <p:nvSpPr>
          <p:cNvPr id="4" name="Содержимое 2"/>
          <p:cNvSpPr txBox="1">
            <a:spLocks/>
          </p:cNvSpPr>
          <p:nvPr/>
        </p:nvSpPr>
        <p:spPr>
          <a:xfrm>
            <a:off x="214282" y="6357910"/>
            <a:ext cx="7143800" cy="50009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*protector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защитник, покровитель</a:t>
            </a:r>
          </a:p>
        </p:txBody>
      </p:sp>
      <p:pic>
        <p:nvPicPr>
          <p:cNvPr id="3074" name="Picture 2"/>
          <p:cNvPicPr>
            <a:picLocks noChangeAspect="1" noChangeArrowheads="1"/>
          </p:cNvPicPr>
          <p:nvPr/>
        </p:nvPicPr>
        <p:blipFill>
          <a:blip r:embed="rId2"/>
          <a:srcRect/>
          <a:stretch>
            <a:fillRect/>
          </a:stretch>
        </p:blipFill>
        <p:spPr bwMode="auto">
          <a:xfrm>
            <a:off x="4572000" y="2214553"/>
            <a:ext cx="3857652" cy="2893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4012">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850"/>
                            </p:stCondLst>
                            <p:childTnLst>
                              <p:par>
                                <p:cTn id="12" presetID="3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par>
                                <p:cTn id="18" presetID="3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800" decel="100000"/>
                                        <p:tgtEl>
                                          <p:spTgt spid="3074"/>
                                        </p:tgtEl>
                                      </p:cBhvr>
                                    </p:animEffect>
                                    <p:anim calcmode="lin" valueType="num">
                                      <p:cBhvr>
                                        <p:cTn id="21" dur="800" decel="100000" fill="hold"/>
                                        <p:tgtEl>
                                          <p:spTgt spid="3074"/>
                                        </p:tgtEl>
                                        <p:attrNameLst>
                                          <p:attrName>style.rotation</p:attrName>
                                        </p:attrNameLst>
                                      </p:cBhvr>
                                      <p:tavLst>
                                        <p:tav tm="0">
                                          <p:val>
                                            <p:fltVal val="-90"/>
                                          </p:val>
                                        </p:tav>
                                        <p:tav tm="100000">
                                          <p:val>
                                            <p:fltVal val="0"/>
                                          </p:val>
                                        </p:tav>
                                      </p:tavLst>
                                    </p:anim>
                                    <p:anim calcmode="lin" valueType="num">
                                      <p:cBhvr>
                                        <p:cTn id="22" dur="800" decel="100000" fill="hold"/>
                                        <p:tgtEl>
                                          <p:spTgt spid="3074"/>
                                        </p:tgtEl>
                                        <p:attrNameLst>
                                          <p:attrName>ppt_x</p:attrName>
                                        </p:attrNameLst>
                                      </p:cBhvr>
                                      <p:tavLst>
                                        <p:tav tm="0">
                                          <p:val>
                                            <p:strVal val="#ppt_x+0.4"/>
                                          </p:val>
                                        </p:tav>
                                        <p:tav tm="100000">
                                          <p:val>
                                            <p:strVal val="#ppt_x-0.05"/>
                                          </p:val>
                                        </p:tav>
                                      </p:tavLst>
                                    </p:anim>
                                    <p:anim calcmode="lin" valueType="num">
                                      <p:cBhvr>
                                        <p:cTn id="23" dur="800" decel="100000" fill="hold"/>
                                        <p:tgtEl>
                                          <p:spTgt spid="307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714356"/>
            <a:ext cx="3929090" cy="2928934"/>
          </a:xfrm>
        </p:spPr>
        <p:txBody>
          <a:bodyPr>
            <a:normAutofit/>
          </a:bodyPr>
          <a:lstStyle/>
          <a:p>
            <a:pPr>
              <a:buNone/>
            </a:pPr>
            <a:r>
              <a:rPr lang="en-US" dirty="0" smtClean="0"/>
              <a:t>If you see a lot of cats in dream it means that you have bad friends. They are deceivers and very selfish.</a:t>
            </a:r>
            <a:endParaRPr lang="ru-RU" dirty="0"/>
          </a:p>
        </p:txBody>
      </p:sp>
      <p:pic>
        <p:nvPicPr>
          <p:cNvPr id="4098" name="Picture 2"/>
          <p:cNvPicPr>
            <a:picLocks noChangeAspect="1" noChangeArrowheads="1"/>
          </p:cNvPicPr>
          <p:nvPr/>
        </p:nvPicPr>
        <p:blipFill>
          <a:blip r:embed="rId2"/>
          <a:srcRect/>
          <a:stretch>
            <a:fillRect/>
          </a:stretch>
        </p:blipFill>
        <p:spPr bwMode="auto">
          <a:xfrm>
            <a:off x="5572132" y="2857496"/>
            <a:ext cx="2857520" cy="36195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Содержимое 2"/>
          <p:cNvSpPr txBox="1">
            <a:spLocks/>
          </p:cNvSpPr>
          <p:nvPr/>
        </p:nvSpPr>
        <p:spPr>
          <a:xfrm>
            <a:off x="428596" y="3786190"/>
            <a:ext cx="5143536" cy="285754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If you see gold fish in dream it means </a:t>
            </a:r>
            <a:r>
              <a:rPr kumimoji="0" lang="ru-RU"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smtClean="0">
                <a:ln>
                  <a:noFill/>
                </a:ln>
                <a:solidFill>
                  <a:schemeClr val="tx1"/>
                </a:solidFill>
                <a:effectLst/>
                <a:uLnTx/>
                <a:uFillTx/>
                <a:latin typeface="+mn-lt"/>
                <a:ea typeface="+mn-ea"/>
                <a:cs typeface="+mn-cs"/>
              </a:rPr>
              <a:t>that you’ll get exciting adventures.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If young woman see gold fish </a:t>
            </a:r>
            <a:r>
              <a:rPr kumimoji="0" lang="en-US" sz="2600" b="0" i="0" u="none" strike="noStrike" kern="1200" cap="none" spc="0" normalizeH="0" noProof="0" smtClean="0">
                <a:ln>
                  <a:noFill/>
                </a:ln>
                <a:solidFill>
                  <a:schemeClr val="tx1"/>
                </a:solidFill>
                <a:effectLst/>
                <a:uLnTx/>
                <a:uFillTx/>
                <a:latin typeface="+mn-lt"/>
                <a:ea typeface="+mn-ea"/>
                <a:cs typeface="+mn-cs"/>
              </a:rPr>
              <a:t>– she’ll </a:t>
            </a:r>
            <a:r>
              <a:rPr kumimoji="0" lang="en-US" sz="2600" b="0" i="0" u="none" strike="noStrike" kern="1200" cap="none" spc="0" normalizeH="0" noProof="0" dirty="0" smtClean="0">
                <a:ln>
                  <a:noFill/>
                </a:ln>
                <a:solidFill>
                  <a:schemeClr val="tx1"/>
                </a:solidFill>
                <a:effectLst/>
                <a:uLnTx/>
                <a:uFillTx/>
                <a:latin typeface="+mn-lt"/>
                <a:ea typeface="+mn-ea"/>
                <a:cs typeface="+mn-cs"/>
              </a:rPr>
              <a:t>get married in nearest future.</a:t>
            </a:r>
            <a:endParaRPr kumimoji="0" lang="ru-RU" sz="2600" b="0" i="0" u="none" strike="noStrike" kern="1200" cap="none" spc="0" normalizeH="0" noProof="0" dirty="0" smtClean="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a:srcRect/>
          <a:stretch>
            <a:fillRect/>
          </a:stretch>
        </p:blipFill>
        <p:spPr bwMode="auto">
          <a:xfrm>
            <a:off x="1142976" y="214290"/>
            <a:ext cx="3071834" cy="3214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25128">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decel="100000"/>
                                        <p:tgtEl>
                                          <p:spTgt spid="3">
                                            <p:txEl>
                                              <p:pRg st="0" end="0"/>
                                            </p:txEl>
                                          </p:spTgt>
                                        </p:tgtEl>
                                      </p:cBhvr>
                                    </p:animEffect>
                                    <p:anim calcmode="lin" valueType="num">
                                      <p:cBhvr>
                                        <p:cTn id="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4099"/>
                                        </p:tgtEl>
                                        <p:attrNameLst>
                                          <p:attrName>style.visibility</p:attrName>
                                        </p:attrNameLst>
                                      </p:cBhvr>
                                      <p:to>
                                        <p:strVal val="visible"/>
                                      </p:to>
                                    </p:set>
                                    <p:anim calcmode="lin" valueType="num">
                                      <p:cBhvr>
                                        <p:cTn id="15" dur="1000" fill="hold"/>
                                        <p:tgtEl>
                                          <p:spTgt spid="4099"/>
                                        </p:tgtEl>
                                        <p:attrNameLst>
                                          <p:attrName>ppt_w</p:attrName>
                                        </p:attrNameLst>
                                      </p:cBhvr>
                                      <p:tavLst>
                                        <p:tav tm="0">
                                          <p:val>
                                            <p:fltVal val="0"/>
                                          </p:val>
                                        </p:tav>
                                        <p:tav tm="100000">
                                          <p:val>
                                            <p:strVal val="#ppt_w"/>
                                          </p:val>
                                        </p:tav>
                                      </p:tavLst>
                                    </p:anim>
                                    <p:anim calcmode="lin" valueType="num">
                                      <p:cBhvr>
                                        <p:cTn id="16" dur="1000" fill="hold"/>
                                        <p:tgtEl>
                                          <p:spTgt spid="4099"/>
                                        </p:tgtEl>
                                        <p:attrNameLst>
                                          <p:attrName>ppt_h</p:attrName>
                                        </p:attrNameLst>
                                      </p:cBhvr>
                                      <p:tavLst>
                                        <p:tav tm="0">
                                          <p:val>
                                            <p:fltVal val="0"/>
                                          </p:val>
                                        </p:tav>
                                        <p:tav tm="100000">
                                          <p:val>
                                            <p:strVal val="#ppt_h"/>
                                          </p:val>
                                        </p:tav>
                                      </p:tavLst>
                                    </p:anim>
                                    <p:anim calcmode="lin" valueType="num">
                                      <p:cBhvr>
                                        <p:cTn id="17" dur="1000" fill="hold"/>
                                        <p:tgtEl>
                                          <p:spTgt spid="4099"/>
                                        </p:tgtEl>
                                        <p:attrNameLst>
                                          <p:attrName>style.rotation</p:attrName>
                                        </p:attrNameLst>
                                      </p:cBhvr>
                                      <p:tavLst>
                                        <p:tav tm="0">
                                          <p:val>
                                            <p:fltVal val="90"/>
                                          </p:val>
                                        </p:tav>
                                        <p:tav tm="100000">
                                          <p:val>
                                            <p:fltVal val="0"/>
                                          </p:val>
                                        </p:tav>
                                      </p:tavLst>
                                    </p:anim>
                                    <p:animEffect transition="in" filter="fade">
                                      <p:cBhvr>
                                        <p:cTn id="18" dur="1000"/>
                                        <p:tgtEl>
                                          <p:spTgt spid="4099"/>
                                        </p:tgtEl>
                                      </p:cBhvr>
                                    </p:animEffect>
                                  </p:childTnLst>
                                </p:cTn>
                              </p:par>
                            </p:childTnLst>
                          </p:cTn>
                        </p:par>
                        <p:par>
                          <p:cTn id="19" fill="hold">
                            <p:stCondLst>
                              <p:cond delay="2000"/>
                            </p:stCondLst>
                            <p:childTnLst>
                              <p:par>
                                <p:cTn id="20" presetID="19" presetClass="entr" presetSubtype="1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par>
                                <p:cTn id="24" presetID="48" presetClass="entr" presetSubtype="0" accel="5000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4098"/>
                                        </p:tgtEl>
                                        <p:attrNameLst>
                                          <p:attrName>ppt_y</p:attrName>
                                        </p:attrNameLst>
                                      </p:cBhvr>
                                      <p:tavLst>
                                        <p:tav tm="0">
                                          <p:val>
                                            <p:strVal val="#ppt_y"/>
                                          </p:val>
                                        </p:tav>
                                        <p:tav tm="100000">
                                          <p:val>
                                            <p:strVal val="#ppt_y"/>
                                          </p:val>
                                        </p:tav>
                                      </p:tavLst>
                                    </p:anim>
                                    <p:animEffect transition="in" filter="fade">
                                      <p:cBhvr>
                                        <p:cTn id="2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FF00">
                      <a:alpha val="60000"/>
                    </a:srgbClr>
                  </a:glow>
                  <a:outerShdw blurRad="80000" dist="40000" dir="5040000" algn="tl">
                    <a:srgbClr val="000000">
                      <a:alpha val="30000"/>
                    </a:srgbClr>
                  </a:outerShdw>
                </a:effectLst>
              </a:rPr>
              <a:t>Dreams about flowers</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FF00">
                    <a:alpha val="60000"/>
                  </a:srgbClr>
                </a:glow>
                <a:outerShdw blurRad="80000" dist="40000" dir="5040000" algn="tl">
                  <a:srgbClr val="000000">
                    <a:alpha val="30000"/>
                  </a:srgbClr>
                </a:outerShdw>
              </a:effectLst>
            </a:endParaRPr>
          </a:p>
        </p:txBody>
      </p:sp>
      <p:sp>
        <p:nvSpPr>
          <p:cNvPr id="3" name="Содержимое 2"/>
          <p:cNvSpPr>
            <a:spLocks noGrp="1"/>
          </p:cNvSpPr>
          <p:nvPr>
            <p:ph idx="1"/>
          </p:nvPr>
        </p:nvSpPr>
        <p:spPr>
          <a:xfrm>
            <a:off x="4714876" y="1643050"/>
            <a:ext cx="3971924" cy="2143140"/>
          </a:xfrm>
        </p:spPr>
        <p:txBody>
          <a:bodyPr>
            <a:normAutofit/>
          </a:bodyPr>
          <a:lstStyle/>
          <a:p>
            <a:pPr algn="ctr">
              <a:buNone/>
            </a:pPr>
            <a:r>
              <a:rPr lang="en-US" dirty="0" smtClean="0"/>
              <a:t>If you see dandelions</a:t>
            </a:r>
            <a:r>
              <a:rPr lang="en-US" dirty="0" smtClean="0">
                <a:solidFill>
                  <a:srgbClr val="7030A0"/>
                </a:solidFill>
              </a:rPr>
              <a:t>*</a:t>
            </a:r>
            <a:r>
              <a:rPr lang="en-US" dirty="0" smtClean="0"/>
              <a:t> in dream it means that you’ll get  pleasant news.</a:t>
            </a:r>
            <a:endParaRPr lang="ru-RU" dirty="0"/>
          </a:p>
        </p:txBody>
      </p:sp>
      <p:pic>
        <p:nvPicPr>
          <p:cNvPr id="5122" name="Picture 2"/>
          <p:cNvPicPr>
            <a:picLocks noChangeAspect="1" noChangeArrowheads="1"/>
          </p:cNvPicPr>
          <p:nvPr/>
        </p:nvPicPr>
        <p:blipFill>
          <a:blip r:embed="rId2"/>
          <a:srcRect/>
          <a:stretch>
            <a:fillRect/>
          </a:stretch>
        </p:blipFill>
        <p:spPr bwMode="auto">
          <a:xfrm>
            <a:off x="1071538" y="1357298"/>
            <a:ext cx="3214710" cy="271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Прямоугольник 4"/>
          <p:cNvSpPr/>
          <p:nvPr/>
        </p:nvSpPr>
        <p:spPr>
          <a:xfrm>
            <a:off x="214282" y="6334780"/>
            <a:ext cx="7874528" cy="523220"/>
          </a:xfrm>
          <a:prstGeom prst="rect">
            <a:avLst/>
          </a:prstGeom>
        </p:spPr>
        <p:txBody>
          <a:bodyPr wrap="none">
            <a:spAutoFit/>
          </a:bodyPr>
          <a:lstStyle/>
          <a:p>
            <a:r>
              <a:rPr lang="ru-RU" sz="2800" dirty="0" smtClean="0">
                <a:solidFill>
                  <a:srgbClr val="7030A0"/>
                </a:solidFill>
              </a:rPr>
              <a:t>*</a:t>
            </a:r>
            <a:r>
              <a:rPr lang="en-US" sz="2800" dirty="0" smtClean="0">
                <a:solidFill>
                  <a:srgbClr val="7030A0"/>
                </a:solidFill>
              </a:rPr>
              <a:t>dandelion </a:t>
            </a:r>
            <a:r>
              <a:rPr lang="en-US" sz="2800" dirty="0" smtClean="0"/>
              <a:t>– </a:t>
            </a:r>
            <a:r>
              <a:rPr lang="ru-RU" sz="2800" dirty="0" smtClean="0"/>
              <a:t>одуванчик</a:t>
            </a:r>
            <a:r>
              <a:rPr lang="en-US" sz="2800" dirty="0" smtClean="0"/>
              <a:t>; </a:t>
            </a:r>
            <a:r>
              <a:rPr lang="en-US" sz="2800" dirty="0" smtClean="0">
                <a:solidFill>
                  <a:srgbClr val="7030A0"/>
                </a:solidFill>
              </a:rPr>
              <a:t>** carnation </a:t>
            </a:r>
            <a:r>
              <a:rPr lang="en-US" sz="2800" dirty="0" smtClean="0"/>
              <a:t>- </a:t>
            </a:r>
            <a:r>
              <a:rPr lang="ru-RU" sz="2800" dirty="0" smtClean="0"/>
              <a:t>гвоздика</a:t>
            </a:r>
            <a:r>
              <a:rPr lang="en-US" sz="2800" dirty="0" smtClean="0"/>
              <a:t> </a:t>
            </a:r>
            <a:endParaRPr lang="ru-RU" sz="2800" dirty="0"/>
          </a:p>
        </p:txBody>
      </p:sp>
      <p:sp>
        <p:nvSpPr>
          <p:cNvPr id="6" name="Содержимое 2"/>
          <p:cNvSpPr txBox="1">
            <a:spLocks/>
          </p:cNvSpPr>
          <p:nvPr/>
        </p:nvSpPr>
        <p:spPr>
          <a:xfrm>
            <a:off x="428596" y="4143380"/>
            <a:ext cx="3971924" cy="21431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Содержимое 2"/>
          <p:cNvSpPr txBox="1">
            <a:spLocks/>
          </p:cNvSpPr>
          <p:nvPr/>
        </p:nvSpPr>
        <p:spPr>
          <a:xfrm>
            <a:off x="571472" y="4214818"/>
            <a:ext cx="3971924" cy="21431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you see</a:t>
            </a:r>
            <a:r>
              <a:rPr kumimoji="0" lang="en-US" sz="2600" b="0" i="0" u="none" strike="noStrike" kern="1200" cap="none" spc="0" normalizeH="0" noProof="0" dirty="0" smtClean="0">
                <a:ln>
                  <a:noFill/>
                </a:ln>
                <a:solidFill>
                  <a:schemeClr val="tx1"/>
                </a:solidFill>
                <a:effectLst/>
                <a:uLnTx/>
                <a:uFillTx/>
                <a:latin typeface="+mn-lt"/>
                <a:ea typeface="+mn-ea"/>
                <a:cs typeface="+mn-cs"/>
              </a:rPr>
              <a:t> carnations</a:t>
            </a:r>
            <a:r>
              <a:rPr kumimoji="0" lang="en-US" sz="2600" b="0" i="0" u="none" strike="noStrike" kern="1200" cap="none" spc="0" normalizeH="0" noProof="0" dirty="0" smtClean="0">
                <a:ln>
                  <a:noFill/>
                </a:ln>
                <a:solidFill>
                  <a:srgbClr val="7030A0"/>
                </a:solidFill>
                <a:effectLst/>
                <a:uLnTx/>
                <a:uFillTx/>
                <a:latin typeface="+mn-lt"/>
                <a:ea typeface="+mn-ea"/>
                <a:cs typeface="+mn-cs"/>
              </a:rPr>
              <a:t>*</a:t>
            </a:r>
            <a:r>
              <a:rPr kumimoji="0" lang="ru-RU" sz="2600" b="0" i="0" u="none" strike="noStrike" kern="1200" cap="none" spc="0" normalizeH="0" noProof="0" dirty="0" smtClean="0">
                <a:ln>
                  <a:noFill/>
                </a:ln>
                <a:solidFill>
                  <a:srgbClr val="7030A0"/>
                </a:solidFill>
                <a:effectLst/>
                <a:uLnTx/>
                <a:uFillTx/>
                <a:latin typeface="+mn-lt"/>
                <a:ea typeface="+mn-ea"/>
                <a:cs typeface="+mn-cs"/>
              </a:rPr>
              <a:t>*</a:t>
            </a:r>
            <a:r>
              <a:rPr kumimoji="0" lang="en-US" sz="2600" b="0" i="0" u="none" strike="noStrike" kern="1200" cap="none" spc="0" normalizeH="0" noProof="0" dirty="0" smtClean="0">
                <a:ln>
                  <a:noFill/>
                </a:ln>
                <a:solidFill>
                  <a:srgbClr val="7030A0"/>
                </a:solidFill>
                <a:effectLst/>
                <a:uLnTx/>
                <a:uFillTx/>
                <a:latin typeface="+mn-lt"/>
                <a:ea typeface="+mn-ea"/>
                <a:cs typeface="+mn-cs"/>
              </a:rPr>
              <a:t> </a:t>
            </a:r>
            <a:r>
              <a:rPr kumimoji="0" lang="en-US" sz="2600" b="0" i="0" u="none" strike="noStrike" kern="1200" cap="none" spc="0" normalizeH="0" noProof="0" dirty="0" smtClean="0">
                <a:ln>
                  <a:noFill/>
                </a:ln>
                <a:solidFill>
                  <a:schemeClr val="tx1"/>
                </a:solidFill>
                <a:effectLst/>
                <a:uLnTx/>
                <a:uFillTx/>
                <a:latin typeface="+mn-lt"/>
                <a:ea typeface="+mn-ea"/>
                <a:cs typeface="+mn-cs"/>
              </a:rPr>
              <a:t>in dream – you should wait for good achievements and success.  </a:t>
            </a: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a:srcRect/>
          <a:stretch>
            <a:fillRect/>
          </a:stretch>
        </p:blipFill>
        <p:spPr bwMode="auto">
          <a:xfrm>
            <a:off x="5214942" y="3714752"/>
            <a:ext cx="3182924" cy="25527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Tm="32774">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750"/>
                            </p:stCondLst>
                            <p:childTnLst>
                              <p:par>
                                <p:cTn id="13" presetID="3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5750"/>
                            </p:stCondLst>
                            <p:childTnLst>
                              <p:par>
                                <p:cTn id="22" presetID="49" presetClass="entr" presetSubtype="0" decel="10000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 calcmode="lin" valueType="num">
                                      <p:cBhvr>
                                        <p:cTn id="24" dur="500" fill="hold"/>
                                        <p:tgtEl>
                                          <p:spTgt spid="5122"/>
                                        </p:tgtEl>
                                        <p:attrNameLst>
                                          <p:attrName>ppt_w</p:attrName>
                                        </p:attrNameLst>
                                      </p:cBhvr>
                                      <p:tavLst>
                                        <p:tav tm="0">
                                          <p:val>
                                            <p:fltVal val="0"/>
                                          </p:val>
                                        </p:tav>
                                        <p:tav tm="100000">
                                          <p:val>
                                            <p:strVal val="#ppt_w"/>
                                          </p:val>
                                        </p:tav>
                                      </p:tavLst>
                                    </p:anim>
                                    <p:anim calcmode="lin" valueType="num">
                                      <p:cBhvr>
                                        <p:cTn id="25" dur="500" fill="hold"/>
                                        <p:tgtEl>
                                          <p:spTgt spid="5122"/>
                                        </p:tgtEl>
                                        <p:attrNameLst>
                                          <p:attrName>ppt_h</p:attrName>
                                        </p:attrNameLst>
                                      </p:cBhvr>
                                      <p:tavLst>
                                        <p:tav tm="0">
                                          <p:val>
                                            <p:fltVal val="0"/>
                                          </p:val>
                                        </p:tav>
                                        <p:tav tm="100000">
                                          <p:val>
                                            <p:strVal val="#ppt_h"/>
                                          </p:val>
                                        </p:tav>
                                      </p:tavLst>
                                    </p:anim>
                                    <p:anim calcmode="lin" valueType="num">
                                      <p:cBhvr>
                                        <p:cTn id="26" dur="500" fill="hold"/>
                                        <p:tgtEl>
                                          <p:spTgt spid="5122"/>
                                        </p:tgtEl>
                                        <p:attrNameLst>
                                          <p:attrName>style.rotation</p:attrName>
                                        </p:attrNameLst>
                                      </p:cBhvr>
                                      <p:tavLst>
                                        <p:tav tm="0">
                                          <p:val>
                                            <p:fltVal val="360"/>
                                          </p:val>
                                        </p:tav>
                                        <p:tav tm="100000">
                                          <p:val>
                                            <p:fltVal val="0"/>
                                          </p:val>
                                        </p:tav>
                                      </p:tavLst>
                                    </p:anim>
                                    <p:animEffect transition="in" filter="fade">
                                      <p:cBhvr>
                                        <p:cTn id="27" dur="500"/>
                                        <p:tgtEl>
                                          <p:spTgt spid="5122"/>
                                        </p:tgtEl>
                                      </p:cBhvr>
                                    </p:animEffect>
                                  </p:childTnLst>
                                </p:cTn>
                              </p:par>
                            </p:childTnLst>
                          </p:cTn>
                        </p:par>
                        <p:par>
                          <p:cTn id="28" fill="hold">
                            <p:stCondLst>
                              <p:cond delay="6250"/>
                            </p:stCondLst>
                            <p:childTnLst>
                              <p:par>
                                <p:cTn id="29" presetID="5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par>
                          <p:cTn id="34" fill="hold">
                            <p:stCondLst>
                              <p:cond delay="7250"/>
                            </p:stCondLst>
                            <p:childTnLst>
                              <p:par>
                                <p:cTn id="35" presetID="3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5123"/>
                                        </p:tgtEl>
                                        <p:attrNameLst>
                                          <p:attrName>style.visibility</p:attrName>
                                        </p:attrNameLst>
                                      </p:cBhvr>
                                      <p:to>
                                        <p:strVal val="visible"/>
                                      </p:to>
                                    </p:set>
                                    <p:anim calcmode="lin" valueType="num">
                                      <p:cBhvr>
                                        <p:cTn id="43" dur="500" fill="hold"/>
                                        <p:tgtEl>
                                          <p:spTgt spid="5123"/>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5123"/>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5123"/>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8">
      <a:dk1>
        <a:sysClr val="windowText" lastClr="000000"/>
      </a:dk1>
      <a:lt1>
        <a:srgbClr val="96E1FE"/>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380</TotalTime>
  <Words>557</Words>
  <Application>Microsoft Office PowerPoint</Application>
  <PresentationFormat>Экран (4:3)</PresentationFormat>
  <Paragraphs>49</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Презентация PowerPoint</vt:lpstr>
      <vt:lpstr>Dreams and their meanings  in our life.</vt:lpstr>
      <vt:lpstr>“The Dream Book” by Sigmund Freud</vt:lpstr>
      <vt:lpstr>Meanings of dreams</vt:lpstr>
      <vt:lpstr>Dreams about Food</vt:lpstr>
      <vt:lpstr>Презентация PowerPoint</vt:lpstr>
      <vt:lpstr>Dreams about Animals</vt:lpstr>
      <vt:lpstr>Презентация PowerPoint</vt:lpstr>
      <vt:lpstr>Dreams about flowers</vt:lpstr>
      <vt:lpstr>Презентация PowerPoint</vt:lpstr>
      <vt:lpstr> Dreams about seasons</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DNA7 X86</cp:lastModifiedBy>
  <cp:revision>43</cp:revision>
  <dcterms:created xsi:type="dcterms:W3CDTF">2002-12-31T23:47:04Z</dcterms:created>
  <dcterms:modified xsi:type="dcterms:W3CDTF">2011-01-16T15:53:09Z</dcterms:modified>
</cp:coreProperties>
</file>