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506A6BC-3B28-4377-B14D-CC462D58485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74C586-A264-4571-8EA7-EC3D9F153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Фармакогностическое</a:t>
            </a:r>
            <a:r>
              <a:rPr lang="ru-RU" dirty="0"/>
              <a:t> исследование представителей семейства </a:t>
            </a:r>
            <a:r>
              <a:rPr lang="ru-RU" dirty="0" err="1"/>
              <a:t>Rosaceae</a:t>
            </a:r>
            <a:r>
              <a:rPr lang="ru-RU" dirty="0"/>
              <a:t> и </a:t>
            </a:r>
            <a:r>
              <a:rPr lang="ru-RU" dirty="0" err="1"/>
              <a:t>Asteraceae</a:t>
            </a:r>
            <a:r>
              <a:rPr lang="ru-RU" dirty="0"/>
              <a:t>  флоры Красноярского края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357694"/>
            <a:ext cx="6480048" cy="1752600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Выполнили: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smtClean="0">
                <a:solidFill>
                  <a:schemeClr val="tx1"/>
                </a:solidFill>
              </a:rPr>
              <a:t>« ОУ Гимназия № </a:t>
            </a:r>
            <a:r>
              <a:rPr lang="ru-RU" sz="3300" dirty="0">
                <a:solidFill>
                  <a:schemeClr val="tx1"/>
                </a:solidFill>
              </a:rPr>
              <a:t>10</a:t>
            </a:r>
            <a:r>
              <a:rPr lang="ru-RU" dirty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Дорохин</a:t>
            </a:r>
            <a:r>
              <a:rPr lang="ru-RU" dirty="0" smtClean="0">
                <a:solidFill>
                  <a:schemeClr val="tx1"/>
                </a:solidFill>
              </a:rPr>
              <a:t> Алексей,</a:t>
            </a:r>
          </a:p>
          <a:p>
            <a:pPr algn="r"/>
            <a:r>
              <a:rPr lang="ru-RU" smtClean="0">
                <a:solidFill>
                  <a:schemeClr val="tx1"/>
                </a:solidFill>
              </a:rPr>
              <a:t>Грищенко </a:t>
            </a:r>
            <a:r>
              <a:rPr lang="ru-RU" smtClean="0">
                <a:solidFill>
                  <a:schemeClr val="tx1"/>
                </a:solidFill>
              </a:rPr>
              <a:t>Иван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Результаты сравнительного фитохимического анализа листьев черемухи обыкновенной, собранных в различных районах Красноярского края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114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образца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Район  сбора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Витамин С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мг/100г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Дубильные вещества, %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Органические кислоты % перерасчет на яблочную кислоту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г. Минусинск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363,5±18,10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10,55±0,52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2,13±0,1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Лесосибирск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362,10±18,10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9,40±0,47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1,84±0,09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п. Емельяново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270,65±13,50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5,92±0,30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1,51±0,07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Красноярское водохранилище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326,94±16,35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6,48±0,32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1,82±0,09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г. Красноярск, район  завода «Крастяжмаш»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252,33±12,60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5,72±0,30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1,14±0,06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г. Красноярск, район ТЭЦ-3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242,35±12,00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5,65±0,28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1,13±0,05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60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г. Красноярск, Академгородок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268,21±13,4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5,88±0,30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1,14±0,06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460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г. Красноярск, район завода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Краз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147,61±7,40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4,7±0,24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0,76±0,04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Содержание биологически активных веществ в надземных органах пижмы обыкновенной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5079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419"/>
                <a:gridCol w="937419"/>
                <a:gridCol w="937419"/>
                <a:gridCol w="937419"/>
                <a:gridCol w="937419"/>
                <a:gridCol w="937419"/>
                <a:gridCol w="937419"/>
                <a:gridCol w="937419"/>
              </a:tblGrid>
              <a:tr h="1137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Месяц сбора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Органические кислоты % перерасчет на яблочную кислоту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Дубильные вещества,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Хлорофилл А мг/100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Хлорофилл В мг/100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Каротиноиды мг/100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Витамин С, мг/%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57964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Листья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0,92±0,04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12,98±0,65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64,17±1,20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34,16±1,70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12,05±0,60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17,50±0,80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57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Август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0,78±0,04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10,22±0,51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46,56±1,30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28,58±1,40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10,98±0,60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14,2±0,70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57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0,67±0,03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8,35±0,41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34,82±1,70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18,66±0,93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8,88±0,45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10,15±0,50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5796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Соцветия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Июль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1,12±0,05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8,10±0,40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10,94±0,54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13,57±0,60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20,8±0,10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12,10±0,60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57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0,75±0,03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5,70±0,28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2,85±0,14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2,66±0,13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20,3±0,10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9,20±0,40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5796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Стебли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1,94±0,10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12,56±0,63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1,07±0,05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1,42±0,07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0,38±0,20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  <a:tr h="557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1,74±0,08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9,62±0,48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1,97±0,10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2,88±0,15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0,76±0,04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872" marR="6887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1.Анализ ассортимента растительных средств, применяемых для лечения и профилактики заболеваний органов пищеварения, показал необходимость разработки средств с </a:t>
            </a:r>
            <a:r>
              <a:rPr lang="ru-RU" dirty="0" err="1" smtClean="0"/>
              <a:t>антимикробным</a:t>
            </a:r>
            <a:r>
              <a:rPr lang="ru-RU" dirty="0" smtClean="0"/>
              <a:t>, противовоспалительным и вяжущим действием отечественного производства, в том числе из растений семейства </a:t>
            </a:r>
            <a:r>
              <a:rPr lang="ru-RU" dirty="0" err="1" smtClean="0"/>
              <a:t>семейства</a:t>
            </a:r>
            <a:r>
              <a:rPr lang="ru-RU" dirty="0" smtClean="0"/>
              <a:t> </a:t>
            </a:r>
            <a:r>
              <a:rPr lang="ru-RU" dirty="0" err="1" smtClean="0"/>
              <a:t>Rosaceae</a:t>
            </a:r>
            <a:r>
              <a:rPr lang="ru-RU" dirty="0" smtClean="0"/>
              <a:t> и </a:t>
            </a:r>
            <a:r>
              <a:rPr lang="ru-RU" dirty="0" err="1" smtClean="0"/>
              <a:t>Asteraceae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2.Установлено, что в листьях черемухи обыкновенной (г. Минусинск,  г. </a:t>
            </a:r>
            <a:r>
              <a:rPr lang="ru-RU" dirty="0" err="1" smtClean="0"/>
              <a:t>Лесосибирск</a:t>
            </a:r>
            <a:r>
              <a:rPr lang="ru-RU" dirty="0" smtClean="0"/>
              <a:t>) содержание основных БАВ (дубильных веществ, органических кислот, аскорбиновой кислоты) больше, чем в сырье из других районов.</a:t>
            </a:r>
          </a:p>
          <a:p>
            <a:pPr algn="just"/>
            <a:r>
              <a:rPr lang="ru-RU" dirty="0" smtClean="0"/>
              <a:t>3.</a:t>
            </a:r>
            <a:r>
              <a:rPr lang="ru-RU" b="1" dirty="0" smtClean="0"/>
              <a:t> </a:t>
            </a:r>
            <a:r>
              <a:rPr lang="ru-RU" dirty="0" smtClean="0"/>
              <a:t>Установлены в ходе </a:t>
            </a:r>
            <a:r>
              <a:rPr lang="ru-RU" dirty="0" err="1" smtClean="0"/>
              <a:t>фармакогностических</a:t>
            </a:r>
            <a:r>
              <a:rPr lang="ru-RU" dirty="0" smtClean="0"/>
              <a:t> исследований некоторые закономерности накопления и распределения БАВ по органам и фазам развития  пижмы обыкновенной.   </a:t>
            </a:r>
          </a:p>
          <a:p>
            <a:pPr algn="just"/>
            <a:r>
              <a:rPr lang="ru-RU" dirty="0" smtClean="0"/>
              <a:t>4.Для сырья пижмы обыкновенной  подобраны оптимальные условия заготовки, сушки и предварительной обработки.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Постановка и формулировка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Для расширения сырьевой базы и создания эффективных оригинальных препаратов необходимо проводить поиск новых сырьевых источников лекарственных растений, расширять изучение природных биологически активных веществ. </a:t>
            </a:r>
            <a:endParaRPr lang="ru-RU" dirty="0" smtClean="0"/>
          </a:p>
          <a:p>
            <a:pPr algn="just"/>
            <a:r>
              <a:rPr lang="ru-RU" dirty="0" smtClean="0"/>
              <a:t>Черемуха и пижма, произрастающие </a:t>
            </a:r>
            <a:r>
              <a:rPr lang="ru-RU" dirty="0"/>
              <a:t>в Красноярском крае, </a:t>
            </a:r>
            <a:r>
              <a:rPr lang="ru-RU" dirty="0" smtClean="0"/>
              <a:t>являются перспективными источниками </a:t>
            </a:r>
            <a:r>
              <a:rPr lang="ru-RU" dirty="0"/>
              <a:t>получения витаминных и </a:t>
            </a:r>
            <a:r>
              <a:rPr lang="ru-RU" dirty="0" smtClean="0"/>
              <a:t>противовоспалительных </a:t>
            </a:r>
            <a:r>
              <a:rPr lang="ru-RU" dirty="0"/>
              <a:t>препаратов.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           </a:t>
            </a:r>
            <a:r>
              <a:rPr lang="ru-RU" dirty="0" err="1" smtClean="0"/>
              <a:t>Фармакогностическое</a:t>
            </a:r>
            <a:r>
              <a:rPr lang="ru-RU" dirty="0" smtClean="0"/>
              <a:t> изучение </a:t>
            </a:r>
            <a:r>
              <a:rPr lang="ru-RU" dirty="0"/>
              <a:t>представителей семейства </a:t>
            </a:r>
            <a:r>
              <a:rPr lang="ru-RU" dirty="0" err="1"/>
              <a:t>Rosaceae</a:t>
            </a:r>
            <a:r>
              <a:rPr lang="ru-RU" dirty="0"/>
              <a:t> и </a:t>
            </a:r>
            <a:r>
              <a:rPr lang="ru-RU" dirty="0" err="1"/>
              <a:t>Asteraceae</a:t>
            </a:r>
            <a:r>
              <a:rPr lang="ru-RU" dirty="0"/>
              <a:t>  флоры Красноярского края</a:t>
            </a:r>
            <a:r>
              <a:rPr lang="ru-RU" b="1" dirty="0"/>
              <a:t>  </a:t>
            </a:r>
            <a:r>
              <a:rPr lang="ru-RU" dirty="0"/>
              <a:t>для получения  растительных средств </a:t>
            </a:r>
            <a:r>
              <a:rPr lang="ru-RU" dirty="0" err="1"/>
              <a:t>антимикробного</a:t>
            </a:r>
            <a:r>
              <a:rPr lang="ru-RU" dirty="0"/>
              <a:t>, противовоспалительного и вяжущего действия, предназначенных для лечения и профилактики заболеваний органов пищеварения.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Изучить ассортимент растительных средств, применяемых для лечения заболеваний органов пищеварения; дать анализ  современного состояния изученности растений сем </a:t>
            </a:r>
            <a:r>
              <a:rPr lang="ru-RU" dirty="0" err="1" smtClean="0"/>
              <a:t>Rosaceae</a:t>
            </a:r>
            <a:r>
              <a:rPr lang="ru-RU" dirty="0" smtClean="0"/>
              <a:t> и </a:t>
            </a:r>
            <a:r>
              <a:rPr lang="ru-RU" dirty="0" err="1" smtClean="0"/>
              <a:t>Asteraceae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Провести изучение химического состава пижмы обыкновенной  и  черемухи обыкновенной флоры Красноярского края; </a:t>
            </a:r>
          </a:p>
          <a:p>
            <a:pPr algn="just"/>
            <a:r>
              <a:rPr lang="ru-RU" dirty="0" smtClean="0"/>
              <a:t>Установить закономерности накопления и распределения БАВ по органам и фазам развития пижмы обыкновенной,  обосновать рациональные сроки заготовки для указанного  вида сырья;</a:t>
            </a:r>
          </a:p>
          <a:p>
            <a:pPr algn="just"/>
            <a:r>
              <a:rPr lang="ru-RU" dirty="0" smtClean="0"/>
              <a:t>Провести количественное содержание БАВ  в листьях черемухи обыкновенной в период цветения из различных районов Красноярского края.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Объекты исследования: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7467600" cy="4525963"/>
          </a:xfrm>
        </p:spPr>
        <p:txBody>
          <a:bodyPr>
            <a:normAutofit/>
          </a:bodyPr>
          <a:lstStyle/>
          <a:p>
            <a:endParaRPr lang="ru-RU" sz="2600" dirty="0" smtClean="0"/>
          </a:p>
          <a:p>
            <a:r>
              <a:rPr lang="ru-RU" sz="2600" dirty="0" smtClean="0"/>
              <a:t>- надземная часть (листья, стебли, соцветия) пижмы обыкновенной, собранные в период вегетации в </a:t>
            </a:r>
            <a:r>
              <a:rPr lang="ru-RU" sz="2600" dirty="0" err="1" smtClean="0"/>
              <a:t>Курагинском</a:t>
            </a:r>
            <a:r>
              <a:rPr lang="ru-RU" sz="2600" dirty="0" smtClean="0"/>
              <a:t> районе Красноярского края.  </a:t>
            </a:r>
          </a:p>
          <a:p>
            <a:endParaRPr lang="ru-RU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214686"/>
            <a:ext cx="1928826" cy="255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- листья черемухи обыкновенной в период цветения, собранные в 4 районах Красноярского края и окрестностях г. Красноярска: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2000240"/>
          <a:ext cx="7467600" cy="404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80867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образца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Место сбора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образца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Место сбора</a:t>
                      </a:r>
                      <a:endParaRPr lang="ru-RU" sz="2000" dirty="0"/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г. Минусинск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 Красноярск, район  завода 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Крастяжмаш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г.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Лесосибирск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 Красноярск, район ТЭЦ-3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п. Емельяново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 Красноярск, Академгородок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Красноярское водохранилище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 Красноярск, район завода «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Краз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71480"/>
            <a:ext cx="239681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58204" cy="5114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Методы исследования: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928671"/>
            <a:ext cx="8858280" cy="613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Определение дубильных веществ</a:t>
            </a:r>
            <a:endParaRPr lang="ru-RU" dirty="0" smtClean="0">
              <a:latin typeface="Times New Roman" pitchFamily="18" charset="0"/>
            </a:endParaRPr>
          </a:p>
          <a:p>
            <a:pPr marL="469900" indent="-469900" algn="just">
              <a:lnSpc>
                <a:spcPct val="80000"/>
              </a:lnSpc>
              <a:buClr>
                <a:srgbClr val="99CCFF"/>
              </a:buCl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	Метод основан на окислении танинов водным раствором </a:t>
            </a:r>
            <a:r>
              <a:rPr lang="ru-RU" dirty="0" err="1" smtClean="0">
                <a:latin typeface="Times New Roman" pitchFamily="18" charset="0"/>
              </a:rPr>
              <a:t>пермаганата</a:t>
            </a:r>
            <a:r>
              <a:rPr lang="ru-RU" dirty="0" smtClean="0">
                <a:latin typeface="Times New Roman" pitchFamily="18" charset="0"/>
              </a:rPr>
              <a:t> калия с применением в качестве индикатора </a:t>
            </a:r>
            <a:r>
              <a:rPr lang="ru-RU" dirty="0" err="1" smtClean="0">
                <a:latin typeface="Times New Roman" pitchFamily="18" charset="0"/>
              </a:rPr>
              <a:t>индигосульфокислоты</a:t>
            </a:r>
            <a:r>
              <a:rPr lang="ru-RU" dirty="0" smtClean="0">
                <a:latin typeface="Times New Roman" pitchFamily="18" charset="0"/>
              </a:rPr>
              <a:t>.</a:t>
            </a:r>
          </a:p>
          <a:p>
            <a:pPr marL="469900" indent="-469900" algn="just">
              <a:lnSpc>
                <a:spcPct val="80000"/>
              </a:lnSpc>
              <a:buClr>
                <a:srgbClr val="99CCFF"/>
              </a:buCl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	Содержание дубильных веществ в процентах вычисляют по формуле: </a:t>
            </a:r>
          </a:p>
          <a:p>
            <a:pPr marL="469900" indent="-469900">
              <a:lnSpc>
                <a:spcPct val="80000"/>
              </a:lnSpc>
              <a:buClr>
                <a:srgbClr val="99CCFF"/>
              </a:buCl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  </a:t>
            </a:r>
          </a:p>
          <a:p>
            <a:pPr marL="469900" indent="-469900">
              <a:lnSpc>
                <a:spcPct val="80000"/>
              </a:lnSpc>
              <a:buClr>
                <a:srgbClr val="99CCFF"/>
              </a:buCl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                                          </a:t>
            </a:r>
          </a:p>
          <a:p>
            <a:pPr marL="469900" indent="-469900">
              <a:lnSpc>
                <a:spcPct val="80000"/>
              </a:lnSpc>
              <a:buClr>
                <a:srgbClr val="99CCFF"/>
              </a:buClr>
            </a:pPr>
            <a:endParaRPr lang="ru-RU" dirty="0" smtClean="0">
              <a:latin typeface="Times New Roman" pitchFamily="18" charset="0"/>
            </a:endParaRPr>
          </a:p>
          <a:p>
            <a:pPr marL="469900" indent="-469900">
              <a:lnSpc>
                <a:spcPct val="80000"/>
              </a:lnSpc>
              <a:buClr>
                <a:srgbClr val="99CCFF"/>
              </a:buCl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</a:rPr>
              <a:t>где </a:t>
            </a:r>
            <a:r>
              <a:rPr lang="en-US" dirty="0" smtClean="0">
                <a:latin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</a:rPr>
              <a:t>1  - объем 0,1 н.</a:t>
            </a:r>
            <a:r>
              <a:rPr lang="en-US" dirty="0" err="1" smtClean="0">
                <a:latin typeface="Times New Roman" pitchFamily="18" charset="0"/>
              </a:rPr>
              <a:t>KMnO</a:t>
            </a:r>
            <a:r>
              <a:rPr lang="ru-RU" baseline="-25000" dirty="0" smtClean="0">
                <a:latin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</a:rPr>
              <a:t>, пошедшего на титрование, мл; </a:t>
            </a:r>
            <a:r>
              <a:rPr lang="en-US" dirty="0" smtClean="0">
                <a:latin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</a:rPr>
              <a:t>2 - объем 0,1 н. </a:t>
            </a:r>
            <a:r>
              <a:rPr lang="en-US" dirty="0" err="1" smtClean="0">
                <a:latin typeface="Times New Roman" pitchFamily="18" charset="0"/>
              </a:rPr>
              <a:t>KMnO</a:t>
            </a:r>
            <a:r>
              <a:rPr lang="ru-RU" baseline="-25000" dirty="0" smtClean="0">
                <a:latin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</a:rPr>
              <a:t>, пошедшего на контрольный опыт, мл; </a:t>
            </a:r>
            <a:r>
              <a:rPr lang="en-US" dirty="0" smtClean="0">
                <a:latin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</a:rPr>
              <a:t> – поправка на титр, </a:t>
            </a:r>
            <a:r>
              <a:rPr lang="en-US" dirty="0" smtClean="0">
                <a:latin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</a:rPr>
              <a:t> – коэффициент пересчета на танин: для </a:t>
            </a:r>
            <a:r>
              <a:rPr lang="ru-RU" dirty="0" err="1" smtClean="0">
                <a:latin typeface="Times New Roman" pitchFamily="18" charset="0"/>
              </a:rPr>
              <a:t>гидролизуемых</a:t>
            </a:r>
            <a:r>
              <a:rPr lang="ru-RU" dirty="0" smtClean="0">
                <a:latin typeface="Times New Roman" pitchFamily="18" charset="0"/>
              </a:rPr>
              <a:t> дубильных веществ равен 0,004157, для конденсированных – 0,00582;  </a:t>
            </a:r>
            <a:r>
              <a:rPr lang="en-US" dirty="0" smtClean="0">
                <a:latin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</a:rPr>
              <a:t> – общий объем экстракта, мл; </a:t>
            </a:r>
            <a:r>
              <a:rPr lang="en-US" dirty="0" smtClean="0">
                <a:latin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</a:rPr>
              <a:t> – масса навески сырья, г; </a:t>
            </a:r>
            <a:r>
              <a:rPr lang="en-US" dirty="0" smtClean="0">
                <a:latin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</a:rPr>
              <a:t>3 – объем экстракта, взятого для </a:t>
            </a:r>
            <a:r>
              <a:rPr lang="ru-RU" dirty="0" err="1" smtClean="0">
                <a:latin typeface="Times New Roman" pitchFamily="18" charset="0"/>
              </a:rPr>
              <a:t>титрованиия</a:t>
            </a:r>
            <a:r>
              <a:rPr lang="ru-RU" dirty="0" smtClean="0">
                <a:latin typeface="Times New Roman" pitchFamily="18" charset="0"/>
              </a:rPr>
              <a:t>, мл.</a:t>
            </a:r>
          </a:p>
          <a:p>
            <a:pPr marL="342900" indent="-342900" algn="ctr"/>
            <a:r>
              <a:rPr lang="ru-RU" dirty="0" smtClean="0">
                <a:solidFill>
                  <a:srgbClr val="FF0000"/>
                </a:solidFill>
              </a:rPr>
              <a:t>2. Определение органических кислот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 коническую колбу помещают 20 мл фильтрата, отмеренного пипеткой, добавляют 3-4 капли фенолфталеина и титруют раствором едкого натрия до слабо-розового окрашивания. Содержание органической кислоты в процентах определяют по формуле: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количество 0.1н раствора щелочи, израсходованной на титрование, мл; К – коэффициент для пересчета на соответствующую кислоту;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объем вытяжки, приготовленной из навески исследуемого продукта, мл;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масса навески или объем исследуемого продукта, г или мл;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количество фильтрата, взятого для титрования, мл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71736" y="1928802"/>
          <a:ext cx="3143272" cy="628650"/>
        </p:xfrm>
        <a:graphic>
          <a:graphicData uri="http://schemas.openxmlformats.org/presentationml/2006/ole">
            <p:oleObj spid="_x0000_s1026" name="Формула" r:id="rId3" imgW="1955520" imgH="431640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4643446"/>
            <a:ext cx="223837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.Определение пигментов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Сущность метода заключается в </a:t>
            </a:r>
            <a:r>
              <a:rPr lang="ru-RU" smtClean="0"/>
              <a:t>измерении оптической </a:t>
            </a:r>
            <a:r>
              <a:rPr lang="ru-RU" dirty="0" smtClean="0"/>
              <a:t>плотности вытяжки (экстракта) пигментов </a:t>
            </a:r>
            <a:r>
              <a:rPr lang="ru-RU" smtClean="0"/>
              <a:t>на спектрофотометре </a:t>
            </a:r>
            <a:r>
              <a:rPr lang="ru-RU" dirty="0" smtClean="0"/>
              <a:t>при длинах волн, соответствующих максимумам поглощения хлорофиллов</a:t>
            </a:r>
            <a:r>
              <a:rPr lang="ru-RU" i="1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(663 нм) и</a:t>
            </a:r>
            <a:r>
              <a:rPr lang="ru-RU" i="1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(645 нм) и максимуму поглощения </a:t>
            </a:r>
            <a:r>
              <a:rPr lang="ru-RU" dirty="0" err="1" smtClean="0"/>
              <a:t>каротиноидов</a:t>
            </a:r>
            <a:r>
              <a:rPr lang="ru-RU" dirty="0" smtClean="0"/>
              <a:t> (440,5 нм), с последующим расчетом концентрации пигментов по уравнениям </a:t>
            </a:r>
            <a:r>
              <a:rPr lang="ru-RU" dirty="0" err="1" smtClean="0"/>
              <a:t>Вет</a:t>
            </a:r>
            <a:r>
              <a:rPr lang="ru-RU" dirty="0" smtClean="0"/>
              <a:t> штейна и </a:t>
            </a:r>
            <a:r>
              <a:rPr lang="ru-RU" dirty="0" err="1" smtClean="0"/>
              <a:t>Хольма</a:t>
            </a:r>
            <a:r>
              <a:rPr lang="ru-RU" dirty="0" smtClean="0"/>
              <a:t>:</a:t>
            </a:r>
          </a:p>
          <a:p>
            <a:pPr algn="ctr"/>
            <a:r>
              <a:rPr lang="en-US" b="1" i="1" dirty="0" smtClean="0"/>
              <a:t>Ca</a:t>
            </a:r>
            <a:r>
              <a:rPr lang="en-US" b="1" dirty="0" smtClean="0"/>
              <a:t> </a:t>
            </a:r>
            <a:r>
              <a:rPr lang="ru-RU" b="1" dirty="0" smtClean="0"/>
              <a:t>= 9,784</a:t>
            </a:r>
            <a:r>
              <a:rPr lang="en-US" b="1" dirty="0" smtClean="0"/>
              <a:t>D</a:t>
            </a:r>
            <a:r>
              <a:rPr lang="ru-RU" b="1" dirty="0" smtClean="0"/>
              <a:t>662 - 0,99</a:t>
            </a:r>
            <a:r>
              <a:rPr lang="en-US" b="1" dirty="0" smtClean="0"/>
              <a:t>D</a:t>
            </a:r>
            <a:r>
              <a:rPr lang="ru-RU" b="1" dirty="0" smtClean="0"/>
              <a:t>644; </a:t>
            </a:r>
            <a:r>
              <a:rPr lang="en-US" b="1" dirty="0" smtClean="0"/>
              <a:t> </a:t>
            </a:r>
            <a:r>
              <a:rPr lang="en-US" b="1" dirty="0" err="1" smtClean="0"/>
              <a:t>Cb</a:t>
            </a:r>
            <a:r>
              <a:rPr lang="en-US" b="1" dirty="0" smtClean="0"/>
              <a:t> </a:t>
            </a:r>
            <a:r>
              <a:rPr lang="ru-RU" b="1" dirty="0" smtClean="0"/>
              <a:t>= 21,426</a:t>
            </a:r>
            <a:r>
              <a:rPr lang="en-US" b="1" dirty="0" smtClean="0"/>
              <a:t>D</a:t>
            </a:r>
            <a:r>
              <a:rPr lang="ru-RU" b="1" dirty="0" smtClean="0"/>
              <a:t>644 - 4,650</a:t>
            </a:r>
            <a:r>
              <a:rPr lang="en-US" b="1" dirty="0" smtClean="0"/>
              <a:t>D</a:t>
            </a:r>
            <a:r>
              <a:rPr lang="ru-RU" b="1" dirty="0" smtClean="0"/>
              <a:t>662; </a:t>
            </a:r>
          </a:p>
          <a:p>
            <a:pPr algn="ctr"/>
            <a:r>
              <a:rPr lang="en-US" b="1" dirty="0" smtClean="0"/>
              <a:t>Ca</a:t>
            </a:r>
            <a:r>
              <a:rPr lang="ru-RU" b="1" dirty="0" smtClean="0"/>
              <a:t>+</a:t>
            </a:r>
            <a:r>
              <a:rPr lang="en-US" b="1" dirty="0" err="1" smtClean="0"/>
              <a:t>Cb</a:t>
            </a:r>
            <a:r>
              <a:rPr lang="en-US" b="1" dirty="0" smtClean="0"/>
              <a:t> </a:t>
            </a:r>
            <a:r>
              <a:rPr lang="ru-RU" b="1" dirty="0" smtClean="0"/>
              <a:t>= 5,134</a:t>
            </a:r>
            <a:r>
              <a:rPr lang="en-US" b="1" dirty="0" smtClean="0"/>
              <a:t>D</a:t>
            </a:r>
            <a:r>
              <a:rPr lang="ru-RU" b="1" dirty="0" smtClean="0"/>
              <a:t>622 + 20,436</a:t>
            </a:r>
            <a:r>
              <a:rPr lang="en-US" b="1" dirty="0" smtClean="0"/>
              <a:t>D</a:t>
            </a:r>
            <a:r>
              <a:rPr lang="ru-RU" b="1" dirty="0" smtClean="0"/>
              <a:t>644; </a:t>
            </a:r>
            <a:r>
              <a:rPr lang="en-US" b="1" dirty="0" smtClean="0"/>
              <a:t> </a:t>
            </a:r>
            <a:r>
              <a:rPr lang="ru-RU" b="1" dirty="0" err="1" smtClean="0"/>
              <a:t>Скар</a:t>
            </a:r>
            <a:r>
              <a:rPr lang="ru-RU" b="1" dirty="0" smtClean="0"/>
              <a:t> = 4,695</a:t>
            </a:r>
            <a:r>
              <a:rPr lang="en-US" b="1" dirty="0" smtClean="0"/>
              <a:t>D</a:t>
            </a:r>
            <a:r>
              <a:rPr lang="ru-RU" b="1" dirty="0" smtClean="0"/>
              <a:t>440,5 - 0,268</a:t>
            </a:r>
            <a:r>
              <a:rPr lang="en-US" b="1" dirty="0" smtClean="0"/>
              <a:t>D</a:t>
            </a:r>
            <a:r>
              <a:rPr lang="ru-RU" b="1" dirty="0" smtClean="0"/>
              <a:t>(</a:t>
            </a:r>
            <a:r>
              <a:rPr lang="en-US" b="1" dirty="0" smtClean="0"/>
              <a:t>Ca </a:t>
            </a:r>
            <a:r>
              <a:rPr lang="ru-RU" b="1" dirty="0" smtClean="0"/>
              <a:t>+ </a:t>
            </a:r>
            <a:r>
              <a:rPr lang="en-US" b="1" dirty="0" err="1" smtClean="0"/>
              <a:t>Cb</a:t>
            </a:r>
            <a:r>
              <a:rPr lang="ru-RU" b="1" dirty="0" smtClean="0"/>
              <a:t>),</a:t>
            </a:r>
            <a:endParaRPr lang="en-US" b="1" dirty="0" smtClean="0"/>
          </a:p>
          <a:p>
            <a:r>
              <a:rPr lang="ru-RU" dirty="0" smtClean="0"/>
              <a:t> где: </a:t>
            </a:r>
            <a:r>
              <a:rPr lang="ru-RU" i="1" dirty="0" err="1" smtClean="0"/>
              <a:t>Са</a:t>
            </a:r>
            <a:r>
              <a:rPr lang="ru-RU" dirty="0" smtClean="0"/>
              <a:t> - концентрация хлорофилла</a:t>
            </a:r>
            <a:r>
              <a:rPr lang="ru-RU" i="1" dirty="0" smtClean="0"/>
              <a:t> а,</a:t>
            </a:r>
            <a:r>
              <a:rPr lang="ru-RU" dirty="0" smtClean="0"/>
              <a:t> мг/дм ; СЬ - концентрация хлорофилла </a:t>
            </a:r>
            <a:r>
              <a:rPr lang="en-US" dirty="0" smtClean="0"/>
              <a:t>b</a:t>
            </a:r>
            <a:r>
              <a:rPr lang="ru-RU" dirty="0" smtClean="0"/>
              <a:t>, мг/дм ; </a:t>
            </a:r>
            <a:r>
              <a:rPr lang="ru-RU" dirty="0" err="1" smtClean="0"/>
              <a:t>Скар</a:t>
            </a:r>
            <a:r>
              <a:rPr lang="ru-RU" dirty="0" smtClean="0"/>
              <a:t> - концентрация </a:t>
            </a:r>
            <a:r>
              <a:rPr lang="ru-RU" dirty="0" err="1" smtClean="0"/>
              <a:t>каротиноидов</a:t>
            </a:r>
            <a:r>
              <a:rPr lang="ru-RU" dirty="0" smtClean="0"/>
              <a:t>, мг/дм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Содержание пигментов (мг/100г) находят по формуле</a:t>
            </a:r>
          </a:p>
          <a:p>
            <a:pPr algn="ctr"/>
            <a:r>
              <a:rPr lang="ru-RU" b="1" dirty="0" err="1" smtClean="0"/>
              <a:t>х</a:t>
            </a:r>
            <a:r>
              <a:rPr lang="ru-RU" b="1" dirty="0" smtClean="0"/>
              <a:t> = </a:t>
            </a:r>
            <a:r>
              <a:rPr lang="en-US" b="1" dirty="0" smtClean="0"/>
              <a:t>CVV</a:t>
            </a:r>
            <a:r>
              <a:rPr lang="ru-RU" sz="800" b="1" dirty="0" smtClean="0"/>
              <a:t>2 .</a:t>
            </a:r>
            <a:r>
              <a:rPr lang="ru-RU" b="1" dirty="0" smtClean="0"/>
              <a:t> 100 / </a:t>
            </a:r>
            <a:r>
              <a:rPr lang="ru-RU" b="1" dirty="0" err="1" smtClean="0"/>
              <a:t>нV</a:t>
            </a:r>
            <a:r>
              <a:rPr lang="ru-RU" sz="800" b="1" dirty="0" err="1" smtClean="0"/>
              <a:t>l</a:t>
            </a:r>
            <a:r>
              <a:rPr lang="ru-RU" sz="800" b="1" dirty="0" smtClean="0"/>
              <a:t>.</a:t>
            </a:r>
            <a:r>
              <a:rPr lang="ru-RU" b="1" dirty="0" smtClean="0"/>
              <a:t> 1000, </a:t>
            </a:r>
          </a:p>
          <a:p>
            <a:r>
              <a:rPr lang="ru-RU" dirty="0" smtClean="0"/>
              <a:t>где: С - концентрация пигмента, мг/дм</a:t>
            </a:r>
            <a:r>
              <a:rPr lang="ru-RU" baseline="30000" dirty="0" smtClean="0"/>
              <a:t>3</a:t>
            </a:r>
            <a:r>
              <a:rPr lang="ru-RU" dirty="0" smtClean="0"/>
              <a:t>; </a:t>
            </a:r>
            <a:r>
              <a:rPr lang="en-US" dirty="0" smtClean="0"/>
              <a:t>V</a:t>
            </a:r>
            <a:r>
              <a:rPr lang="ru-RU" dirty="0" smtClean="0"/>
              <a:t> - объем исходной вытяжки, см</a:t>
            </a:r>
            <a:r>
              <a:rPr lang="ru-RU" baseline="30000" dirty="0" smtClean="0"/>
              <a:t>3</a:t>
            </a:r>
            <a:r>
              <a:rPr lang="ru-RU" dirty="0" smtClean="0"/>
              <a:t>;</a:t>
            </a:r>
            <a:r>
              <a:rPr lang="en-US" dirty="0" smtClean="0"/>
              <a:t>  V</a:t>
            </a:r>
            <a:r>
              <a:rPr lang="en-US" cap="small" baseline="-25000" dirty="0" smtClean="0"/>
              <a:t>1</a:t>
            </a:r>
            <a:r>
              <a:rPr lang="ru-RU" dirty="0" smtClean="0"/>
              <a:t>- объем исходной вытяжки, взятой для разбавления, см ; 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ru-RU" dirty="0" smtClean="0"/>
              <a:t> - объем разбавленной вытяжки, см ;</a:t>
            </a:r>
            <a:r>
              <a:rPr lang="en-US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 - масса навески.</a:t>
            </a:r>
          </a:p>
          <a:p>
            <a:r>
              <a:rPr lang="ru-RU" dirty="0" smtClean="0"/>
              <a:t>Содержание пигментов  в растительном сырье  определяли на </a:t>
            </a:r>
            <a:r>
              <a:rPr lang="ru-RU" dirty="0" err="1" smtClean="0"/>
              <a:t>спектофотометре</a:t>
            </a:r>
            <a:r>
              <a:rPr lang="ru-RU" dirty="0" smtClean="0"/>
              <a:t> </a:t>
            </a:r>
            <a:r>
              <a:rPr lang="ru-RU" i="1" dirty="0" err="1" smtClean="0"/>
              <a:t>ПромЭколаб</a:t>
            </a:r>
            <a:r>
              <a:rPr lang="ru-RU" i="1" dirty="0" smtClean="0"/>
              <a:t> ПЭ-5300В</a:t>
            </a:r>
            <a:r>
              <a:rPr lang="ru-RU" dirty="0" smtClean="0"/>
              <a:t>. Экстракцию пигментных комплексов из сырья проводили ацетоном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750099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. Определение аскорбиновой кислоты </a:t>
            </a:r>
          </a:p>
          <a:p>
            <a:pPr algn="just">
              <a:lnSpc>
                <a:spcPct val="80000"/>
              </a:lnSpc>
            </a:pPr>
            <a:r>
              <a:rPr lang="ru-RU" dirty="0" smtClean="0"/>
              <a:t>	Метод основан на редуцирующих свойствах аскорбиновой кислоты. Синяя краска (индикатор), 2,6-дихлорфенолиндофенол, восстанавливается в бесцветное соединение экстрактами растений, содержащими аскорбиновую кислоту (реакция </a:t>
            </a:r>
            <a:r>
              <a:rPr lang="ru-RU" dirty="0" err="1" smtClean="0"/>
              <a:t>Тильманса</a:t>
            </a:r>
            <a:r>
              <a:rPr lang="ru-RU" dirty="0" smtClean="0"/>
              <a:t>). </a:t>
            </a:r>
          </a:p>
          <a:p>
            <a:pPr algn="just">
              <a:lnSpc>
                <a:spcPct val="80000"/>
              </a:lnSpc>
            </a:pPr>
            <a:r>
              <a:rPr lang="ru-RU" dirty="0" smtClean="0"/>
              <a:t>Кислотные вытяжки из растений титруют раствором индикатора (известного титра) до наступления розового окрашивания, обуславливаемого избытком индикатора в кислой среде.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Количество витамина С (Х) в образце вычисляют по формуле: 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                                                                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pPr algn="just">
              <a:lnSpc>
                <a:spcPct val="80000"/>
              </a:lnSpc>
            </a:pPr>
            <a:r>
              <a:rPr lang="ru-RU" dirty="0" smtClean="0"/>
              <a:t>где а- объем краски (с вычетом поправки на титрование чистого растворителя), которая пошла на титрование экстракта, мл; </a:t>
            </a:r>
          </a:p>
          <a:p>
            <a:pPr algn="just">
              <a:lnSpc>
                <a:spcPct val="80000"/>
              </a:lnSpc>
            </a:pPr>
            <a:r>
              <a:rPr lang="ru-RU" dirty="0" smtClean="0"/>
              <a:t>Т- титр краски по аскорбиновой кислоте;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V</a:t>
            </a:r>
            <a:r>
              <a:rPr lang="ru-RU" dirty="0" smtClean="0"/>
              <a:t>- общий объем вытяжки, мл;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V</a:t>
            </a:r>
            <a:r>
              <a:rPr lang="ru-RU" dirty="0" smtClean="0"/>
              <a:t>1- объем экстракта, взятого для титрования, мл; </a:t>
            </a:r>
            <a:r>
              <a:rPr lang="en-US" dirty="0" smtClean="0"/>
              <a:t>m</a:t>
            </a:r>
            <a:r>
              <a:rPr lang="ru-RU" dirty="0" smtClean="0"/>
              <a:t>- масса навески, г.</a:t>
            </a:r>
            <a:endParaRPr lang="en-US" dirty="0" smtClean="0"/>
          </a:p>
          <a:p>
            <a:pPr algn="just">
              <a:lnSpc>
                <a:spcPct val="80000"/>
              </a:lnSpc>
            </a:pPr>
            <a:endParaRPr lang="en-US" dirty="0" smtClean="0"/>
          </a:p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Статистическая обработка данных</a:t>
            </a:r>
          </a:p>
          <a:p>
            <a:pPr algn="ctr">
              <a:lnSpc>
                <a:spcPct val="80000"/>
              </a:lnSpc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714620"/>
            <a:ext cx="204997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85786" y="4714884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Статистическую обработку результатов исследований проводили на ПЭВМ с применением программного пакета  </a:t>
            </a:r>
            <a:r>
              <a:rPr lang="en-US" i="1" dirty="0" smtClean="0"/>
              <a:t>Microsoft Excel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611</Words>
  <Application>Microsoft Office PowerPoint</Application>
  <PresentationFormat>Экран 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Солнцестояние</vt:lpstr>
      <vt:lpstr>Формула</vt:lpstr>
      <vt:lpstr>Фармакогностическое исследование представителей семейства Rosaceae и Asteraceae  флоры Красноярского края </vt:lpstr>
      <vt:lpstr>Постановка и формулировка проблемы</vt:lpstr>
      <vt:lpstr>Цель работы</vt:lpstr>
      <vt:lpstr>Основные задачи</vt:lpstr>
      <vt:lpstr> Объекты исследования: </vt:lpstr>
      <vt:lpstr>- листья черемухи обыкновенной в период цветения, собранные в 4 районах Красноярского края и окрестностях г. Красноярска: </vt:lpstr>
      <vt:lpstr>Методы исследования:</vt:lpstr>
      <vt:lpstr>Слайд 8</vt:lpstr>
      <vt:lpstr>Слайд 9</vt:lpstr>
      <vt:lpstr>Результаты сравнительного фитохимического анализа листьев черемухи обыкновенной, собранных в различных районах Красноярского края </vt:lpstr>
      <vt:lpstr>Содержание биологически активных веществ в надземных органах пижмы обыкновенной 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Фармакогностическое исследование представителей семейства Rosaceae и Asteraceae  флоры Красноярского края</dc:title>
  <dc:creator>1</dc:creator>
  <cp:lastModifiedBy>111</cp:lastModifiedBy>
  <cp:revision>23</cp:revision>
  <dcterms:created xsi:type="dcterms:W3CDTF">2012-02-13T07:09:57Z</dcterms:created>
  <dcterms:modified xsi:type="dcterms:W3CDTF">2013-01-25T12:24:36Z</dcterms:modified>
</cp:coreProperties>
</file>