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3" r:id="rId3"/>
    <p:sldId id="265" r:id="rId4"/>
    <p:sldId id="261" r:id="rId5"/>
    <p:sldId id="260" r:id="rId6"/>
    <p:sldId id="267" r:id="rId7"/>
    <p:sldId id="268" r:id="rId8"/>
    <p:sldId id="262" r:id="rId9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66CCFF"/>
    <a:srgbClr val="FFE757"/>
    <a:srgbClr val="FF5050"/>
    <a:srgbClr val="CC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21" autoAdjust="0"/>
    <p:restoredTop sz="94660"/>
  </p:normalViewPr>
  <p:slideViewPr>
    <p:cSldViewPr>
      <p:cViewPr varScale="1">
        <p:scale>
          <a:sx n="75" d="100"/>
          <a:sy n="75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21.11.2011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lbiol.ru/wiki/File:Zr6tb_013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olbiol.ru/wiki/File:Zr6_048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olbiol.ru/wiki/File:Zr6_049.png" TargetMode="Externa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olbiol.ru/wiki/File:Zr6_050.png" TargetMode="Externa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С</a:t>
            </a:r>
            <a:r>
              <a:rPr smtClean="0"/>
              <a:t>емейство луковые </a:t>
            </a:r>
            <a:endParaRPr lang="ru-RU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smtClean="0"/>
              <a:t>ыполнила: Касенова Саламат</a:t>
            </a:r>
          </a:p>
          <a:p>
            <a:r>
              <a:rPr smtClean="0"/>
              <a:t>Проверил: Касымбе</a:t>
            </a:r>
            <a:endParaRPr lang="ru-RU" dirty="0"/>
          </a:p>
        </p:txBody>
      </p:sp>
      <p:pic>
        <p:nvPicPr>
          <p:cNvPr id="1027" name="Picture 3" descr="G:\07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/>
          <a:srcRect t="10973" b="10973"/>
          <a:stretch>
            <a:fillRect/>
          </a:stretch>
        </p:blipFill>
        <p:spPr bwMode="auto">
          <a:xfrm>
            <a:off x="228600" y="142852"/>
            <a:ext cx="6870498" cy="52490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272234"/>
          </a:xfrm>
        </p:spPr>
        <p:txBody>
          <a:bodyPr>
            <a:normAutofit fontScale="92500" lnSpcReduction="10000"/>
          </a:bodyPr>
          <a:lstStyle>
            <a:extLst/>
          </a:lstStyle>
          <a:p>
            <a:pPr algn="just"/>
            <a:r>
              <a:rPr lang="kk-KZ" b="1" dirty="0" smtClean="0">
                <a:solidFill>
                  <a:srgbClr val="00B050"/>
                </a:solidFill>
              </a:rPr>
              <a:t>Лу́ковые</a:t>
            </a:r>
            <a:r>
              <a:rPr lang="kk-KZ" dirty="0" smtClean="0">
                <a:solidFill>
                  <a:srgbClr val="00B050"/>
                </a:solidFill>
              </a:rPr>
              <a:t> (лат. </a:t>
            </a:r>
            <a:r>
              <a:rPr lang="la-Latn" i="1" dirty="0" smtClean="0">
                <a:solidFill>
                  <a:srgbClr val="00B050"/>
                </a:solidFill>
              </a:rPr>
              <a:t>Alliáceae</a:t>
            </a:r>
            <a:r>
              <a:rPr lang="kk-KZ" dirty="0" smtClean="0">
                <a:solidFill>
                  <a:srgbClr val="00B050"/>
                </a:solidFill>
              </a:rPr>
              <a:t>) — семейство однодольных растений порядка Спаржецветные (</a:t>
            </a:r>
            <a:r>
              <a:rPr lang="la-Latn" i="1" dirty="0" smtClean="0">
                <a:solidFill>
                  <a:srgbClr val="00B050"/>
                </a:solidFill>
              </a:rPr>
              <a:t>Asparagale</a:t>
            </a:r>
            <a:r>
              <a:rPr lang="kk-KZ" dirty="0" smtClean="0">
                <a:solidFill>
                  <a:srgbClr val="00B050"/>
                </a:solidFill>
              </a:rPr>
              <a:t>), объединяющее, по современным представлениям, 16родов, распространённых на всех континентах, кроме Австралии и Антарктиды.</a:t>
            </a:r>
          </a:p>
          <a:p>
            <a:pPr algn="just"/>
            <a:endParaRPr smtClean="0">
              <a:solidFill>
                <a:srgbClr val="00B050"/>
              </a:solidFill>
            </a:endParaRPr>
          </a:p>
          <a:p>
            <a:pPr algn="just"/>
            <a:r>
              <a:rPr lang="kk-KZ" dirty="0" smtClean="0">
                <a:solidFill>
                  <a:srgbClr val="00B050"/>
                </a:solidFill>
              </a:rPr>
              <a:t>К луковым относится крупный (до 300 видов) род Лук, включающий такие хорошо известные в России полезные растения, как репчатый лук, лук-порей, лук-шалот,чеснок, лук-батун, черемша, лук Моли и другие.</a:t>
            </a:r>
            <a:endParaRPr smtClean="0">
              <a:solidFill>
                <a:srgbClr val="00B050"/>
              </a:solidFill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9" name="Рисунок 8" descr="http://molbiol.ru/w/images/thumb/7/75/Zr6tb_013.jpg/600px-Zr6tb_013.jpg">
            <a:hlinkClick r:id="rId3" tooltip="&quot;Таблица 13. Луковые:1 - лук победный (Allium victorialis), парк Ботанического института АН СССР в Ленинграде; 2 - лук каратавский (A. karataviense), там же.&quot;"/>
          </p:cNvPr>
          <p:cNvPicPr>
            <a:picLocks noGrp="1"/>
          </p:cNvPicPr>
          <p:nvPr>
            <p:ph type="pic" sz="quarter" idx="10"/>
          </p:nvPr>
        </p:nvPicPr>
        <p:blipFill>
          <a:blip r:embed="rId4"/>
          <a:srcRect l="7087" r="708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extLst/>
          </a:lstStyle>
          <a:p>
            <a:r>
              <a:rPr smtClean="0"/>
              <a:t>Луковые — многолетние травы с луковицами, клубнелуковицами или иногда корневищами 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pPr lvl="1">
              <a:buNone/>
            </a:pPr>
            <a:r>
              <a:rPr lang="kk-KZ" dirty="0" smtClean="0">
                <a:solidFill>
                  <a:schemeClr val="bg1"/>
                </a:solidFill>
              </a:rPr>
              <a:t>Ботаническое описание</a:t>
            </a:r>
            <a:endParaRPr sz="3200" b="1">
              <a:solidFill>
                <a:schemeClr val="bg1"/>
              </a:solidFill>
            </a:endParaRPr>
          </a:p>
        </p:txBody>
      </p:sp>
      <p:pic>
        <p:nvPicPr>
          <p:cNvPr id="2050" name="Picture 2" descr="G:\allium bidentatum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t="18525" b="18525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051" name="Picture 3" descr="G:\allium splendens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 cstate="print"/>
          <a:srcRect t="16968" b="16968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052" name="Picture 4" descr="G:\allium malyschevii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5" cstate="print"/>
          <a:srcRect t="16775" b="167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8272490" cy="2085996"/>
          </a:xfr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r>
              <a:rPr sz="1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Растения имеют луковицу или корневище.</a:t>
            </a:r>
          </a:p>
          <a:p>
            <a:endParaRPr sz="1800" b="1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sz="1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Соцветия зонтиковидные, при основании с покрывалом. </a:t>
            </a:r>
          </a:p>
          <a:p>
            <a:endParaRPr sz="1800" b="1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sz="1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Формула цветка: * ♂♀ Р₃₊₃ А₃₊₃ G₍</a:t>
            </a:r>
            <a:r>
              <a:rPr sz="1800" b="1" u="sng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₃</a:t>
            </a:r>
            <a:r>
              <a:rPr sz="1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₎ </a:t>
            </a:r>
          </a:p>
          <a:p>
            <a:endParaRPr sz="1800" b="1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sz="1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Плод — коробочка, вскрывающаяся по гнёздам.</a:t>
            </a:r>
            <a:endParaRPr sz="18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2" descr="G:\allium bidentatum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t="4880" b="4880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3" descr="G:\allium splendens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/>
          <a:srcRect t="5957" b="5957"/>
          <a:stretch>
            <a:fillRect/>
          </a:stretch>
        </p:blipFill>
        <p:spPr bwMode="auto">
          <a:xfrm>
            <a:off x="3286116" y="571480"/>
            <a:ext cx="2590800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Picture 4" descr="G:\allium malyschevii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 cstate="print"/>
          <a:srcRect t="5700" b="5700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072066" y="857232"/>
            <a:ext cx="3271838" cy="5572164"/>
          </a:xfrm>
        </p:spPr>
        <p:txBody>
          <a:bodyPr>
            <a:normAutofit fontScale="85000" lnSpcReduction="20000"/>
          </a:bodyPr>
          <a:lstStyle>
            <a:extLst/>
          </a:lstStyle>
          <a:p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Лук алтайский (</a:t>
            </a:r>
            <a:r>
              <a:rPr lang="en-US" dirty="0" err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Allium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 </a:t>
            </a:r>
            <a:r>
              <a:rPr lang="en-US" dirty="0" err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altaicum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): </a:t>
            </a:r>
            <a:endParaRPr smtClean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ivaldi" pitchFamily="66" charset="0"/>
            </a:endParaRPr>
          </a:p>
          <a:p>
            <a:r>
              <a:rPr lang="en-US" i="1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1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 - </a:t>
            </a:r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общий вид; </a:t>
            </a:r>
          </a:p>
          <a:p>
            <a:r>
              <a:rPr i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2</a:t>
            </a:r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 - сегменты околоцветника с тычинками. </a:t>
            </a:r>
          </a:p>
          <a:p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Лук многокорневой (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A. </a:t>
            </a:r>
            <a:r>
              <a:rPr lang="en-US" dirty="0" err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polyrhiza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): </a:t>
            </a:r>
            <a:r>
              <a:rPr lang="en-US" i="1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3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 - </a:t>
            </a:r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общий вид; </a:t>
            </a:r>
          </a:p>
          <a:p>
            <a:r>
              <a:rPr i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4</a:t>
            </a:r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 - сегменты околоцветника с тычинками. </a:t>
            </a:r>
          </a:p>
          <a:p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Лук щетинолистный (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A. </a:t>
            </a:r>
            <a:r>
              <a:rPr lang="en-US" dirty="0" err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setifolium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): </a:t>
            </a:r>
            <a:endParaRPr smtClean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ivaldi" pitchFamily="66" charset="0"/>
            </a:endParaRPr>
          </a:p>
          <a:p>
            <a:r>
              <a:rPr lang="en-US" i="1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5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 - </a:t>
            </a:r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общий вид; </a:t>
            </a:r>
          </a:p>
          <a:p>
            <a:r>
              <a:rPr i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6</a:t>
            </a:r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 - сегменты околоцветника с тычинками. </a:t>
            </a:r>
          </a:p>
          <a:p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Лук функиелистный (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A. </a:t>
            </a:r>
            <a:r>
              <a:rPr lang="en-US" dirty="0" err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funkiifolium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): </a:t>
            </a:r>
            <a:endParaRPr smtClean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ivaldi" pitchFamily="66" charset="0"/>
            </a:endParaRPr>
          </a:p>
          <a:p>
            <a:r>
              <a:rPr lang="en-US" i="1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7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 - </a:t>
            </a:r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общий вид; </a:t>
            </a:r>
          </a:p>
          <a:p>
            <a:r>
              <a:rPr i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8</a:t>
            </a:r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 - сегменты околоцветника с тычинками. </a:t>
            </a:r>
          </a:p>
          <a:p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Лук огородный (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A. </a:t>
            </a:r>
            <a:r>
              <a:rPr lang="en-US" dirty="0" err="1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oleraceum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): </a:t>
            </a:r>
            <a:endParaRPr smtClean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ivaldi" pitchFamily="66" charset="0"/>
            </a:endParaRPr>
          </a:p>
          <a:p>
            <a:r>
              <a:rPr lang="en-US" i="1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9</a:t>
            </a:r>
            <a:r>
              <a:rPr lang="en-US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 - </a:t>
            </a:r>
            <a:r>
              <a:rPr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valdi" pitchFamily="66" charset="0"/>
              </a:rPr>
              <a:t>соцветие с луковичками при основании цветоножек и длинным листочком покрывала.</a:t>
            </a:r>
          </a:p>
          <a:p>
            <a:endParaRPr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ivaldi" pitchFamily="66" charset="0"/>
            </a:endParaRPr>
          </a:p>
        </p:txBody>
      </p:sp>
      <p:pic>
        <p:nvPicPr>
          <p:cNvPr id="12" name="Рисунок 11" descr="http://molbiol.ru/w/images/thumb/8/8a/Zr6_048.png/300px-Zr6_048.png">
            <a:hlinkClick r:id="rId3" tooltip="&quot;Рис. 48. Луковые.Лук алтайский (Allium altaicum): 1 - общий вид; 2 - сегменты околоцветника с тычинками. Лук многокорневой (A. polyrhiza): 3 - общий вид; 4 - сегменты околоцветника с тычинками. Лук щетинолистный (A. setifolium): 5 - общий вид; 6 - сегменты околоцветника с тычинками. Лук функиелистный (A. funkiifolium): 7 - общий вид; 8 - сегменты околоцветника с тычинками. Лук огородный (A. oleraceum): 9 - соцветие с луковичками при основании цветоножек и длинным листочком покрывала.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471487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214546" y="0"/>
            <a:ext cx="463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5400" b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представители</a:t>
            </a:r>
            <a:endParaRPr sz="5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molbiol.ru/w/images/thumb/8/85/Zr6_049.png/300px-Zr6_049.png">
            <a:hlinkClick r:id="rId2" tooltip="&quot;Рис. 49. Луковые.Лук Шуберта (Allium schubertii): 1 - общий вид; 2 - сегменты околоцветника с тычинками. Лук мутовчатый (A. verticillatum): 3 - общий вид; 4 - коробочка с оставшимися столбиком, тычинками, сегментами околоцветника. Лук странный (A. paradoxum): 5 - общий вид; 6 - раскрывшаяся коробочка с оставшимися сегментами околоцветника; 7 - семя с элайосомой. Лук приземный (A. chamaemoly): 8 - общий вид; 9 - коробочка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786182" cy="55007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29124" y="1071546"/>
            <a:ext cx="4429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mtClean="0">
                <a:latin typeface="Vivaldi" pitchFamily="66" charset="0"/>
              </a:rPr>
              <a:t>Лук Шуберта (Allium schubertii): </a:t>
            </a:r>
          </a:p>
          <a:p>
            <a:r>
              <a:rPr i="1" smtClean="0">
                <a:latin typeface="Vivaldi" pitchFamily="66" charset="0"/>
              </a:rPr>
              <a:t>1</a:t>
            </a:r>
            <a:r>
              <a:rPr smtClean="0">
                <a:latin typeface="Vivaldi" pitchFamily="66" charset="0"/>
              </a:rPr>
              <a:t> - общий вид; </a:t>
            </a:r>
          </a:p>
          <a:p>
            <a:r>
              <a:rPr i="1" smtClean="0">
                <a:latin typeface="Vivaldi" pitchFamily="66" charset="0"/>
              </a:rPr>
              <a:t>2</a:t>
            </a:r>
            <a:r>
              <a:rPr smtClean="0">
                <a:latin typeface="Vivaldi" pitchFamily="66" charset="0"/>
              </a:rPr>
              <a:t> - сегменты околоцветника с тычинками. </a:t>
            </a:r>
          </a:p>
          <a:p>
            <a:r>
              <a:rPr smtClean="0">
                <a:latin typeface="Vivaldi" pitchFamily="66" charset="0"/>
              </a:rPr>
              <a:t>Лук мутовчатый (A. verticillatum): </a:t>
            </a:r>
          </a:p>
          <a:p>
            <a:r>
              <a:rPr i="1" smtClean="0">
                <a:latin typeface="Vivaldi" pitchFamily="66" charset="0"/>
              </a:rPr>
              <a:t>3</a:t>
            </a:r>
            <a:r>
              <a:rPr smtClean="0">
                <a:latin typeface="Vivaldi" pitchFamily="66" charset="0"/>
              </a:rPr>
              <a:t> - общий вид; </a:t>
            </a:r>
          </a:p>
          <a:p>
            <a:r>
              <a:rPr i="1" smtClean="0">
                <a:latin typeface="Vivaldi" pitchFamily="66" charset="0"/>
              </a:rPr>
              <a:t>4</a:t>
            </a:r>
            <a:r>
              <a:rPr smtClean="0">
                <a:latin typeface="Vivaldi" pitchFamily="66" charset="0"/>
              </a:rPr>
              <a:t> - коробочка с оставшимися столбиком, тычинками, сегментами околоцветника. </a:t>
            </a:r>
          </a:p>
          <a:p>
            <a:r>
              <a:rPr smtClean="0">
                <a:latin typeface="Vivaldi" pitchFamily="66" charset="0"/>
              </a:rPr>
              <a:t>Лук странный (A. paradoxum): </a:t>
            </a:r>
          </a:p>
          <a:p>
            <a:r>
              <a:rPr i="1" smtClean="0">
                <a:latin typeface="Vivaldi" pitchFamily="66" charset="0"/>
              </a:rPr>
              <a:t>5</a:t>
            </a:r>
            <a:r>
              <a:rPr smtClean="0">
                <a:latin typeface="Vivaldi" pitchFamily="66" charset="0"/>
              </a:rPr>
              <a:t> - общий вид; </a:t>
            </a:r>
          </a:p>
          <a:p>
            <a:r>
              <a:rPr i="1" smtClean="0">
                <a:latin typeface="Vivaldi" pitchFamily="66" charset="0"/>
              </a:rPr>
              <a:t>6</a:t>
            </a:r>
            <a:r>
              <a:rPr smtClean="0">
                <a:latin typeface="Vivaldi" pitchFamily="66" charset="0"/>
              </a:rPr>
              <a:t> - раскрывшаяся коробочка с оставшимися сегментами околоцветника; </a:t>
            </a:r>
          </a:p>
          <a:p>
            <a:r>
              <a:rPr i="1" smtClean="0">
                <a:latin typeface="Vivaldi" pitchFamily="66" charset="0"/>
              </a:rPr>
              <a:t>7</a:t>
            </a:r>
            <a:r>
              <a:rPr smtClean="0">
                <a:latin typeface="Vivaldi" pitchFamily="66" charset="0"/>
              </a:rPr>
              <a:t> - семя с элайосомой. </a:t>
            </a:r>
          </a:p>
          <a:p>
            <a:r>
              <a:rPr smtClean="0">
                <a:latin typeface="Vivaldi" pitchFamily="66" charset="0"/>
              </a:rPr>
              <a:t>Лук приземный (A. chamaemoly): </a:t>
            </a:r>
          </a:p>
          <a:p>
            <a:r>
              <a:rPr i="1" smtClean="0">
                <a:latin typeface="Vivaldi" pitchFamily="66" charset="0"/>
              </a:rPr>
              <a:t>8</a:t>
            </a:r>
            <a:r>
              <a:rPr smtClean="0">
                <a:latin typeface="Vivaldi" pitchFamily="66" charset="0"/>
              </a:rPr>
              <a:t> - общий вид; </a:t>
            </a:r>
          </a:p>
          <a:p>
            <a:r>
              <a:rPr i="1" smtClean="0">
                <a:latin typeface="Vivaldi" pitchFamily="66" charset="0"/>
              </a:rPr>
              <a:t>9</a:t>
            </a:r>
            <a:r>
              <a:rPr smtClean="0">
                <a:latin typeface="Vivaldi" pitchFamily="66" charset="0"/>
              </a:rPr>
              <a:t> - коробочка.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0"/>
            <a:ext cx="463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представители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lbiol.ru/w/images/thumb/d/d4/Zr6_050.png/300px-Zr6_050.png">
            <a:hlinkClick r:id="rId2" tooltip="&quot;Рис. 50. Луковые.Гесперокаллис волнистый (Hesperocallis undulata): 1 - общий вид. Бродиея ярко-красная (Brodiaea coccinea): 2 - цветонос с соцветием; 3 - сегменты околоцветника с тычинками и чередующимися с ними стаминодиями. Милла двуцветковая (Milla biflora): 4 - общий вид. Милула колосистая (Milula spicata): 5 - общий вид; 6 - цветок в развернутом виде. Гилисия злаковая (Gilliesia graminea): 7 - общий вид; 8 - цветок с привенчиком при основании сегментов околоцветника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3143272" cy="557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57620" y="1071546"/>
            <a:ext cx="4643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Гесперокаллис волнистый (Hesperocallis undulata): </a:t>
            </a:r>
          </a:p>
          <a:p>
            <a:r>
              <a:rPr i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1</a:t>
            </a:r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 - общий вид. </a:t>
            </a:r>
          </a:p>
          <a:p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Бродиея ярко-красная (Brodiaea coccinea): </a:t>
            </a:r>
          </a:p>
          <a:p>
            <a:r>
              <a:rPr i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2</a:t>
            </a:r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 - цветонос с соцветием; </a:t>
            </a:r>
          </a:p>
          <a:p>
            <a:r>
              <a:rPr i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3</a:t>
            </a:r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 - сегменты околоцветника с тычинками и чередующимися с ними стаминодиями. Милла двуцветковая (Milla biflora): </a:t>
            </a:r>
          </a:p>
          <a:p>
            <a:r>
              <a:rPr i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4</a:t>
            </a:r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 - общий вид. </a:t>
            </a:r>
          </a:p>
          <a:p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Милула колосистая (Milula spicata): </a:t>
            </a:r>
          </a:p>
          <a:p>
            <a:r>
              <a:rPr i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5</a:t>
            </a:r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 - общий вид; </a:t>
            </a:r>
          </a:p>
          <a:p>
            <a:r>
              <a:rPr i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6</a:t>
            </a:r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 - цветок в развернутом виде. </a:t>
            </a:r>
          </a:p>
          <a:p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Гилисия злаковая (Gilliesia graminea): </a:t>
            </a:r>
          </a:p>
          <a:p>
            <a:r>
              <a:rPr i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7</a:t>
            </a:r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 - общий вид; </a:t>
            </a:r>
          </a:p>
          <a:p>
            <a:r>
              <a:rPr i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8</a:t>
            </a:r>
            <a:r>
              <a:rPr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ivaldi" pitchFamily="66" charset="0"/>
              </a:rPr>
              <a:t> - цветок с привенчиком при основании сегментов околоцветника.</a:t>
            </a:r>
            <a:endParaRPr lang="ru-RU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0"/>
            <a:ext cx="488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представители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20" y="3643314"/>
            <a:ext cx="2071670" cy="292895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4500570"/>
            <a:ext cx="2714644" cy="207170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4500570"/>
            <a:ext cx="2786082" cy="207170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5720" y="500042"/>
            <a:ext cx="2071702" cy="3046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</a:rPr>
              <a:t>Распространение и экология</a:t>
            </a:r>
            <a:endParaRPr sz="1600" b="1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</a:rPr>
              <a:t>Особенно разнообразно семейство представлено в Средиземноморье, на Кавказе, вСредней Азии, преимущественно в сухих районах.</a:t>
            </a:r>
            <a:endParaRPr sz="160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4500570"/>
            <a:ext cx="27146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</a:rPr>
              <a:t>Значение и применение</a:t>
            </a:r>
            <a:endParaRPr sz="1400" b="1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</a:rPr>
              <a:t>Химический состав луковых: сахара 9 %, белки до 3 %, минеральные вещества до 1,2 %, витамины В1, В2 и С, эфирные масла, гликозиды, фитонциды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4500570"/>
            <a:ext cx="257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k-KZ" sz="1200" dirty="0" smtClean="0">
                <a:solidFill>
                  <a:schemeClr val="accent2">
                    <a:lumMod val="50000"/>
                  </a:schemeClr>
                </a:solidFill>
              </a:rPr>
              <a:t>Таксономическое положение</a:t>
            </a:r>
            <a:endParaRPr sz="1200" b="1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kk-KZ" sz="1200" dirty="0" smtClean="0">
                <a:solidFill>
                  <a:schemeClr val="accent2">
                    <a:lumMod val="50000"/>
                  </a:schemeClr>
                </a:solidFill>
              </a:rPr>
              <a:t>Современная классификация APG II рассматривает Луковые в качестве семейства из порядка Спаржецветные. В более старой системе Кронквиста эта группа растений рассматривалась как подсемейство </a:t>
            </a:r>
            <a:r>
              <a:rPr lang="la-Latn" sz="1200" i="1" dirty="0" smtClean="0">
                <a:solidFill>
                  <a:schemeClr val="accent2">
                    <a:lumMod val="50000"/>
                  </a:schemeClr>
                </a:solidFill>
              </a:rPr>
              <a:t>Alloideae</a:t>
            </a:r>
            <a:r>
              <a:rPr lang="kk-KZ" sz="12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kk-KZ" sz="1200" cap="small" dirty="0" smtClean="0">
                <a:solidFill>
                  <a:schemeClr val="accent2">
                    <a:lumMod val="50000"/>
                  </a:schemeClr>
                </a:solidFill>
              </a:rPr>
              <a:t>L.</a:t>
            </a:r>
            <a:r>
              <a:rPr lang="kk-KZ" sz="1200" dirty="0" smtClean="0">
                <a:solidFill>
                  <a:schemeClr val="accent2">
                    <a:lumMod val="50000"/>
                  </a:schemeClr>
                </a:solidFill>
              </a:rPr>
              <a:t>, входящее в состав семейства Лилейные (</a:t>
            </a:r>
            <a:r>
              <a:rPr lang="la-Latn" sz="1200" i="1" dirty="0" smtClean="0">
                <a:solidFill>
                  <a:schemeClr val="accent2">
                    <a:lumMod val="50000"/>
                  </a:schemeClr>
                </a:solidFill>
              </a:rPr>
              <a:t>Liliaceae</a:t>
            </a:r>
            <a:r>
              <a:rPr lang="kk-KZ" sz="12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sz="120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9" name="Picture 3" descr="G:\Image00001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66</Words>
  <PresentationFormat>Экран (4:3)</PresentationFormat>
  <Paragraphs>68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ContemporaryPhotoAlbum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2011-11-21T15:35:43Z</dcterms:created>
  <dcterms:modified xsi:type="dcterms:W3CDTF">2011-11-21T17:07:25Z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