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75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0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090-00BD-4EB2-B1AA-443392AD4E4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C511-1431-4212-A650-39BB39E681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090-00BD-4EB2-B1AA-443392AD4E4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C511-1431-4212-A650-39BB39E681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090-00BD-4EB2-B1AA-443392AD4E4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C511-1431-4212-A650-39BB39E681B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090-00BD-4EB2-B1AA-443392AD4E4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C511-1431-4212-A650-39BB39E681B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090-00BD-4EB2-B1AA-443392AD4E4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C511-1431-4212-A650-39BB39E681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090-00BD-4EB2-B1AA-443392AD4E4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C511-1431-4212-A650-39BB39E681B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090-00BD-4EB2-B1AA-443392AD4E4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C511-1431-4212-A650-39BB39E681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090-00BD-4EB2-B1AA-443392AD4E4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C511-1431-4212-A650-39BB39E681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090-00BD-4EB2-B1AA-443392AD4E4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C511-1431-4212-A650-39BB39E681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090-00BD-4EB2-B1AA-443392AD4E4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C511-1431-4212-A650-39BB39E681B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090-00BD-4EB2-B1AA-443392AD4E4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C511-1431-4212-A650-39BB39E681B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EC5E090-00BD-4EB2-B1AA-443392AD4E4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4A7C511-1431-4212-A650-39BB39E681B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D%D0%B0%D1%80%D0%BA%D0%BE%D1%82%D0%B8%D0%BA%D0%B8" TargetMode="External"/><Relationship Id="rId2" Type="http://schemas.openxmlformats.org/officeDocument/2006/relationships/hyperlink" Target="http://ru.wikipedia.org/wiki/%D0%9A%D1%83%D1%80%D0%B5%D0%BD%D0%B8%D0%B5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ru.wikipedia.org/wiki/%D0%9F%D0%B8%D1%89%D0%B0" TargetMode="External"/><Relationship Id="rId4" Type="http://schemas.openxmlformats.org/officeDocument/2006/relationships/hyperlink" Target="http://ru.wikipedia.org/wiki/%D0%90%D0%BB%D0%BA%D0%BE%D0%B3%D0%BE%D0%BB%D1%8C%D0%BD%D1%8B%D0%B5_%D0%BD%D0%B0%D0%BF%D0%B8%D1%82%D0%BA%D0%B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720080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ГБОУ СПО «Волгоградский медицинский колледж»</a:t>
            </a:r>
            <a:endParaRPr lang="ru-RU" sz="2400" i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811784"/>
            <a:ext cx="6400800" cy="1473200"/>
          </a:xfrm>
        </p:spPr>
        <p:txBody>
          <a:bodyPr>
            <a:normAutofit/>
          </a:bodyPr>
          <a:lstStyle/>
          <a:p>
            <a:pPr algn="l"/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тему: Здоровый образ жизни.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3284984"/>
            <a:ext cx="40324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Работу выполнила:</a:t>
            </a:r>
          </a:p>
          <a:p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Студентка группы Л-911</a:t>
            </a:r>
          </a:p>
          <a:p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Бахтеева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Юлия</a:t>
            </a: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2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Работу проверил:</a:t>
            </a:r>
          </a:p>
          <a:p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Преподаватель </a:t>
            </a:r>
          </a:p>
          <a:p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Чернышова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А. И.</a:t>
            </a:r>
          </a:p>
          <a:p>
            <a:endParaRPr lang="ru-RU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4297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1632">
            <a:off x="683567" y="1412776"/>
            <a:ext cx="2208967" cy="21602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229046">
            <a:off x="2915816" y="1394496"/>
            <a:ext cx="4464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1" dirty="0" smtClean="0">
                <a:solidFill>
                  <a:schemeClr val="bg2">
                    <a:lumMod val="50000"/>
                  </a:schemeClr>
                </a:solidFill>
                <a:latin typeface="Arial"/>
              </a:rPr>
              <a:t>Ведя здоровый образ жизни, мы можем отлично себя чувствовать, несмотря на множество отрицательных факторов: стрессовые ситуации, плохую экологию, тяжелый график работы. Здоровый образ жизни – это гарант успешности, отличного настроения, а главное, долголетия!</a:t>
            </a:r>
            <a:endParaRPr lang="ru-RU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197">
            <a:off x="934401" y="4063661"/>
            <a:ext cx="2271295" cy="22211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60989">
            <a:off x="3419872" y="3891146"/>
            <a:ext cx="4176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1" dirty="0" smtClean="0">
                <a:solidFill>
                  <a:schemeClr val="bg2">
                    <a:lumMod val="50000"/>
                  </a:schemeClr>
                </a:solidFill>
                <a:effectLst/>
                <a:latin typeface="Arial"/>
              </a:rPr>
              <a:t>Здоровое питание – это залог правильной работы всех систем нашего организма. От сбалансированной пищи и входящих в рацион витаминов и микроэлементов зависит главное – наше здоровье в целом! При неправильном или неполноценном питании мы рискуем приобрести ряд хронических заболеваний.</a:t>
            </a:r>
            <a:endParaRPr lang="ru-RU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1120327">
            <a:off x="614683" y="516888"/>
            <a:ext cx="212093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0" i="1" dirty="0" smtClean="0">
                <a:solidFill>
                  <a:srgbClr val="9BD100"/>
                </a:solidFill>
                <a:latin typeface="Times New Roman"/>
              </a:rPr>
              <a:t>Здоровый образ жизни</a:t>
            </a:r>
            <a:endParaRPr lang="ru-RU" sz="2000" i="1" dirty="0"/>
          </a:p>
        </p:txBody>
      </p:sp>
      <p:sp>
        <p:nvSpPr>
          <p:cNvPr id="8" name="TextBox 7"/>
          <p:cNvSpPr txBox="1"/>
          <p:nvPr/>
        </p:nvSpPr>
        <p:spPr>
          <a:xfrm rot="402285">
            <a:off x="751169" y="3736459"/>
            <a:ext cx="2637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1" dirty="0" smtClean="0">
                <a:solidFill>
                  <a:srgbClr val="9BD100"/>
                </a:solidFill>
                <a:effectLst/>
                <a:latin typeface="Times New Roman"/>
              </a:rPr>
              <a:t>Здоровое</a:t>
            </a:r>
            <a:r>
              <a:rPr lang="ru-RU" sz="2000" b="0" i="0" dirty="0" smtClean="0">
                <a:solidFill>
                  <a:srgbClr val="9BD100"/>
                </a:solidFill>
                <a:effectLst/>
                <a:latin typeface="Times New Roman"/>
              </a:rPr>
              <a:t> </a:t>
            </a:r>
            <a:r>
              <a:rPr lang="ru-RU" sz="2000" b="0" i="1" dirty="0" smtClean="0">
                <a:solidFill>
                  <a:srgbClr val="9BD100"/>
                </a:solidFill>
                <a:effectLst/>
                <a:latin typeface="Times New Roman"/>
              </a:rPr>
              <a:t>питание</a:t>
            </a:r>
            <a:endParaRPr lang="ru-RU" sz="2000" b="0" i="1" dirty="0">
              <a:solidFill>
                <a:srgbClr val="9BD100"/>
              </a:solidFill>
              <a:effectLst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6349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1789">
            <a:off x="683568" y="1196752"/>
            <a:ext cx="2232248" cy="22829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044060">
            <a:off x="3275857" y="907080"/>
            <a:ext cx="3816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1" dirty="0" smtClean="0">
                <a:solidFill>
                  <a:schemeClr val="bg2">
                    <a:lumMod val="50000"/>
                  </a:schemeClr>
                </a:solidFill>
                <a:effectLst/>
                <a:latin typeface="Arial"/>
              </a:rPr>
              <a:t>Что может быть важнее, чем женское и мужское здоровье? От этого фактора зависит семейное благополучие и продолжение рода. Многие женщины мечтают услышать в свой адрес заветное слово «мама», а мужчины мечтают подарить им тех, кто скажет эти ласковые слова.</a:t>
            </a:r>
            <a:endParaRPr lang="ru-RU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2711">
            <a:off x="4612506" y="4324100"/>
            <a:ext cx="2260580" cy="2193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21426745">
            <a:off x="64435" y="412824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1" dirty="0" smtClean="0">
                <a:solidFill>
                  <a:schemeClr val="bg2">
                    <a:lumMod val="50000"/>
                  </a:schemeClr>
                </a:solidFill>
                <a:effectLst/>
                <a:latin typeface="Arial"/>
              </a:rPr>
              <a:t>Вот уже много веков спорт стал практически синонимом слову здоровье. И это истина во всех инстанциях! Занимаясь спортом с определенной периодичностью, можно добиться отличных успехов – хорошего самочувствия, повышенной трудоспособности, красоты и внимания окружающих людей</a:t>
            </a:r>
            <a:r>
              <a:rPr lang="ru-RU" b="0" i="1" dirty="0" smtClean="0">
                <a:solidFill>
                  <a:srgbClr val="000000"/>
                </a:solidFill>
                <a:effectLst/>
                <a:latin typeface="Arial"/>
              </a:rPr>
              <a:t>.</a:t>
            </a:r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 rot="20802840">
            <a:off x="458355" y="618506"/>
            <a:ext cx="2241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1" dirty="0" smtClean="0">
                <a:solidFill>
                  <a:srgbClr val="9BD100"/>
                </a:solidFill>
                <a:effectLst/>
                <a:latin typeface="Times New Roman"/>
              </a:rPr>
              <a:t>Женское и Мужское здоровье</a:t>
            </a:r>
            <a:endParaRPr lang="ru-RU" sz="2000" b="0" i="1" dirty="0">
              <a:solidFill>
                <a:srgbClr val="9BD100"/>
              </a:solidFill>
              <a:effectLst/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 rot="21271674">
            <a:off x="4482656" y="389693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1" dirty="0" smtClean="0">
                <a:solidFill>
                  <a:srgbClr val="9BD100"/>
                </a:solidFill>
                <a:effectLst/>
                <a:latin typeface="Times New Roman"/>
              </a:rPr>
              <a:t>Спорт и здоровье</a:t>
            </a:r>
            <a:endParaRPr lang="ru-RU" sz="2000" b="0" i="1" dirty="0">
              <a:solidFill>
                <a:srgbClr val="9BD100"/>
              </a:solidFill>
              <a:effectLst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1301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3546">
            <a:off x="6186582" y="1819562"/>
            <a:ext cx="2293987" cy="22939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645027">
            <a:off x="1218647" y="1802934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1" dirty="0" smtClean="0">
                <a:solidFill>
                  <a:schemeClr val="bg2">
                    <a:lumMod val="50000"/>
                  </a:schemeClr>
                </a:solidFill>
                <a:effectLst/>
                <a:latin typeface="Arial"/>
              </a:rPr>
              <a:t>Красота и здоровье неразрывно связаны между собой. Невозможно страдать от тяжелого заболевания и одновременно светиться красотой. </a:t>
            </a:r>
            <a:endParaRPr lang="ru-RU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7535">
            <a:off x="531100" y="3872143"/>
            <a:ext cx="2232248" cy="22496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213319">
            <a:off x="2976160" y="4037868"/>
            <a:ext cx="40324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1" dirty="0" smtClean="0">
                <a:solidFill>
                  <a:schemeClr val="bg2">
                    <a:lumMod val="50000"/>
                  </a:schemeClr>
                </a:solidFill>
                <a:effectLst/>
                <a:latin typeface="Arial"/>
              </a:rPr>
              <a:t>Народная медицина – это мать современной фармацевтики. Издревле врачеватели и травники спасали человеческие жизни отварами из трав и мазями собственного приготовления. Для многих людей природные средства – единственное спасение от тяжелого недуга!</a:t>
            </a:r>
            <a:endParaRPr lang="ru-RU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735890">
            <a:off x="6015799" y="1428742"/>
            <a:ext cx="2515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1" dirty="0" smtClean="0">
                <a:solidFill>
                  <a:srgbClr val="9BD100"/>
                </a:solidFill>
                <a:effectLst/>
                <a:latin typeface="Times New Roman"/>
              </a:rPr>
              <a:t>Красота и здоровье</a:t>
            </a:r>
            <a:endParaRPr lang="ru-RU" sz="2000" b="0" i="1" dirty="0">
              <a:solidFill>
                <a:srgbClr val="9BD100"/>
              </a:solidFill>
              <a:effectLst/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 rot="21092607">
            <a:off x="200502" y="3367687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1" dirty="0" smtClean="0">
                <a:solidFill>
                  <a:srgbClr val="9BD100"/>
                </a:solidFill>
                <a:effectLst/>
                <a:latin typeface="Times New Roman"/>
              </a:rPr>
              <a:t>Народная медицина</a:t>
            </a:r>
            <a:endParaRPr lang="ru-RU" sz="2000" b="0" i="1" dirty="0">
              <a:solidFill>
                <a:srgbClr val="9BD100"/>
              </a:solidFill>
              <a:effectLst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531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9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6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634"/>
            <a:ext cx="8856984" cy="664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21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1" y="116632"/>
            <a:ext cx="6166449" cy="51125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80">
            <a:off x="5965298" y="38736"/>
            <a:ext cx="3067414" cy="3567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0324">
            <a:off x="4182639" y="4596355"/>
            <a:ext cx="2918433" cy="2013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867">
            <a:off x="450990" y="5103138"/>
            <a:ext cx="2608257" cy="1633622"/>
          </a:xfrm>
          <a:prstGeom prst="rect">
            <a:avLst/>
          </a:prstGeom>
        </p:spPr>
      </p:pic>
      <p:pic>
        <p:nvPicPr>
          <p:cNvPr id="2051" name="Picture 3" descr="C:\Users\Администратор\AppData\Local\Microsoft\Windows\Temporary Internet Files\Content.IE5\CCGW6KR6\MP90033726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4138">
            <a:off x="6882094" y="3685982"/>
            <a:ext cx="2150184" cy="1533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243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4319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42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6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3600400"/>
          </a:xfrm>
        </p:spPr>
        <p:txBody>
          <a:bodyPr/>
          <a:lstStyle/>
          <a:p>
            <a:pPr algn="l"/>
            <a: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Здоровый образ жизни</a:t>
            </a:r>
            <a:r>
              <a:rPr lang="ru-RU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 </a:t>
            </a:r>
            <a:r>
              <a:rPr lang="ru-RU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—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образ жизни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 человека, направленный на 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профилактику болезней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 и укрепление 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здоровья.</a:t>
            </a:r>
            <a:endParaRPr lang="ru-RU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0811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Элементы здорового образа жизни: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109" y="2492896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ru-RU" b="0" i="0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воспитание с раннего детства здоровых привычек и навыков;</a:t>
            </a:r>
          </a:p>
          <a:p>
            <a:pPr>
              <a:buFont typeface="Arial"/>
              <a:buChar char="•"/>
            </a:pPr>
            <a:r>
              <a:rPr lang="ru-RU" b="0" i="0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окружающая среда: безопасная и благоприятная для обитания, знания о влиянии неблагоприятных факторов окружающей среды на здоровье;</a:t>
            </a:r>
          </a:p>
          <a:p>
            <a:pPr>
              <a:buFont typeface="Arial"/>
              <a:buChar char="•"/>
            </a:pPr>
            <a:r>
              <a:rPr lang="ru-RU" b="0" i="0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отказ от </a:t>
            </a:r>
            <a:r>
              <a:rPr lang="ru-RU" b="0" i="0" u="none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hlinkClick r:id="rId2" tooltip="Курение"/>
              </a:rPr>
              <a:t>курения</a:t>
            </a:r>
            <a:r>
              <a:rPr lang="ru-RU" b="0" i="0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, употребления </a:t>
            </a:r>
            <a:r>
              <a:rPr lang="ru-RU" b="0" i="0" u="none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hlinkClick r:id="rId3" tooltip="Наркотики"/>
              </a:rPr>
              <a:t>наркотиков</a:t>
            </a:r>
            <a:r>
              <a:rPr lang="ru-RU" b="0" i="0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, употребления </a:t>
            </a:r>
            <a:r>
              <a:rPr lang="ru-RU" b="0" i="0" u="none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hlinkClick r:id="rId4" tooltip="Алкогольные напитки"/>
              </a:rPr>
              <a:t>алкоголя</a:t>
            </a:r>
            <a:r>
              <a:rPr lang="ru-RU" b="0" i="0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.</a:t>
            </a:r>
          </a:p>
          <a:p>
            <a:pPr>
              <a:buFont typeface="Arial"/>
              <a:buChar char="•"/>
            </a:pPr>
            <a:r>
              <a:rPr lang="ru-RU" b="0" i="0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здоровое </a:t>
            </a:r>
            <a:r>
              <a:rPr lang="ru-RU" b="0" i="0" u="none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hlinkClick r:id="rId5" tooltip="Пища"/>
              </a:rPr>
              <a:t>питание</a:t>
            </a:r>
            <a:r>
              <a:rPr lang="ru-RU" b="0" i="0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: умеренное, соответствующее физиологическим особенностям конкретного человека, информированность о качестве </a:t>
            </a:r>
            <a:r>
              <a:rPr lang="ru-RU" b="0" i="0" dirty="0" smtClean="0">
                <a:solidFill>
                  <a:schemeClr val="bg2">
                    <a:lumMod val="50000"/>
                  </a:schemeClr>
                </a:solidFill>
                <a:latin typeface="Arial"/>
              </a:rPr>
              <a:t>употребляемых</a:t>
            </a:r>
            <a:r>
              <a:rPr lang="ru-RU" b="0" i="0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 продуктов;</a:t>
            </a:r>
          </a:p>
          <a:p>
            <a:pPr>
              <a:buFont typeface="Arial"/>
              <a:buChar char="•"/>
            </a:pPr>
            <a:r>
              <a:rPr lang="ru-RU" b="0" i="0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движения: физически активная жизнь, включая специальные физические упражнения, с учётом возрастных и физиологических особенностей;</a:t>
            </a:r>
          </a:p>
          <a:p>
            <a:pPr>
              <a:buFont typeface="Arial"/>
              <a:buChar char="•"/>
            </a:pPr>
            <a:r>
              <a:rPr lang="ru-RU" b="0" i="0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личная и общественная гигиена: совокупность гигиенических правил, соблюдение и выполнение которых способствует сохранению и укреплению здоровья, владение навыками первой помощи. </a:t>
            </a:r>
            <a:endParaRPr lang="ru-RU" b="0" i="0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02578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4" y="1"/>
            <a:ext cx="9110856" cy="682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84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советов ЗОЖ: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215168"/>
            <a:ext cx="82089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i="1" dirty="0">
                <a:solidFill>
                  <a:srgbClr val="C6E7FC">
                    <a:lumMod val="50000"/>
                  </a:srgbClr>
                </a:solidFill>
                <a:latin typeface="Tahoma"/>
              </a:rPr>
              <a:t>1 совет: разгадывая кроссворды, изучая иностранные языки, производя подсчеты в уме, мы тренируем головной мозг. Таким образом, замедляется процесс возрастной деградации умственных способностей; активизируется работа сердца, системы кровообращения и обмен веществ.</a:t>
            </a:r>
            <a:r>
              <a:rPr lang="ru-RU" i="1" dirty="0">
                <a:solidFill>
                  <a:srgbClr val="C6E7FC">
                    <a:lumMod val="50000"/>
                  </a:srgbClr>
                </a:solidFill>
              </a:rPr>
              <a:t/>
            </a:r>
            <a:br>
              <a:rPr lang="ru-RU" i="1" dirty="0">
                <a:solidFill>
                  <a:srgbClr val="C6E7FC">
                    <a:lumMod val="50000"/>
                  </a:srgbClr>
                </a:solidFill>
              </a:rPr>
            </a:br>
            <a:r>
              <a:rPr lang="ru-RU" i="1" dirty="0">
                <a:solidFill>
                  <a:srgbClr val="C6E7FC">
                    <a:lumMod val="50000"/>
                  </a:srgbClr>
                </a:solidFill>
              </a:rPr>
              <a:t/>
            </a:r>
            <a:br>
              <a:rPr lang="ru-RU" i="1" dirty="0">
                <a:solidFill>
                  <a:srgbClr val="C6E7FC">
                    <a:lumMod val="50000"/>
                  </a:srgbClr>
                </a:solidFill>
              </a:rPr>
            </a:br>
            <a:r>
              <a:rPr lang="ru-RU" i="1" dirty="0">
                <a:solidFill>
                  <a:srgbClr val="C6E7FC">
                    <a:lumMod val="50000"/>
                  </a:srgbClr>
                </a:solidFill>
                <a:latin typeface="Tahoma"/>
              </a:rPr>
              <a:t>2 совет: работа – важный элемент здорового образа жизни. Найдите подходящую для себя работу, которая будет вам в радость. Как утверждают ученые, это поможет выглядеть моложе.</a:t>
            </a:r>
            <a:r>
              <a:rPr lang="ru-RU" i="1" dirty="0">
                <a:solidFill>
                  <a:srgbClr val="C6E7FC">
                    <a:lumMod val="50000"/>
                  </a:srgbClr>
                </a:solidFill>
              </a:rPr>
              <a:t/>
            </a:r>
            <a:br>
              <a:rPr lang="ru-RU" i="1" dirty="0">
                <a:solidFill>
                  <a:srgbClr val="C6E7FC">
                    <a:lumMod val="50000"/>
                  </a:srgbClr>
                </a:solidFill>
              </a:rPr>
            </a:br>
            <a:r>
              <a:rPr lang="ru-RU" i="1" dirty="0">
                <a:solidFill>
                  <a:srgbClr val="C6E7FC">
                    <a:lumMod val="50000"/>
                  </a:srgbClr>
                </a:solidFill>
              </a:rPr>
              <a:t/>
            </a:r>
            <a:br>
              <a:rPr lang="ru-RU" i="1" dirty="0">
                <a:solidFill>
                  <a:srgbClr val="C6E7FC">
                    <a:lumMod val="50000"/>
                  </a:srgbClr>
                </a:solidFill>
              </a:rPr>
            </a:br>
            <a:r>
              <a:rPr lang="ru-RU" i="1" dirty="0">
                <a:solidFill>
                  <a:srgbClr val="C6E7FC">
                    <a:lumMod val="50000"/>
                  </a:srgbClr>
                </a:solidFill>
                <a:latin typeface="Tahoma"/>
              </a:rPr>
              <a:t>3 совет: не ешьте слишком много. Вместо привычных 2.500 калорий обходитесь 1.500. Это способствует поддержанию активности клеток, их разгрузке. Также не следует впадать в крайность и есть слишком мало.</a:t>
            </a:r>
          </a:p>
          <a:p>
            <a:pPr lvl="0"/>
            <a:endParaRPr lang="ru-RU" i="1" dirty="0">
              <a:solidFill>
                <a:srgbClr val="C6E7FC">
                  <a:lumMod val="50000"/>
                </a:srgbClr>
              </a:solidFill>
              <a:latin typeface="Tahoma"/>
            </a:endParaRPr>
          </a:p>
          <a:p>
            <a:pPr lvl="0"/>
            <a:r>
              <a:rPr lang="ru-RU" i="1" dirty="0">
                <a:solidFill>
                  <a:srgbClr val="C6E7FC">
                    <a:lumMod val="50000"/>
                  </a:srgbClr>
                </a:solidFill>
                <a:latin typeface="Tahoma"/>
              </a:rPr>
              <a:t>4 совет: имейте на все свое мнение. Осознанная жизнь поможет как можно реже впадать в депрессию и быть подавленным.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6523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700808"/>
            <a:ext cx="85689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ahoma"/>
              </a:rPr>
              <a:t>5</a:t>
            </a:r>
            <a:r>
              <a:rPr lang="ru-RU" b="0" i="1" dirty="0" smtClean="0">
                <a:solidFill>
                  <a:schemeClr val="bg2">
                    <a:lumMod val="50000"/>
                  </a:schemeClr>
                </a:solidFill>
                <a:effectLst/>
                <a:latin typeface="Tahoma"/>
              </a:rPr>
              <a:t> совет: меню должно соответствовать возрасту. Печень и орехи помогут 30-летним женщинам замедлить появление первых морщинок. Содержащийся в почках и сыре селен, полезен мужчинам после 40 лет, он способствует разряжению стресса. После 50 лет необходим магний, который держит в форме сердце и полезный для костей кальций, а рыба поможет защитить сердце и кровеносные сосуды.</a:t>
            </a:r>
          </a:p>
          <a:p>
            <a:endParaRPr lang="ru-RU" i="1" dirty="0">
              <a:solidFill>
                <a:schemeClr val="bg2">
                  <a:lumMod val="50000"/>
                </a:schemeClr>
              </a:solidFill>
              <a:latin typeface="Tahoma"/>
            </a:endParaRPr>
          </a:p>
          <a:p>
            <a:r>
              <a:rPr lang="ru-RU" b="0" i="1" dirty="0" smtClean="0">
                <a:solidFill>
                  <a:schemeClr val="bg2">
                    <a:lumMod val="50000"/>
                  </a:schemeClr>
                </a:solidFill>
                <a:effectLst/>
                <a:latin typeface="Tahoma"/>
              </a:rPr>
              <a:t>6 совет: дольше сохранить молодость помогут любовь и нежность, поэтому найдите себе пару. Укреплению иммунной системы способствует гормон счастья (</a:t>
            </a:r>
            <a:r>
              <a:rPr lang="ru-RU" b="0" i="1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ahoma"/>
              </a:rPr>
              <a:t>эндорфин</a:t>
            </a:r>
            <a:r>
              <a:rPr lang="ru-RU" b="0" i="1" dirty="0" smtClean="0">
                <a:solidFill>
                  <a:schemeClr val="bg2">
                    <a:lumMod val="50000"/>
                  </a:schemeClr>
                </a:solidFill>
                <a:effectLst/>
                <a:latin typeface="Tahoma"/>
              </a:rPr>
              <a:t>), который вырабатывается в организм, когда человек влюблен.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0" i="1" dirty="0" smtClean="0">
                <a:solidFill>
                  <a:schemeClr val="bg2">
                    <a:lumMod val="50000"/>
                  </a:schemeClr>
                </a:solidFill>
                <a:effectLst/>
                <a:latin typeface="Tahoma"/>
              </a:rPr>
              <a:t>7 совет: спать лучше в прохладной комнате (при температуре 17-18 градусов), это способствует сохранению молодости. Дело в том, что и от температуры окружающей среды зависят обмен веществ в организме и проявление возрастных особенностей.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0" i="1" dirty="0" smtClean="0">
                <a:solidFill>
                  <a:schemeClr val="bg2">
                    <a:lumMod val="50000"/>
                  </a:schemeClr>
                </a:solidFill>
                <a:effectLst/>
                <a:latin typeface="Tahoma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592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060848"/>
            <a:ext cx="8352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ahoma"/>
              </a:rPr>
              <a:t>8 совет: чаще двигайтесь. Учеными доказано, что даже восемь минут занятий спортом в день продлевают жизнь.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ahoma"/>
              </a:rPr>
              <a:t> 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ahoma"/>
              </a:rPr>
              <a:t>9 совет: периодически балуйте себя. Несмотря на рекомендации, касательно здорового образа жизни, иногда позволяйте себе вкусненькое.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ahoma"/>
              </a:rPr>
              <a:t>10 совет: не всегда подавляйте в себе гнев. Различным заболеваниям, даже злокачественным опухолям, более подвержены люди, которые постоянно ругают самого себя, вместо того, чтобы рассказать, что их огорчает, а иногда и поспорить.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970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6" y="620688"/>
            <a:ext cx="4732958" cy="62066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2080" y="2060848"/>
            <a:ext cx="27363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Быть здоровым – это модно! Дружно, весело, задорно</a:t>
            </a:r>
          </a:p>
          <a:p>
            <a:r>
              <a:rPr lang="ru-RU" sz="2800" b="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Становитесь на зарядку.</a:t>
            </a:r>
          </a:p>
          <a:p>
            <a:r>
              <a:rPr lang="ru-RU" sz="2800" b="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Организму – подзарядка!</a:t>
            </a:r>
            <a:endParaRPr lang="ru-RU" sz="2800" b="0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6622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86414"/>
            <a:ext cx="3971240" cy="5541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00808"/>
            <a:ext cx="33623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62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93</TotalTime>
  <Words>495</Words>
  <Application>Microsoft Office PowerPoint</Application>
  <PresentationFormat>Экран 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ГБОУ СПО «Волгоградский медицинский колледж»</vt:lpstr>
      <vt:lpstr>Здоровый образ жизни —образ жизни человека, направленный на профилактику болезней и укрепление здоровья.</vt:lpstr>
      <vt:lpstr>Элементы здорового образа жизни:</vt:lpstr>
      <vt:lpstr>Презентация PowerPoint</vt:lpstr>
      <vt:lpstr>10 советов ЗОЖ: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СПО «Волгоградский медицинский колледж»</dc:title>
  <dc:creator>Пользователь Windows</dc:creator>
  <cp:lastModifiedBy>Пользователь Windows</cp:lastModifiedBy>
  <cp:revision>9</cp:revision>
  <dcterms:created xsi:type="dcterms:W3CDTF">2014-03-10T09:28:23Z</dcterms:created>
  <dcterms:modified xsi:type="dcterms:W3CDTF">2014-03-10T11:02:02Z</dcterms:modified>
</cp:coreProperties>
</file>