
<file path=[Content_Types].xml><?xml version="1.0" encoding="utf-8"?>
<Types xmlns="http://schemas.openxmlformats.org/package/2006/content-types">
  <Override PartName="/_rels/.rels" ContentType="application/vnd.openxmlformats-package.relationships+xml"/>
  <Override PartName="/ppt/theme/theme2.xml" ContentType="application/vnd.openxmlformats-officedocument.theme+xml"/>
  <Override PartName="/ppt/theme/theme1.xml" ContentType="application/vnd.openxmlformats-officedocument.theme+xml"/>
  <Override PartName="/ppt/notesSlides/_rels/notesSlide1.xml.rels" ContentType="application/vnd.openxmlformats-package.relationships+xml"/>
  <Override PartName="/ppt/notesSlides/_rels/notesSlide32.xml.rels" ContentType="application/vnd.openxmlformats-package.relationships+xml"/>
  <Override PartName="/ppt/notesSlides/notesSlide32.xml" ContentType="application/vnd.openxmlformats-officedocument.presentationml.notesSlide+xml"/>
  <Override PartName="/ppt/notesSlides/notesSlide1.xml" ContentType="application/vnd.openxmlformats-officedocument.presentationml.notesSlide+xml"/>
  <Override PartName="/ppt/media/image2.jpeg" ContentType="image/jpeg"/>
  <Override PartName="/ppt/media/image21.jpeg" ContentType="image/jpeg"/>
  <Override PartName="/ppt/media/image17.jpeg" ContentType="image/jpeg"/>
  <Override PartName="/ppt/media/image3.jpeg" ContentType="image/jpeg"/>
  <Override PartName="/ppt/media/image30.jpeg" ContentType="image/jpeg"/>
  <Override PartName="/ppt/media/image22.jpeg" ContentType="image/jpeg"/>
  <Override PartName="/ppt/media/image18.jpeg" ContentType="image/jpeg"/>
  <Override PartName="/ppt/media/image16.gif" ContentType="image/gif"/>
  <Override PartName="/ppt/media/image4.jpeg" ContentType="image/jpeg"/>
  <Override PartName="/ppt/media/image31.jpeg" ContentType="image/jpeg"/>
  <Override PartName="/ppt/media/image23.jpeg" ContentType="image/jpeg"/>
  <Override PartName="/ppt/media/image10.jpeg" ContentType="image/jpeg"/>
  <Override PartName="/ppt/media/image19.jpeg" ContentType="image/jpeg"/>
  <Override PartName="/ppt/media/image5.jpeg" ContentType="image/jpeg"/>
  <Override PartName="/ppt/media/image32.jpeg" ContentType="image/jpeg"/>
  <Override PartName="/ppt/media/image24.jpeg" ContentType="image/jpeg"/>
  <Override PartName="/ppt/media/image11.jpeg" ContentType="image/jpeg"/>
  <Override PartName="/ppt/media/image6.jpeg" ContentType="image/jpeg"/>
  <Override PartName="/ppt/media/image33.jpeg" ContentType="image/jpeg"/>
  <Override PartName="/ppt/media/image12.jpeg" ContentType="image/jpeg"/>
  <Override PartName="/ppt/media/image7.jpeg" ContentType="image/jpeg"/>
  <Override PartName="/ppt/media/image34.jpeg" ContentType="image/jpeg"/>
  <Override PartName="/ppt/media/image26.jpeg" ContentType="image/jpeg"/>
  <Override PartName="/ppt/media/image13.jpeg" ContentType="image/jpeg"/>
  <Override PartName="/ppt/media/image25.gif" ContentType="image/gif"/>
  <Override PartName="/ppt/media/image8.jpeg" ContentType="image/jpeg"/>
  <Override PartName="/ppt/media/image35.jpeg" ContentType="image/jpeg"/>
  <Override PartName="/ppt/media/image27.jpeg" ContentType="image/jpeg"/>
  <Override PartName="/ppt/media/image14.jpeg" ContentType="image/jpeg"/>
  <Override PartName="/ppt/media/image9.jpeg" ContentType="image/jpeg"/>
  <Override PartName="/ppt/media/image36.jpeg" ContentType="image/jpeg"/>
  <Override PartName="/ppt/media/image28.jpeg" ContentType="image/jpeg"/>
  <Override PartName="/ppt/media/image15.jpeg" ContentType="image/jpeg"/>
  <Override PartName="/ppt/media/image1.jpeg" ContentType="image/jpeg"/>
  <Override PartName="/ppt/media/image20.jpeg" ContentType="image/jpeg"/>
  <Override PartName="/ppt/media/image37.jpeg" ContentType="image/jpeg"/>
  <Override PartName="/ppt/media/image29.jpeg" ContentType="image/jpeg"/>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Layouts/_rels/slideLayout1.xml.rels" ContentType="application/vnd.openxmlformats-package.relationships+xml"/>
  <Override PartName="/ppt/slideLayouts/slideLayout1.xml" ContentType="application/vnd.openxmlformats-officedocument.presentationml.slideLayout+xml"/>
  <Override PartName="/ppt/slides/slide9.xml" ContentType="application/vnd.openxmlformats-officedocument.presentationml.slide+xml"/>
  <Override PartName="/ppt/slides/slide33.xml" ContentType="application/vnd.openxmlformats-officedocument.presentationml.slide+xml"/>
  <Override PartName="/ppt/slides/slide12.xml" ContentType="application/vnd.openxmlformats-officedocument.presentationml.slide+xml"/>
  <Override PartName="/ppt/slides/_rels/slide35.xml.rels" ContentType="application/vnd.openxmlformats-package.relationships+xml"/>
  <Override PartName="/ppt/slides/_rels/slide26.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33.xml.rels" ContentType="application/vnd.openxmlformats-package.relationships+xml"/>
  <Override PartName="/ppt/slides/_rels/slide24.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31.xml.rels" ContentType="application/vnd.openxmlformats-package.relationships+xml"/>
  <Override PartName="/ppt/slides/_rels/slide22.xml.rels" ContentType="application/vnd.openxmlformats-package.relationships+xml"/>
  <Override PartName="/ppt/slides/_rels/slide13.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7.xml.rels" ContentType="application/vnd.openxmlformats-package.relationships+xml"/>
  <Override PartName="/ppt/slides/_rels/slide3.xml.rels" ContentType="application/vnd.openxmlformats-package.relationships+xml"/>
  <Override PartName="/ppt/slides/_rels/slide34.xml.rels" ContentType="application/vnd.openxmlformats-package.relationships+xml"/>
  <Override PartName="/ppt/slides/_rels/slide25.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2.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0.xml.rels" ContentType="application/vnd.openxmlformats-package.relationships+xml"/>
  <Override PartName="/ppt/slides/slide15.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 name="PlaceHolder 1"/>
          <p:cNvSpPr>
            <a:spLocks noGrp="1"/>
          </p:cNvSpPr>
          <p:nvPr>
            <p:ph type="body"/>
          </p:nvPr>
        </p:nvSpPr>
        <p:spPr>
          <a:xfrm>
            <a:off x="756000" y="5078520"/>
            <a:ext cx="6047640" cy="4811040"/>
          </a:xfrm>
          <a:prstGeom prst="rect">
            <a:avLst/>
          </a:prstGeom>
        </p:spPr>
        <p:txBody>
          <a:bodyPr bIns="0" lIns="0" rIns="0" tIns="0" wrap="none"/>
          <a:p>
            <a:r>
              <a:rPr lang="ru-RU"/>
              <a:t>Для правки формата примечаний щелкните мышью</a:t>
            </a:r>
            <a:endParaRPr/>
          </a:p>
        </p:txBody>
      </p:sp>
      <p:sp>
        <p:nvSpPr>
          <p:cNvPr id="4" name="PlaceHolder 2"/>
          <p:cNvSpPr>
            <a:spLocks noGrp="1"/>
          </p:cNvSpPr>
          <p:nvPr>
            <p:ph type="hdr"/>
          </p:nvPr>
        </p:nvSpPr>
        <p:spPr>
          <a:xfrm>
            <a:off x="0" y="0"/>
            <a:ext cx="3280680" cy="534240"/>
          </a:xfrm>
          <a:prstGeom prst="rect">
            <a:avLst/>
          </a:prstGeom>
        </p:spPr>
        <p:txBody>
          <a:bodyPr bIns="0" lIns="0" rIns="0" tIns="0" wrap="none"/>
          <a:p>
            <a:r>
              <a:rPr lang="ru-RU"/>
              <a:t>&lt;заголовок&gt;</a:t>
            </a:r>
            <a:endParaRPr/>
          </a:p>
        </p:txBody>
      </p:sp>
      <p:sp>
        <p:nvSpPr>
          <p:cNvPr id="5" name="PlaceHolder 3"/>
          <p:cNvSpPr>
            <a:spLocks noGrp="1"/>
          </p:cNvSpPr>
          <p:nvPr>
            <p:ph type="dt"/>
          </p:nvPr>
        </p:nvSpPr>
        <p:spPr>
          <a:xfrm>
            <a:off x="4278960" y="0"/>
            <a:ext cx="3280680" cy="534240"/>
          </a:xfrm>
          <a:prstGeom prst="rect">
            <a:avLst/>
          </a:prstGeom>
        </p:spPr>
        <p:txBody>
          <a:bodyPr bIns="0" lIns="0" rIns="0" tIns="0" wrap="none"/>
          <a:p>
            <a:pPr algn="r"/>
            <a:r>
              <a:rPr lang="ru-RU"/>
              <a:t>&lt;дата/время&gt;</a:t>
            </a:r>
            <a:endParaRPr/>
          </a:p>
        </p:txBody>
      </p:sp>
      <p:sp>
        <p:nvSpPr>
          <p:cNvPr id="6" name="PlaceHolder 4"/>
          <p:cNvSpPr>
            <a:spLocks noGrp="1"/>
          </p:cNvSpPr>
          <p:nvPr>
            <p:ph type="ftr"/>
          </p:nvPr>
        </p:nvSpPr>
        <p:spPr>
          <a:xfrm>
            <a:off x="0" y="10157400"/>
            <a:ext cx="3280680" cy="534240"/>
          </a:xfrm>
          <a:prstGeom prst="rect">
            <a:avLst/>
          </a:prstGeom>
        </p:spPr>
        <p:txBody>
          <a:bodyPr anchor="b" bIns="0" lIns="0" rIns="0" tIns="0" wrap="none"/>
          <a:p>
            <a:r>
              <a:rPr lang="ru-RU"/>
              <a:t>&lt;нижний колонтитул&gt;</a:t>
            </a:r>
            <a:endParaRPr/>
          </a:p>
        </p:txBody>
      </p:sp>
      <p:sp>
        <p:nvSpPr>
          <p:cNvPr id="7" name="PlaceHolder 5"/>
          <p:cNvSpPr>
            <a:spLocks noGrp="1"/>
          </p:cNvSpPr>
          <p:nvPr>
            <p:ph type="sldNum"/>
          </p:nvPr>
        </p:nvSpPr>
        <p:spPr>
          <a:xfrm>
            <a:off x="4278960" y="10157400"/>
            <a:ext cx="3280680" cy="534240"/>
          </a:xfrm>
          <a:prstGeom prst="rect">
            <a:avLst/>
          </a:prstGeom>
        </p:spPr>
        <p:txBody>
          <a:bodyPr anchor="b" bIns="0" lIns="0" rIns="0" tIns="0" wrap="none"/>
          <a:p>
            <a:pPr algn="r"/>
            <a:fld id="{11C181E1-6121-4111-A101-41412151F171}" type="slidenum">
              <a:rPr lang="ru-RU"/>
              <a:t>&lt;номер&gt;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PlaceHolder 1"/>
          <p:cNvSpPr>
            <a:spLocks noGrp="1"/>
          </p:cNvSpPr>
          <p:nvPr>
            <p:ph type="body"/>
          </p:nvPr>
        </p:nvSpPr>
        <p:spPr>
          <a:xfrm>
            <a:off x="0" y="0"/>
            <a:ext cx="360" cy="360"/>
          </a:xfrm>
          <a:prstGeom prst="rect">
            <a:avLst/>
          </a:prstGeom>
        </p:spPr>
      </p:sp>
      <p:sp>
        <p:nvSpPr>
          <p:cNvPr id="121" name="CustomShape 2"/>
          <p:cNvSpPr/>
          <p:nvPr/>
        </p:nvSpPr>
        <p:spPr>
          <a:xfrm>
            <a:off x="0" y="0"/>
            <a:ext cx="360" cy="360"/>
          </a:xfrm>
          <a:prstGeom prst="rect">
            <a:avLst/>
          </a:prstGeom>
        </p:spPr>
        <p:txBody>
          <a:bodyPr bIns="45000" lIns="90000" rIns="90000" tIns="45000"/>
          <a:p>
            <a:fld id="{D141C101-C1B1-4161-91A1-D1E101B11111}" type="slidenum">
              <a:rPr lang="ru-RU">
                <a:solidFill>
                  <a:srgbClr val="000000"/>
                </a:solidFill>
                <a:latin typeface="+mn-lt"/>
                <a:ea typeface="+mn-ea"/>
              </a:rPr>
              <a:t>&lt;номер&gt;</a:t>
            </a:fld>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PlaceHolder 1"/>
          <p:cNvSpPr>
            <a:spLocks noGrp="1"/>
          </p:cNvSpPr>
          <p:nvPr>
            <p:ph type="body"/>
          </p:nvPr>
        </p:nvSpPr>
        <p:spPr>
          <a:xfrm>
            <a:off x="0" y="0"/>
            <a:ext cx="360" cy="360"/>
          </a:xfrm>
          <a:prstGeom prst="rect">
            <a:avLst/>
          </a:prstGeom>
        </p:spPr>
      </p:sp>
      <p:sp>
        <p:nvSpPr>
          <p:cNvPr id="123" name="CustomShape 2"/>
          <p:cNvSpPr/>
          <p:nvPr/>
        </p:nvSpPr>
        <p:spPr>
          <a:xfrm>
            <a:off x="0" y="0"/>
            <a:ext cx="360" cy="360"/>
          </a:xfrm>
          <a:prstGeom prst="rect">
            <a:avLst/>
          </a:prstGeom>
        </p:spPr>
        <p:txBody>
          <a:bodyPr bIns="45000" lIns="90000" rIns="90000" tIns="45000"/>
          <a:p>
            <a:fld id="{31A19191-01D1-4101-A1F1-71218181E131}" type="slidenum">
              <a:rPr lang="ru-RU">
                <a:solidFill>
                  <a:srgbClr val="000000"/>
                </a:solidFill>
                <a:latin typeface="+mn-lt"/>
                <a:ea typeface="+mn-ea"/>
              </a:rPr>
              <a:t>&lt;номер&gt;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3124080" y="6416640"/>
            <a:ext cx="2894040" cy="363600"/>
          </a:xfrm>
          <a:prstGeom prst="rect">
            <a:avLst/>
          </a:prstGeom>
        </p:spPr>
      </p:sp>
      <p:sp>
        <p:nvSpPr>
          <p:cNvPr id="1"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ru-RU"/>
              <a:t>Для правки текста заголовка щелкните мышью</a:t>
            </a:r>
            <a:endParaRPr/>
          </a:p>
        </p:txBody>
      </p:sp>
      <p:sp>
        <p:nvSpPr>
          <p:cNvPr id="2" name="PlaceHolder 3"/>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ru-RU"/>
              <a:t>Для правки структуры щелкните мышью</a:t>
            </a:r>
            <a:endParaRPr/>
          </a:p>
          <a:p>
            <a:pPr lvl="1">
              <a:buSzPct val="45000"/>
              <a:buFont typeface="StarSymbol"/>
              <a:buChar char=""/>
            </a:pPr>
            <a:r>
              <a:rPr lang="ru-RU"/>
              <a:t>Второй уровень структуры</a:t>
            </a:r>
            <a:endParaRPr/>
          </a:p>
          <a:p>
            <a:pPr lvl="2">
              <a:buSzPct val="75000"/>
              <a:buFont typeface="StarSymbol"/>
              <a:buChar char=""/>
            </a:pPr>
            <a:r>
              <a:rPr lang="ru-RU"/>
              <a:t>Третий уровень структуры</a:t>
            </a:r>
            <a:endParaRPr/>
          </a:p>
          <a:p>
            <a:pPr lvl="3">
              <a:buSzPct val="45000"/>
              <a:buFont typeface="StarSymbol"/>
              <a:buChar char=""/>
            </a:pPr>
            <a:r>
              <a:rPr lang="ru-RU"/>
              <a:t>Четвёртый уровень структуры</a:t>
            </a:r>
            <a:endParaRPr/>
          </a:p>
          <a:p>
            <a:pPr lvl="4">
              <a:buSzPct val="75000"/>
              <a:buFont typeface="StarSymbol"/>
              <a:buChar char=""/>
            </a:pPr>
            <a:r>
              <a:rPr lang="ru-RU"/>
              <a:t>Пятый уровень структуры</a:t>
            </a:r>
            <a:endParaRPr/>
          </a:p>
          <a:p>
            <a:pPr lvl="5">
              <a:buSzPct val="45000"/>
              <a:buFont typeface="StarSymbol"/>
              <a:buChar char=""/>
            </a:pPr>
            <a:r>
              <a:rPr lang="ru-RU"/>
              <a:t>Шестой уровень структуры</a:t>
            </a:r>
            <a:endParaRPr/>
          </a:p>
          <a:p>
            <a:pPr lvl="6">
              <a:buSzPct val="45000"/>
              <a:buFont typeface="StarSymbol"/>
              <a:buChar char=""/>
            </a:pPr>
            <a:r>
              <a:rPr lang="ru-RU"/>
              <a:t>Седьмой уровень структуры</a:t>
            </a:r>
            <a:endParaRPr/>
          </a:p>
          <a:p>
            <a:pPr lvl="7">
              <a:buSzPct val="45000"/>
              <a:buFont typeface="StarSymbol"/>
              <a:buChar char=""/>
            </a:pPr>
            <a:r>
              <a:rPr lang="ru-RU"/>
              <a:t>Восьмой уровень структуры</a:t>
            </a:r>
            <a:endParaRPr/>
          </a:p>
          <a:p>
            <a:pPr lvl="8">
              <a:buSzPct val="45000"/>
              <a:buFont typeface="StarSymbol"/>
              <a:buChar char=""/>
            </a:pPr>
            <a:r>
              <a:rPr lang="ru-RU"/>
              <a:t>Девятый уровень структуры</a:t>
            </a:r>
            <a:endParaRPr/>
          </a:p>
        </p:txBody>
      </p:sp>
    </p:spTree>
  </p:cSld>
  <p:clrMap accent1="accent1" accent2="accent2" accent3="accent3" accent4="accent4" accent5="accent5" accent6="accent6" bg1="lt1" bg2="lt2" folHlink="folHlink" hlink="hlink" tx1="dk1" tx2="dk2"/>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1.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6.gif"/><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25.gif"/><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jpeg"/><Relationship Id="rId3" Type="http://schemas.openxmlformats.org/officeDocument/2006/relationships/slideLayout" Target="../slideLayouts/slideLayout1.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 name="CustomShape 1"/>
          <p:cNvSpPr/>
          <p:nvPr/>
        </p:nvSpPr>
        <p:spPr>
          <a:xfrm>
            <a:off x="420120" y="180000"/>
            <a:ext cx="8468640" cy="515880"/>
          </a:xfrm>
          <a:prstGeom prst="rect">
            <a:avLst/>
          </a:prstGeom>
        </p:spPr>
        <p:txBody>
          <a:bodyPr bIns="45000" lIns="90000" rIns="90000" tIns="45000" wrap="none"/>
          <a:p>
            <a:r>
              <a:rPr lang="ru-RU">
                <a:solidFill>
                  <a:srgbClr val="ff0066"/>
                </a:solidFill>
                <a:latin typeface="Book Antiqua"/>
              </a:rPr>
              <a:t>История регалий Кубанского казачьего войска.</a:t>
            </a:r>
            <a:endParaRPr/>
          </a:p>
        </p:txBody>
      </p:sp>
      <p:sp>
        <p:nvSpPr>
          <p:cNvPr id="9" name="CustomShape 2"/>
          <p:cNvSpPr/>
          <p:nvPr/>
        </p:nvSpPr>
        <p:spPr>
          <a:xfrm>
            <a:off x="4224240" y="5580000"/>
            <a:ext cx="4594680" cy="1186560"/>
          </a:xfrm>
          <a:prstGeom prst="rect">
            <a:avLst/>
          </a:prstGeom>
        </p:spPr>
        <p:txBody>
          <a:bodyPr bIns="45000" lIns="90000" rIns="90000" tIns="45000" wrap="none"/>
          <a:p>
            <a:r>
              <a:rPr lang="ru-RU" sz="2400">
                <a:solidFill>
                  <a:srgbClr val="002060"/>
                </a:solidFill>
                <a:latin typeface="Book Antiqua"/>
              </a:rPr>
              <a:t>Выполнила: учитель ИЗО</a:t>
            </a:r>
            <a:endParaRPr/>
          </a:p>
          <a:p>
            <a:r>
              <a:rPr lang="ru-RU" sz="2400">
                <a:solidFill>
                  <a:srgbClr val="002060"/>
                </a:solidFill>
                <a:latin typeface="Book Antiqua"/>
              </a:rPr>
              <a:t>МБОУ СОШ №2 </a:t>
            </a:r>
            <a:endParaRPr/>
          </a:p>
          <a:p>
            <a:r>
              <a:rPr lang="ru-RU" sz="2400">
                <a:solidFill>
                  <a:srgbClr val="002060"/>
                </a:solidFill>
                <a:latin typeface="Book Antiqua"/>
              </a:rPr>
              <a:t>Кладова Татьяна Дмитриевна</a:t>
            </a:r>
            <a:endParaRPr/>
          </a:p>
        </p:txBody>
      </p:sp>
      <p:pic>
        <p:nvPicPr>
          <p:cNvPr descr="" id="10" name="Picture 2"/>
          <p:cNvPicPr/>
          <p:nvPr/>
        </p:nvPicPr>
        <p:blipFill>
          <a:blip r:embed="rId1"/>
          <a:stretch>
            <a:fillRect/>
          </a:stretch>
        </p:blipFill>
        <p:spPr>
          <a:xfrm>
            <a:off x="0" y="857160"/>
            <a:ext cx="3927600" cy="5642280"/>
          </a:xfrm>
          <a:prstGeom prst="rect">
            <a:avLst/>
          </a:prstGeom>
        </p:spPr>
      </p:pic>
      <p:pic>
        <p:nvPicPr>
          <p:cNvPr descr="" id="11" name="Picture 4"/>
          <p:cNvPicPr/>
          <p:nvPr/>
        </p:nvPicPr>
        <p:blipFill>
          <a:blip r:embed="rId2"/>
          <a:stretch>
            <a:fillRect/>
          </a:stretch>
        </p:blipFill>
        <p:spPr>
          <a:xfrm>
            <a:off x="5072040" y="1143000"/>
            <a:ext cx="3641760" cy="4427640"/>
          </a:xfrm>
          <a:prstGeom prst="rect">
            <a:avLst/>
          </a:prstGeom>
        </p:spPr>
      </p:pic>
    </p:spTree>
  </p:cSld>
  <p:transition spd="med">
    <p:fade thruBlk="true"/>
  </p:transition>
  <p:timing>
    <p:tnLst>
      <p:par>
        <p:cTn dur="indefinite" id="1" nodeType="tmRoot" restart="never">
          <p:childTnLst>
            <p:seq>
              <p:cTn dur="indefinite" id="2" nodeType="mainSeq">
                <p:childTnLst>
                  <p:par>
                    <p:cTn fill="hold" id="3">
                      <p:stCondLst>
                        <p:cond delay="indefinite"/>
                      </p:stCondLst>
                      <p:childTnLst>
                        <p:par>
                          <p:cTn fill="hold" id="4">
                            <p:stCondLst>
                              <p:cond delay="0"/>
                            </p:stCondLst>
                            <p:childTnLst>
                              <p:par>
                                <p:cTn fill="hold" id="5" nodeType="afterEffect" presetClass="entr" presetID="17" presetSubtype="10">
                                  <p:stCondLst>
                                    <p:cond delay="0"/>
                                  </p:stCondLst>
                                  <p:childTnLst>
                                    <p:set>
                                      <p:cBhvr>
                                        <p:cTn dur="1" fill="hold" id="6">
                                          <p:stCondLst>
                                            <p:cond delay="0"/>
                                          </p:stCondLst>
                                        </p:cTn>
                                        <p:tgtEl>
                                          <p:spTgt spid="8"/>
                                        </p:tgtEl>
                                        <p:attrNameLst>
                                          <p:attrName>style.visibility</p:attrName>
                                        </p:attrNameLst>
                                      </p:cBhvr>
                                      <p:to>
                                        <p:strVal val="visible"/>
                                      </p:to>
                                    </p:set>
                                    <p:anim calcmode="lin" valueType="str">
                                      <p:cBhvr additive="repl">
                                        <p:cTn dur="2000" fill="hold" id="7"/>
                                        <p:tgtEl>
                                          <p:spTgt spid="8"/>
                                        </p:tgtEl>
                                      </p:cBhvr>
                                      <p:tavLst>
                                        <p:tav tm="100000">
                                          <p:val>
                                            <p:strVal val="width"/>
                                          </p:val>
                                        </p:tav>
                                      </p:tavLst>
                                    </p:anim>
                                    <p:anim calcmode="lin" valueType="str">
                                      <p:cBhvr additive="repl">
                                        <p:cTn dur="2000" fill="hold" id="8"/>
                                        <p:tgtEl>
                                          <p:spTgt spid="8"/>
                                        </p:tgtEl>
                                      </p:cBhvr>
                                      <p:tavLst>
                                        <p:tav tm="0">
                                          <p:val>
                                            <p:strVal val="height"/>
                                          </p:val>
                                        </p:tav>
                                        <p:tav tm="100000">
                                          <p:val>
                                            <p:strVal val="height"/>
                                          </p:val>
                                        </p:tav>
                                      </p:tavLst>
                                    </p:anim>
                                  </p:childTnLst>
                                </p:cTn>
                              </p:par>
                            </p:childTnLst>
                          </p:cTn>
                        </p:par>
                        <p:par>
                          <p:cTn fill="hold" id="9">
                            <p:stCondLst>
                              <p:cond delay="2000"/>
                            </p:stCondLst>
                            <p:childTnLst>
                              <p:par>
                                <p:cTn fill="hold" id="10" nodeType="afterEffect" presetClass="entr" presetID="53">
                                  <p:stCondLst>
                                    <p:cond delay="0"/>
                                  </p:stCondLst>
                                  <p:childTnLst>
                                    <p:set>
                                      <p:cBhvr>
                                        <p:cTn dur="1" fill="hold" id="11">
                                          <p:stCondLst>
                                            <p:cond delay="0"/>
                                          </p:stCondLst>
                                        </p:cTn>
                                        <p:tgtEl>
                                          <p:spTgt spid="10"/>
                                        </p:tgtEl>
                                        <p:attrNameLst>
                                          <p:attrName>style.visibility</p:attrName>
                                        </p:attrNameLst>
                                      </p:cBhvr>
                                      <p:to>
                                        <p:strVal val="visible"/>
                                      </p:to>
                                    </p:set>
                                    <p:anim calcmode="lin" valueType="str">
                                      <p:cBhvr additive="repl">
                                        <p:cTn dur="2000" fill="hold" id="12"/>
                                        <p:tgtEl>
                                          <p:spTgt spid="10"/>
                                        </p:tgtEl>
                                      </p:cBhvr>
                                      <p:tavLst>
                                        <p:tav tm="100000">
                                          <p:val>
                                            <p:strVal val="width"/>
                                          </p:val>
                                        </p:tav>
                                      </p:tavLst>
                                    </p:anim>
                                    <p:anim calcmode="lin" valueType="str">
                                      <p:cBhvr additive="repl">
                                        <p:cTn dur="2000" fill="hold" id="13"/>
                                        <p:tgtEl>
                                          <p:spTgt spid="10"/>
                                        </p:tgtEl>
                                      </p:cBhvr>
                                      <p:tavLst>
                                        <p:tav tm="100000">
                                          <p:val>
                                            <p:strVal val="height"/>
                                          </p:val>
                                        </p:tav>
                                      </p:tavLst>
                                    </p:anim>
                                    <p:animEffect filter="fade" transition="in">
                                      <p:cBhvr additive="repl">
                                        <p:cTn dur="2000" fill="freeze" id="14"/>
                                        <p:tgtEl>
                                          <p:spTgt spid="10"/>
                                        </p:tgtEl>
                                      </p:cBhvr>
                                    </p:animEffect>
                                  </p:childTnLst>
                                </p:cTn>
                              </p:par>
                            </p:childTnLst>
                          </p:cTn>
                        </p:par>
                        <p:par>
                          <p:cTn fill="hold" id="15">
                            <p:stCondLst>
                              <p:cond delay="4000"/>
                            </p:stCondLst>
                            <p:childTnLst>
                              <p:par>
                                <p:cTn fill="hold" id="16" nodeType="afterEffect" presetClass="entr" presetID="53">
                                  <p:stCondLst>
                                    <p:cond delay="0"/>
                                  </p:stCondLst>
                                  <p:childTnLst>
                                    <p:set>
                                      <p:cBhvr>
                                        <p:cTn dur="1" fill="hold" id="17">
                                          <p:stCondLst>
                                            <p:cond delay="0"/>
                                          </p:stCondLst>
                                        </p:cTn>
                                        <p:tgtEl>
                                          <p:spTgt spid="11"/>
                                        </p:tgtEl>
                                        <p:attrNameLst>
                                          <p:attrName>style.visibility</p:attrName>
                                        </p:attrNameLst>
                                      </p:cBhvr>
                                      <p:to>
                                        <p:strVal val="visible"/>
                                      </p:to>
                                    </p:set>
                                    <p:anim calcmode="lin" valueType="str">
                                      <p:cBhvr additive="repl">
                                        <p:cTn dur="2000" fill="hold" id="18"/>
                                        <p:tgtEl>
                                          <p:spTgt spid="11"/>
                                        </p:tgtEl>
                                      </p:cBhvr>
                                      <p:tavLst>
                                        <p:tav tm="100000">
                                          <p:val>
                                            <p:strVal val="width"/>
                                          </p:val>
                                        </p:tav>
                                      </p:tavLst>
                                    </p:anim>
                                    <p:anim calcmode="lin" valueType="str">
                                      <p:cBhvr additive="repl">
                                        <p:cTn dur="2000" fill="hold" id="19"/>
                                        <p:tgtEl>
                                          <p:spTgt spid="11"/>
                                        </p:tgtEl>
                                      </p:cBhvr>
                                      <p:tavLst>
                                        <p:tav tm="100000">
                                          <p:val>
                                            <p:strVal val="height"/>
                                          </p:val>
                                        </p:tav>
                                      </p:tavLst>
                                    </p:anim>
                                    <p:animEffect filter="fade" transition="in">
                                      <p:cBhvr additive="repl">
                                        <p:cTn dur="2000" fill="freeze" id="20"/>
                                        <p:tgtEl>
                                          <p:spTgt spid="11"/>
                                        </p:tgtEl>
                                      </p:cBhvr>
                                    </p:animEffect>
                                  </p:childTnLst>
                                </p:cTn>
                              </p:par>
                            </p:childTnLst>
                          </p:cTn>
                        </p:par>
                        <p:par>
                          <p:cTn fill="hold" id="21">
                            <p:stCondLst>
                              <p:cond delay="6000"/>
                            </p:stCondLst>
                            <p:childTnLst>
                              <p:par>
                                <p:cTn fill="hold" id="22" nodeType="afterEffect" presetClass="entr" presetID="4" presetSubtype="16">
                                  <p:stCondLst>
                                    <p:cond delay="0"/>
                                  </p:stCondLst>
                                  <p:childTnLst>
                                    <p:set>
                                      <p:cBhvr>
                                        <p:cTn dur="1" fill="hold" id="23">
                                          <p:stCondLst>
                                            <p:cond delay="0"/>
                                          </p:stCondLst>
                                        </p:cTn>
                                        <p:tgtEl>
                                          <p:spTgt spid="9"/>
                                        </p:tgtEl>
                                        <p:attrNameLst>
                                          <p:attrName>style.visibility</p:attrName>
                                        </p:attrNameLst>
                                      </p:cBhvr>
                                      <p:to>
                                        <p:strVal val="visible"/>
                                      </p:to>
                                    </p:set>
                                    <p:animEffect filter="box(in)" transition="out">
                                      <p:cBhvr additive="repl">
                                        <p:cTn dur="2000" fill="freeze" id="2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 name="CustomShape 1"/>
          <p:cNvSpPr/>
          <p:nvPr/>
        </p:nvSpPr>
        <p:spPr>
          <a:xfrm>
            <a:off x="214200" y="220680"/>
            <a:ext cx="8714160" cy="1370520"/>
          </a:xfrm>
          <a:prstGeom prst="rect">
            <a:avLst/>
          </a:prstGeom>
        </p:spPr>
        <p:txBody>
          <a:bodyPr anchor="ctr" bIns="45000" lIns="90000" rIns="90000" tIns="45000"/>
          <a:p>
            <a:pPr>
              <a:lnSpc>
                <a:spcPct val="100000"/>
              </a:lnSpc>
            </a:pPr>
            <a:r>
              <a:rPr lang="ru-RU" sz="2800">
                <a:solidFill>
                  <a:srgbClr val="222222"/>
                </a:solidFill>
                <a:latin typeface="Times New Roman"/>
                <a:ea typeface="Times New Roman"/>
              </a:rPr>
              <a:t>   </a:t>
            </a:r>
            <a:r>
              <a:rPr lang="ru-RU" sz="2800">
                <a:solidFill>
                  <a:srgbClr val="222222"/>
                </a:solidFill>
                <a:latin typeface="Times New Roman"/>
                <a:ea typeface="Times New Roman"/>
              </a:rPr>
              <a:t>Сохранная комиссия выбрала </a:t>
            </a:r>
            <a:r>
              <a:rPr lang="ru-RU" sz="2800">
                <a:solidFill>
                  <a:srgbClr val="ff0066"/>
                </a:solidFill>
                <a:latin typeface="Times New Roman"/>
                <a:ea typeface="Times New Roman"/>
              </a:rPr>
              <a:t>Сербию</a:t>
            </a:r>
            <a:r>
              <a:rPr lang="ru-RU" sz="2800">
                <a:solidFill>
                  <a:srgbClr val="222222"/>
                </a:solidFill>
                <a:latin typeface="Times New Roman"/>
                <a:ea typeface="Times New Roman"/>
              </a:rPr>
              <a:t>. Выбор обусловили тёплые отношения, сложившиеся у России и войска с этой братской славянской страной.</a:t>
            </a:r>
            <a:endParaRPr/>
          </a:p>
        </p:txBody>
      </p:sp>
      <p:sp>
        <p:nvSpPr>
          <p:cNvPr id="40" name="CustomShape 2"/>
          <p:cNvSpPr/>
          <p:nvPr/>
        </p:nvSpPr>
        <p:spPr>
          <a:xfrm>
            <a:off x="214200" y="1690920"/>
            <a:ext cx="8785440" cy="4446720"/>
          </a:xfrm>
          <a:prstGeom prst="rect">
            <a:avLst/>
          </a:prstGeom>
        </p:spPr>
        <p:txBody>
          <a:bodyPr anchor="ctr" bIns="45000" lIns="90000" rIns="90000" tIns="45000"/>
          <a:p>
            <a:pPr>
              <a:lnSpc>
                <a:spcPct val="100000"/>
              </a:lnSpc>
            </a:pPr>
            <a:r>
              <a:rPr lang="ru-RU">
                <a:solidFill>
                  <a:srgbClr val="ff0066"/>
                </a:solidFill>
                <a:latin typeface="Book Antiqua"/>
                <a:ea typeface="Times New Roman"/>
              </a:rPr>
              <a:t>20 февраля 1920 года </a:t>
            </a:r>
            <a:r>
              <a:rPr lang="ru-RU">
                <a:solidFill>
                  <a:srgbClr val="222222"/>
                </a:solidFill>
                <a:latin typeface="Book Antiqua"/>
                <a:ea typeface="Times New Roman"/>
              </a:rPr>
              <a:t>поезд с Регалиями и сопровождавшей их комиссией отправился на </a:t>
            </a:r>
            <a:r>
              <a:rPr lang="ru-RU">
                <a:solidFill>
                  <a:srgbClr val="0070c0"/>
                </a:solidFill>
                <a:latin typeface="Book Antiqua"/>
                <a:ea typeface="Times New Roman"/>
              </a:rPr>
              <a:t>Новороссийск.</a:t>
            </a:r>
            <a:r>
              <a:rPr lang="ru-RU">
                <a:solidFill>
                  <a:srgbClr val="222222"/>
                </a:solidFill>
                <a:latin typeface="Book Antiqua"/>
                <a:ea typeface="Times New Roman"/>
              </a:rPr>
              <a:t> С этого дня начались полные опасностей и тревог скитания на чужбине оставшихся без Отчизны, брошенных, позабытых, преданных страной кубанских казаков, неизбежно тянувшихся вслед за своими Регалиями, святынями, олицетворявшими для них всё ушедшее безвозвратно славное прошлое Кубанского казачества, несостоявшееся будущее и горестное настоящее. </a:t>
            </a:r>
            <a:endParaRPr/>
          </a:p>
        </p:txBody>
      </p:sp>
      <p:sp>
        <p:nvSpPr>
          <p:cNvPr id="41" name="CustomShape 3"/>
          <p:cNvSpPr/>
          <p:nvPr/>
        </p:nvSpPr>
        <p:spPr>
          <a:xfrm>
            <a:off x="1890360" y="6072120"/>
            <a:ext cx="5941800" cy="515880"/>
          </a:xfrm>
          <a:prstGeom prst="rect">
            <a:avLst/>
          </a:prstGeom>
        </p:spPr>
        <p:txBody>
          <a:bodyPr bIns="45000" lIns="90000" rIns="90000" tIns="45000" wrap="none"/>
          <a:p>
            <a:r>
              <a:rPr lang="ru-RU" sz="2800">
                <a:solidFill>
                  <a:srgbClr val="c00000"/>
                </a:solidFill>
                <a:latin typeface="Book Antiqua"/>
              </a:rPr>
              <a:t>Регалии были увезены с Кубани! </a:t>
            </a:r>
            <a:endParaRPr/>
          </a:p>
        </p:txBody>
      </p:sp>
    </p:spTree>
  </p:cSld>
  <p:transition spd="med">
    <p:pull dir="lu"/>
  </p:transition>
  <p:timing>
    <p:tnLst>
      <p:par>
        <p:cTn dur="indefinite" id="164" nodeType="tmRoot" restart="never">
          <p:childTnLst>
            <p:seq>
              <p:cTn dur="indefinite" id="165" nodeType="mainSeq">
                <p:childTnLst>
                  <p:par>
                    <p:cTn fill="hold" id="166">
                      <p:stCondLst>
                        <p:cond delay="indefinite"/>
                      </p:stCondLst>
                      <p:childTnLst>
                        <p:par>
                          <p:cTn fill="hold" id="167">
                            <p:stCondLst>
                              <p:cond delay="0"/>
                            </p:stCondLst>
                            <p:childTnLst>
                              <p:par>
                                <p:cTn fill="hold" id="168" nodeType="afterEffect" presetClass="entr" presetID="17" presetSubtype="10">
                                  <p:stCondLst>
                                    <p:cond delay="0"/>
                                  </p:stCondLst>
                                  <p:childTnLst>
                                    <p:set>
                                      <p:cBhvr>
                                        <p:cTn dur="1" fill="hold" id="169">
                                          <p:stCondLst>
                                            <p:cond delay="0"/>
                                          </p:stCondLst>
                                        </p:cTn>
                                        <p:tgtEl>
                                          <p:spTgt spid="39"/>
                                        </p:tgtEl>
                                        <p:attrNameLst>
                                          <p:attrName>style.visibility</p:attrName>
                                        </p:attrNameLst>
                                      </p:cBhvr>
                                      <p:to>
                                        <p:strVal val="visible"/>
                                      </p:to>
                                    </p:set>
                                    <p:anim calcmode="lin" valueType="str">
                                      <p:cBhvr additive="repl">
                                        <p:cTn dur="2000" fill="hold" id="170"/>
                                        <p:tgtEl>
                                          <p:spTgt spid="39"/>
                                        </p:tgtEl>
                                      </p:cBhvr>
                                      <p:tavLst>
                                        <p:tav tm="100000">
                                          <p:val>
                                            <p:strVal val="width"/>
                                          </p:val>
                                        </p:tav>
                                      </p:tavLst>
                                    </p:anim>
                                    <p:anim calcmode="lin" valueType="str">
                                      <p:cBhvr additive="repl">
                                        <p:cTn dur="2000" fill="hold" id="171"/>
                                        <p:tgtEl>
                                          <p:spTgt spid="39"/>
                                        </p:tgtEl>
                                      </p:cBhvr>
                                      <p:tavLst>
                                        <p:tav tm="0">
                                          <p:val>
                                            <p:strVal val="height"/>
                                          </p:val>
                                        </p:tav>
                                        <p:tav tm="100000">
                                          <p:val>
                                            <p:strVal val="height"/>
                                          </p:val>
                                        </p:tav>
                                      </p:tavLst>
                                    </p:anim>
                                  </p:childTnLst>
                                </p:cTn>
                              </p:par>
                            </p:childTnLst>
                          </p:cTn>
                        </p:par>
                        <p:par>
                          <p:cTn fill="hold" id="172">
                            <p:stCondLst>
                              <p:cond delay="2000"/>
                            </p:stCondLst>
                            <p:childTnLst>
                              <p:par>
                                <p:cTn fill="hold" id="173" nodeType="afterEffect" presetClass="entr" presetID="42">
                                  <p:stCondLst>
                                    <p:cond delay="2500"/>
                                  </p:stCondLst>
                                  <p:childTnLst>
                                    <p:set>
                                      <p:cBhvr>
                                        <p:cTn dur="1" fill="hold" id="174">
                                          <p:stCondLst>
                                            <p:cond delay="0"/>
                                          </p:stCondLst>
                                        </p:cTn>
                                        <p:tgtEl>
                                          <p:spTgt spid="40"/>
                                        </p:tgtEl>
                                        <p:attrNameLst>
                                          <p:attrName>style.visibility</p:attrName>
                                        </p:attrNameLst>
                                      </p:cBhvr>
                                      <p:to>
                                        <p:strVal val="visible"/>
                                      </p:to>
                                    </p:set>
                                    <p:animEffect filter="fade" transition="in">
                                      <p:cBhvr additive="repl">
                                        <p:cTn dur="2000" fill="freeze" id="175"/>
                                        <p:tgtEl>
                                          <p:spTgt spid="40"/>
                                        </p:tgtEl>
                                      </p:cBhvr>
                                    </p:animEffect>
                                    <p:anim calcmode="lin" valueType="num">
                                      <p:cBhvr additive="repl">
                                        <p:cTn dur="2000" fill="hold" id="176"/>
                                        <p:tgtEl>
                                          <p:spTgt spid="40"/>
                                        </p:tgtEl>
                                        <p:attrNameLst>
                                          <p:attrName>ppt_x</p:attrName>
                                        </p:attrNameLst>
                                      </p:cBhvr>
                                      <p:tavLst>
                                        <p:tav tm="0">
                                          <p:val>
                                            <p:strVal val="#ppt_x"/>
                                          </p:val>
                                        </p:tav>
                                        <p:tav tm="100000">
                                          <p:val>
                                            <p:strVal val="#ppt_x"/>
                                          </p:val>
                                        </p:tav>
                                      </p:tavLst>
                                    </p:anim>
                                    <p:anim calcmode="lin" valueType="num">
                                      <p:cBhvr additive="repl">
                                        <p:cTn dur="2000" fill="hold" id="177"/>
                                        <p:tgtEl>
                                          <p:spTgt spid="40"/>
                                        </p:tgtEl>
                                        <p:attrNameLst>
                                          <p:attrName>ppt_y</p:attrName>
                                        </p:attrNameLst>
                                      </p:cBhvr>
                                      <p:tavLst>
                                        <p:tav tm="0">
                                          <p:val>
                                            <p:strVal val="#ppt_y+.1"/>
                                          </p:val>
                                        </p:tav>
                                        <p:tav tm="100000">
                                          <p:val>
                                            <p:strVal val="#ppt_y"/>
                                          </p:val>
                                        </p:tav>
                                      </p:tavLst>
                                    </p:anim>
                                  </p:childTnLst>
                                </p:cTn>
                              </p:par>
                            </p:childTnLst>
                          </p:cTn>
                        </p:par>
                        <p:par>
                          <p:cTn fill="hold" id="178">
                            <p:stCondLst>
                              <p:cond delay="6500"/>
                            </p:stCondLst>
                            <p:childTnLst>
                              <p:par>
                                <p:cTn fill="hold" id="179" nodeType="afterEffect" presetClass="entr" presetID="53">
                                  <p:stCondLst>
                                    <p:cond delay="5000"/>
                                  </p:stCondLst>
                                  <p:childTnLst>
                                    <p:set>
                                      <p:cBhvr>
                                        <p:cTn dur="1" fill="hold" id="180">
                                          <p:stCondLst>
                                            <p:cond delay="0"/>
                                          </p:stCondLst>
                                        </p:cTn>
                                        <p:tgtEl>
                                          <p:spTgt spid="41"/>
                                        </p:tgtEl>
                                        <p:attrNameLst>
                                          <p:attrName>style.visibility</p:attrName>
                                        </p:attrNameLst>
                                      </p:cBhvr>
                                      <p:to>
                                        <p:strVal val="visible"/>
                                      </p:to>
                                    </p:set>
                                    <p:anim calcmode="lin" valueType="str">
                                      <p:cBhvr additive="repl">
                                        <p:cTn dur="1000" fill="hold" id="181"/>
                                        <p:tgtEl>
                                          <p:spTgt spid="41"/>
                                        </p:tgtEl>
                                      </p:cBhvr>
                                      <p:tavLst>
                                        <p:tav tm="100000">
                                          <p:val>
                                            <p:strVal val="width"/>
                                          </p:val>
                                        </p:tav>
                                      </p:tavLst>
                                    </p:anim>
                                    <p:anim calcmode="lin" valueType="str">
                                      <p:cBhvr additive="repl">
                                        <p:cTn dur="1000" fill="hold" id="182"/>
                                        <p:tgtEl>
                                          <p:spTgt spid="41"/>
                                        </p:tgtEl>
                                      </p:cBhvr>
                                      <p:tavLst>
                                        <p:tav tm="100000">
                                          <p:val>
                                            <p:strVal val="height"/>
                                          </p:val>
                                        </p:tav>
                                      </p:tavLst>
                                    </p:anim>
                                    <p:animEffect filter="fade" transition="in">
                                      <p:cBhvr additive="repl">
                                        <p:cTn dur="1000" fill="freeze" id="183"/>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2" name="photo"/>
          <p:cNvPicPr/>
          <p:nvPr/>
        </p:nvPicPr>
        <p:blipFill>
          <a:blip r:embed="rId1"/>
          <a:stretch>
            <a:fillRect/>
          </a:stretch>
        </p:blipFill>
        <p:spPr>
          <a:xfrm>
            <a:off x="4129920" y="2405520"/>
            <a:ext cx="4315680" cy="4156560"/>
          </a:xfrm>
          <a:prstGeom prst="rect">
            <a:avLst/>
          </a:prstGeom>
        </p:spPr>
      </p:pic>
      <p:sp>
        <p:nvSpPr>
          <p:cNvPr id="43" name="CustomShape 1"/>
          <p:cNvSpPr/>
          <p:nvPr/>
        </p:nvSpPr>
        <p:spPr>
          <a:xfrm>
            <a:off x="285840" y="0"/>
            <a:ext cx="8642520" cy="2222280"/>
          </a:xfrm>
          <a:prstGeom prst="rect">
            <a:avLst/>
          </a:prstGeom>
        </p:spPr>
        <p:txBody>
          <a:bodyPr bIns="45000" lIns="90000" rIns="90000" tIns="45000"/>
          <a:p>
            <a:r>
              <a:rPr lang="ru-RU" sz="2800">
                <a:solidFill>
                  <a:srgbClr val="002060"/>
                </a:solidFill>
                <a:latin typeface="Book Antiqua"/>
              </a:rPr>
              <a:t>С разного рода осложнениями, постоянно подвергаясь опасности утери Регалий в результате воровства, нападения,  комиссия со своим бесценным для всей Кубани грузом прибыла сначала в </a:t>
            </a:r>
            <a:r>
              <a:rPr lang="ru-RU" sz="2800">
                <a:solidFill>
                  <a:srgbClr val="ff0000"/>
                </a:solidFill>
                <a:latin typeface="Book Antiqua"/>
              </a:rPr>
              <a:t>Новороссийск</a:t>
            </a:r>
            <a:r>
              <a:rPr lang="ru-RU" sz="2800">
                <a:solidFill>
                  <a:srgbClr val="002060"/>
                </a:solidFill>
                <a:latin typeface="Book Antiqua"/>
              </a:rPr>
              <a:t>.</a:t>
            </a:r>
            <a:endParaRPr/>
          </a:p>
        </p:txBody>
      </p:sp>
      <p:sp>
        <p:nvSpPr>
          <p:cNvPr id="44" name="CustomShape 2"/>
          <p:cNvSpPr/>
          <p:nvPr/>
        </p:nvSpPr>
        <p:spPr>
          <a:xfrm>
            <a:off x="214200" y="2000160"/>
            <a:ext cx="3784680" cy="4355280"/>
          </a:xfrm>
          <a:prstGeom prst="rect">
            <a:avLst/>
          </a:prstGeom>
        </p:spPr>
        <p:txBody>
          <a:bodyPr bIns="45000" lIns="90000" rIns="90000" tIns="45000"/>
          <a:p>
            <a:r>
              <a:rPr lang="ru-RU" sz="2800">
                <a:solidFill>
                  <a:srgbClr val="000000"/>
                </a:solidFill>
                <a:latin typeface="Book Antiqua"/>
              </a:rPr>
              <a:t>Потом на старом пароходе «Константин» </a:t>
            </a:r>
            <a:r>
              <a:rPr lang="ru-RU" sz="2800">
                <a:solidFill>
                  <a:srgbClr val="262626"/>
                </a:solidFill>
                <a:latin typeface="Book Antiqua"/>
              </a:rPr>
              <a:t>– в </a:t>
            </a:r>
            <a:r>
              <a:rPr lang="ru-RU" sz="2800">
                <a:solidFill>
                  <a:srgbClr val="c00000"/>
                </a:solidFill>
                <a:latin typeface="Book Antiqua"/>
              </a:rPr>
              <a:t>Константинополь (Турция), </a:t>
            </a:r>
            <a:r>
              <a:rPr lang="ru-RU" sz="2800">
                <a:solidFill>
                  <a:srgbClr val="000000"/>
                </a:solidFill>
                <a:latin typeface="Book Antiqua"/>
              </a:rPr>
              <a:t>затем в </a:t>
            </a:r>
            <a:r>
              <a:rPr lang="ru-RU" sz="2800">
                <a:solidFill>
                  <a:srgbClr val="c00000"/>
                </a:solidFill>
                <a:latin typeface="Book Antiqua"/>
              </a:rPr>
              <a:t>Салоники (Греция), </a:t>
            </a:r>
            <a:r>
              <a:rPr lang="ru-RU" sz="2800">
                <a:solidFill>
                  <a:srgbClr val="000000"/>
                </a:solidFill>
                <a:latin typeface="Book Antiqua"/>
              </a:rPr>
              <a:t>а оттуда на поезде </a:t>
            </a:r>
            <a:r>
              <a:rPr lang="ru-RU" sz="2800">
                <a:solidFill>
                  <a:srgbClr val="002060"/>
                </a:solidFill>
                <a:latin typeface="Book Antiqua"/>
              </a:rPr>
              <a:t>5 апреля 1920 </a:t>
            </a:r>
            <a:r>
              <a:rPr lang="ru-RU" sz="2800">
                <a:solidFill>
                  <a:srgbClr val="000000"/>
                </a:solidFill>
                <a:latin typeface="Book Antiqua"/>
              </a:rPr>
              <a:t>года прибыла в </a:t>
            </a:r>
            <a:r>
              <a:rPr b="1" lang="ru-RU" sz="2800">
                <a:solidFill>
                  <a:srgbClr val="ff0000"/>
                </a:solidFill>
                <a:latin typeface="Book Antiqua"/>
              </a:rPr>
              <a:t>Белград (Сербия).</a:t>
            </a:r>
            <a:endParaRPr/>
          </a:p>
        </p:txBody>
      </p:sp>
    </p:spTree>
  </p:cSld>
  <p:transition spd="med">
    <p:pull dir="ru"/>
  </p:transition>
  <p:timing>
    <p:tnLst>
      <p:par>
        <p:cTn dur="indefinite" id="184" nodeType="tmRoot" restart="never">
          <p:childTnLst>
            <p:seq>
              <p:cTn dur="indefinite" id="185" nodeType="mainSeq">
                <p:childTnLst>
                  <p:par>
                    <p:cTn fill="hold" id="186">
                      <p:stCondLst>
                        <p:cond delay="indefinite"/>
                      </p:stCondLst>
                      <p:childTnLst>
                        <p:par>
                          <p:cTn fill="hold" id="187">
                            <p:stCondLst>
                              <p:cond delay="0"/>
                            </p:stCondLst>
                            <p:childTnLst>
                              <p:par>
                                <p:cTn fill="hold" id="188" nodeType="afterEffect" presetClass="entr" presetID="4" presetSubtype="16">
                                  <p:stCondLst>
                                    <p:cond delay="0"/>
                                  </p:stCondLst>
                                  <p:childTnLst>
                                    <p:set>
                                      <p:cBhvr>
                                        <p:cTn dur="1" fill="hold" id="189">
                                          <p:stCondLst>
                                            <p:cond delay="0"/>
                                          </p:stCondLst>
                                        </p:cTn>
                                        <p:tgtEl>
                                          <p:spTgt spid="43"/>
                                        </p:tgtEl>
                                        <p:attrNameLst>
                                          <p:attrName>style.visibility</p:attrName>
                                        </p:attrNameLst>
                                      </p:cBhvr>
                                      <p:to>
                                        <p:strVal val="visible"/>
                                      </p:to>
                                    </p:set>
                                    <p:animEffect filter="box(in)" transition="out">
                                      <p:cBhvr additive="repl">
                                        <p:cTn dur="2000" fill="freeze" id="190"/>
                                        <p:tgtEl>
                                          <p:spTgt spid="43"/>
                                        </p:tgtEl>
                                      </p:cBhvr>
                                    </p:animEffect>
                                  </p:childTnLst>
                                </p:cTn>
                              </p:par>
                            </p:childTnLst>
                          </p:cTn>
                        </p:par>
                        <p:par>
                          <p:cTn fill="hold" id="191">
                            <p:stCondLst>
                              <p:cond delay="2000"/>
                            </p:stCondLst>
                            <p:childTnLst>
                              <p:par>
                                <p:cTn fill="hold" id="192" nodeType="afterEffect" presetClass="entr" presetID="5" presetSubtype="10">
                                  <p:stCondLst>
                                    <p:cond delay="0"/>
                                  </p:stCondLst>
                                  <p:childTnLst>
                                    <p:set>
                                      <p:cBhvr>
                                        <p:cTn dur="1" fill="hold" id="193">
                                          <p:stCondLst>
                                            <p:cond delay="0"/>
                                          </p:stCondLst>
                                        </p:cTn>
                                        <p:tgtEl>
                                          <p:spTgt spid="42"/>
                                        </p:tgtEl>
                                        <p:attrNameLst>
                                          <p:attrName>style.visibility</p:attrName>
                                        </p:attrNameLst>
                                      </p:cBhvr>
                                      <p:to>
                                        <p:strVal val="visible"/>
                                      </p:to>
                                    </p:set>
                                    <p:animEffect filter="checkerboard(across)" transition="in">
                                      <p:cBhvr additive="repl">
                                        <p:cTn dur="2000" fill="freeze" id="194"/>
                                        <p:tgtEl>
                                          <p:spTgt spid="42"/>
                                        </p:tgtEl>
                                      </p:cBhvr>
                                    </p:animEffect>
                                  </p:childTnLst>
                                </p:cTn>
                              </p:par>
                            </p:childTnLst>
                          </p:cTn>
                        </p:par>
                        <p:par>
                          <p:cTn fill="hold" id="195">
                            <p:stCondLst>
                              <p:cond delay="4000"/>
                            </p:stCondLst>
                            <p:childTnLst>
                              <p:par>
                                <p:cTn fill="hold" id="196" nodeType="afterEffect" presetClass="entr" presetID="14" presetSubtype="10">
                                  <p:stCondLst>
                                    <p:cond delay="2000"/>
                                  </p:stCondLst>
                                  <p:childTnLst>
                                    <p:set>
                                      <p:cBhvr>
                                        <p:cTn dur="1" fill="hold" id="197">
                                          <p:stCondLst>
                                            <p:cond delay="0"/>
                                          </p:stCondLst>
                                        </p:cTn>
                                        <p:tgtEl>
                                          <p:spTgt spid="44"/>
                                        </p:tgtEl>
                                        <p:attrNameLst>
                                          <p:attrName>style.visibility</p:attrName>
                                        </p:attrNameLst>
                                      </p:cBhvr>
                                      <p:to>
                                        <p:strVal val="visible"/>
                                      </p:to>
                                    </p:set>
                                    <p:animEffect filter="randombar(horizontal)" transition="in">
                                      <p:cBhvr additive="repl">
                                        <p:cTn dur="2000" fill="freeze" id="198"/>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 name="CustomShape 1"/>
          <p:cNvSpPr/>
          <p:nvPr/>
        </p:nvSpPr>
        <p:spPr>
          <a:xfrm>
            <a:off x="285840" y="5473080"/>
            <a:ext cx="8642520" cy="1369080"/>
          </a:xfrm>
          <a:prstGeom prst="rect">
            <a:avLst/>
          </a:prstGeom>
        </p:spPr>
        <p:txBody>
          <a:bodyPr bIns="45000" lIns="90000" rIns="90000" tIns="45000"/>
          <a:p>
            <a:r>
              <a:rPr lang="ru-RU" sz="2800">
                <a:solidFill>
                  <a:srgbClr val="002060"/>
                </a:solidFill>
                <a:latin typeface="Book Antiqua"/>
              </a:rPr>
              <a:t>  </a:t>
            </a:r>
            <a:r>
              <a:rPr lang="ru-RU" sz="2800">
                <a:solidFill>
                  <a:srgbClr val="002060"/>
                </a:solidFill>
                <a:latin typeface="Book Antiqua"/>
              </a:rPr>
              <a:t>Чуть позднее, ящики с Регалиями разместили в военно-географическом институте, под руководством полковника С.П. Бошкович.</a:t>
            </a:r>
            <a:endParaRPr/>
          </a:p>
        </p:txBody>
      </p:sp>
      <p:sp>
        <p:nvSpPr>
          <p:cNvPr id="46" name="CustomShape 2"/>
          <p:cNvSpPr/>
          <p:nvPr/>
        </p:nvSpPr>
        <p:spPr>
          <a:xfrm>
            <a:off x="180000" y="0"/>
            <a:ext cx="8818920" cy="2158920"/>
          </a:xfrm>
          <a:prstGeom prst="rect">
            <a:avLst/>
          </a:prstGeom>
        </p:spPr>
        <p:txBody>
          <a:bodyPr bIns="45000" lIns="90000" rIns="90000" tIns="45000"/>
          <a:p>
            <a:r>
              <a:rPr lang="ru-RU" sz="2800">
                <a:solidFill>
                  <a:srgbClr val="006600"/>
                </a:solidFill>
                <a:latin typeface="Book Antiqua"/>
              </a:rPr>
              <a:t>  </a:t>
            </a:r>
            <a:r>
              <a:rPr lang="ru-RU" sz="2800">
                <a:solidFill>
                  <a:srgbClr val="006600"/>
                </a:solidFill>
                <a:latin typeface="Book Antiqua"/>
              </a:rPr>
              <a:t>Несмотря на предварительную договоренность, свободного помещения для ящиков с Регалиями в Белграде не нашлось, и их сложили во дворе российского посольства и установили караул.</a:t>
            </a:r>
            <a:endParaRPr/>
          </a:p>
        </p:txBody>
      </p:sp>
      <p:pic>
        <p:nvPicPr>
          <p:cNvPr descr="" id="47" name="fancybox-img"/>
          <p:cNvPicPr/>
          <p:nvPr/>
        </p:nvPicPr>
        <p:blipFill>
          <a:blip r:embed="rId1"/>
          <a:stretch>
            <a:fillRect/>
          </a:stretch>
        </p:blipFill>
        <p:spPr>
          <a:xfrm>
            <a:off x="180000" y="2160000"/>
            <a:ext cx="4642200" cy="3070440"/>
          </a:xfrm>
          <a:prstGeom prst="rect">
            <a:avLst/>
          </a:prstGeom>
        </p:spPr>
      </p:pic>
      <p:sp>
        <p:nvSpPr>
          <p:cNvPr id="48" name="CustomShape 3"/>
          <p:cNvSpPr/>
          <p:nvPr/>
        </p:nvSpPr>
        <p:spPr>
          <a:xfrm>
            <a:off x="4928400" y="2202120"/>
            <a:ext cx="4070520" cy="3016800"/>
          </a:xfrm>
          <a:prstGeom prst="rect">
            <a:avLst/>
          </a:prstGeom>
        </p:spPr>
        <p:txBody>
          <a:bodyPr anchor="ctr" bIns="45000" lIns="90000" rIns="90000" tIns="45000"/>
          <a:p>
            <a:pPr>
              <a:lnSpc>
                <a:spcPct val="100000"/>
              </a:lnSpc>
            </a:pPr>
            <a:r>
              <a:rPr lang="ru-RU">
                <a:solidFill>
                  <a:srgbClr val="000000"/>
                </a:solidFill>
                <a:latin typeface="Book Antiqua"/>
                <a:ea typeface="Times New Roman"/>
              </a:rPr>
              <a:t>Запорожские сечевые атаманские и куренные булавы и перначи, переданные Черноморскому войску императрицы Екатерины II "Войску верных казаков" в 1788 г.</a:t>
            </a:r>
            <a:endParaRPr/>
          </a:p>
        </p:txBody>
      </p:sp>
    </p:spTree>
  </p:cSld>
  <p:timing>
    <p:tnLst>
      <p:par>
        <p:cTn dur="indefinite" id="199" nodeType="tmRoot" restart="never">
          <p:childTnLst>
            <p:seq>
              <p:cTn dur="indefinite" id="200" nodeType="mainSeq">
                <p:childTnLst>
                  <p:par>
                    <p:cTn fill="hold" id="201">
                      <p:stCondLst>
                        <p:cond delay="indefinite"/>
                      </p:stCondLst>
                      <p:childTnLst>
                        <p:par>
                          <p:cTn fill="hold" id="202">
                            <p:stCondLst>
                              <p:cond delay="0"/>
                            </p:stCondLst>
                            <p:childTnLst>
                              <p:par>
                                <p:cTn fill="hold" id="203" nodeType="afterEffect" presetClass="entr" presetID="6" presetSubtype="16">
                                  <p:stCondLst>
                                    <p:cond delay="0"/>
                                  </p:stCondLst>
                                  <p:childTnLst>
                                    <p:set>
                                      <p:cBhvr>
                                        <p:cTn dur="1" fill="hold" id="204">
                                          <p:stCondLst>
                                            <p:cond delay="0"/>
                                          </p:stCondLst>
                                        </p:cTn>
                                        <p:tgtEl>
                                          <p:spTgt spid="46"/>
                                        </p:tgtEl>
                                        <p:attrNameLst>
                                          <p:attrName>style.visibility</p:attrName>
                                        </p:attrNameLst>
                                      </p:cBhvr>
                                      <p:to>
                                        <p:strVal val="visible"/>
                                      </p:to>
                                    </p:set>
                                    <p:animEffect filter="circle(in)" transition="out">
                                      <p:cBhvr additive="repl">
                                        <p:cTn dur="2000" fill="freeze" id="205"/>
                                        <p:tgtEl>
                                          <p:spTgt spid="46"/>
                                        </p:tgtEl>
                                      </p:cBhvr>
                                    </p:animEffect>
                                  </p:childTnLst>
                                </p:cTn>
                              </p:par>
                            </p:childTnLst>
                          </p:cTn>
                        </p:par>
                        <p:par>
                          <p:cTn fill="hold" id="206">
                            <p:stCondLst>
                              <p:cond delay="2000"/>
                            </p:stCondLst>
                            <p:childTnLst>
                              <p:par>
                                <p:cTn fill="hold" id="207" nodeType="afterEffect" presetClass="entr" presetID="53">
                                  <p:stCondLst>
                                    <p:cond delay="2000"/>
                                  </p:stCondLst>
                                  <p:childTnLst>
                                    <p:set>
                                      <p:cBhvr>
                                        <p:cTn dur="1" fill="hold" id="208">
                                          <p:stCondLst>
                                            <p:cond delay="0"/>
                                          </p:stCondLst>
                                        </p:cTn>
                                        <p:tgtEl>
                                          <p:spTgt spid="47"/>
                                        </p:tgtEl>
                                        <p:attrNameLst>
                                          <p:attrName>style.visibility</p:attrName>
                                        </p:attrNameLst>
                                      </p:cBhvr>
                                      <p:to>
                                        <p:strVal val="visible"/>
                                      </p:to>
                                    </p:set>
                                    <p:anim calcmode="lin" valueType="str">
                                      <p:cBhvr additive="repl">
                                        <p:cTn dur="2000" fill="hold" id="209"/>
                                        <p:tgtEl>
                                          <p:spTgt spid="47"/>
                                        </p:tgtEl>
                                      </p:cBhvr>
                                      <p:tavLst>
                                        <p:tav tm="100000">
                                          <p:val>
                                            <p:strVal val="width"/>
                                          </p:val>
                                        </p:tav>
                                      </p:tavLst>
                                    </p:anim>
                                    <p:anim calcmode="lin" valueType="str">
                                      <p:cBhvr additive="repl">
                                        <p:cTn dur="2000" fill="hold" id="210"/>
                                        <p:tgtEl>
                                          <p:spTgt spid="47"/>
                                        </p:tgtEl>
                                      </p:cBhvr>
                                      <p:tavLst>
                                        <p:tav tm="100000">
                                          <p:val>
                                            <p:strVal val="height"/>
                                          </p:val>
                                        </p:tav>
                                      </p:tavLst>
                                    </p:anim>
                                    <p:animEffect filter="fade" transition="in">
                                      <p:cBhvr additive="repl">
                                        <p:cTn dur="2000" fill="freeze" id="211"/>
                                        <p:tgtEl>
                                          <p:spTgt spid="47"/>
                                        </p:tgtEl>
                                      </p:cBhvr>
                                    </p:animEffect>
                                  </p:childTnLst>
                                </p:cTn>
                              </p:par>
                              <p:par>
                                <p:cTn fill="hold" id="212" nodeType="withEffect" presetClass="entr" presetID="12" presetSubtype="4">
                                  <p:stCondLst>
                                    <p:cond delay="2000"/>
                                  </p:stCondLst>
                                  <p:childTnLst>
                                    <p:set>
                                      <p:cBhvr>
                                        <p:cTn dur="1" fill="hold" id="213">
                                          <p:stCondLst>
                                            <p:cond delay="0"/>
                                          </p:stCondLst>
                                        </p:cTn>
                                        <p:tgtEl>
                                          <p:spTgt spid="48"/>
                                        </p:tgtEl>
                                        <p:attrNameLst>
                                          <p:attrName>style.visibility</p:attrName>
                                        </p:attrNameLst>
                                      </p:cBhvr>
                                      <p:to>
                                        <p:strVal val="visible"/>
                                      </p:to>
                                    </p:set>
                                    <p:animEffect filter="slide(fromBottom)" transition="in">
                                      <p:cBhvr additive="repl">
                                        <p:cTn dur="2000" fill="freeze" id="214"/>
                                        <p:tgtEl>
                                          <p:spTgt spid="48"/>
                                        </p:tgtEl>
                                      </p:cBhvr>
                                    </p:animEffect>
                                  </p:childTnLst>
                                </p:cTn>
                              </p:par>
                            </p:childTnLst>
                          </p:cTn>
                        </p:par>
                        <p:par>
                          <p:cTn fill="hold" id="215">
                            <p:stCondLst>
                              <p:cond delay="6000"/>
                            </p:stCondLst>
                            <p:childTnLst>
                              <p:par>
                                <p:cTn fill="hold" id="216" nodeType="afterEffect" presetClass="entr" presetID="13" presetSubtype="16">
                                  <p:stCondLst>
                                    <p:cond delay="4000"/>
                                  </p:stCondLst>
                                  <p:childTnLst>
                                    <p:set>
                                      <p:cBhvr>
                                        <p:cTn dur="1" fill="hold" id="217">
                                          <p:stCondLst>
                                            <p:cond delay="0"/>
                                          </p:stCondLst>
                                        </p:cTn>
                                        <p:tgtEl>
                                          <p:spTgt spid="45"/>
                                        </p:tgtEl>
                                        <p:attrNameLst>
                                          <p:attrName>style.visibility</p:attrName>
                                        </p:attrNameLst>
                                      </p:cBhvr>
                                      <p:to>
                                        <p:strVal val="visible"/>
                                      </p:to>
                                    </p:set>
                                    <p:animEffect filter="plus(in)" transition="in">
                                      <p:cBhvr additive="repl">
                                        <p:cTn dur="2000" fill="freeze" id="218"/>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 name="CustomShape 1"/>
          <p:cNvSpPr/>
          <p:nvPr/>
        </p:nvSpPr>
        <p:spPr>
          <a:xfrm>
            <a:off x="285840" y="214200"/>
            <a:ext cx="8642520" cy="1795680"/>
          </a:xfrm>
          <a:prstGeom prst="rect">
            <a:avLst/>
          </a:prstGeom>
        </p:spPr>
        <p:txBody>
          <a:bodyPr bIns="45000" lIns="90000" rIns="90000" tIns="45000"/>
          <a:p>
            <a:r>
              <a:rPr lang="ru-RU" sz="2800">
                <a:solidFill>
                  <a:srgbClr val="7030a0"/>
                </a:solidFill>
                <a:latin typeface="Book Antiqua"/>
              </a:rPr>
              <a:t>  </a:t>
            </a:r>
            <a:r>
              <a:rPr lang="ru-RU" sz="2800">
                <a:solidFill>
                  <a:srgbClr val="7030a0"/>
                </a:solidFill>
                <a:latin typeface="Book Antiqua"/>
              </a:rPr>
              <a:t>Через год институт, а вместе с ним и Регалии, перевели в город Земун (ныне это один из главных промышленных районов Белграда и район столичного аэропорта Сурчин).</a:t>
            </a:r>
            <a:endParaRPr/>
          </a:p>
        </p:txBody>
      </p:sp>
      <p:sp>
        <p:nvSpPr>
          <p:cNvPr id="50" name="CustomShape 2"/>
          <p:cNvSpPr/>
          <p:nvPr/>
        </p:nvSpPr>
        <p:spPr>
          <a:xfrm>
            <a:off x="285840" y="2006640"/>
            <a:ext cx="8571240" cy="1370520"/>
          </a:xfrm>
          <a:prstGeom prst="rect">
            <a:avLst/>
          </a:prstGeom>
        </p:spPr>
        <p:txBody>
          <a:bodyPr anchor="ctr" bIns="45000" lIns="90000" rIns="90000" tIns="45000"/>
          <a:p>
            <a:pPr>
              <a:lnSpc>
                <a:spcPct val="100000"/>
              </a:lnSpc>
            </a:pPr>
            <a:r>
              <a:rPr lang="ru-RU" sz="2800">
                <a:solidFill>
                  <a:srgbClr val="222222"/>
                </a:solidFill>
                <a:latin typeface="Book Antiqua"/>
                <a:ea typeface="Times New Roman"/>
              </a:rPr>
              <a:t>Ещё через шесть лет, в 1927 году, институт, а с ним и Регалии, возвратился в Белград и разместился в крепости Калемегдан.</a:t>
            </a:r>
            <a:endParaRPr/>
          </a:p>
        </p:txBody>
      </p:sp>
      <p:pic>
        <p:nvPicPr>
          <p:cNvPr descr="" id="51" name="Picture 2"/>
          <p:cNvPicPr/>
          <p:nvPr/>
        </p:nvPicPr>
        <p:blipFill>
          <a:blip r:embed="rId1"/>
          <a:stretch>
            <a:fillRect/>
          </a:stretch>
        </p:blipFill>
        <p:spPr>
          <a:xfrm>
            <a:off x="285840" y="3643200"/>
            <a:ext cx="3927600" cy="2998800"/>
          </a:xfrm>
          <a:prstGeom prst="rect">
            <a:avLst/>
          </a:prstGeom>
        </p:spPr>
      </p:pic>
      <p:pic>
        <p:nvPicPr>
          <p:cNvPr descr="" id="52" name="Picture 4"/>
          <p:cNvPicPr/>
          <p:nvPr/>
        </p:nvPicPr>
        <p:blipFill>
          <a:blip r:embed="rId2"/>
          <a:stretch>
            <a:fillRect/>
          </a:stretch>
        </p:blipFill>
        <p:spPr>
          <a:xfrm>
            <a:off x="4786200" y="3600000"/>
            <a:ext cx="4032720" cy="3075480"/>
          </a:xfrm>
          <a:prstGeom prst="rect">
            <a:avLst/>
          </a:prstGeom>
        </p:spPr>
      </p:pic>
    </p:spTree>
  </p:cSld>
  <p:timing>
    <p:tnLst>
      <p:par>
        <p:cTn dur="indefinite" id="219" nodeType="tmRoot" restart="never">
          <p:childTnLst>
            <p:seq>
              <p:cTn dur="indefinite" id="220" nodeType="mainSeq">
                <p:childTnLst>
                  <p:par>
                    <p:cTn fill="hold" id="221">
                      <p:stCondLst>
                        <p:cond delay="indefinite"/>
                      </p:stCondLst>
                      <p:childTnLst>
                        <p:par>
                          <p:cTn fill="hold" id="222">
                            <p:stCondLst>
                              <p:cond delay="0"/>
                            </p:stCondLst>
                            <p:childTnLst>
                              <p:par>
                                <p:cTn fill="hold" id="223" nodeType="afterEffect" presetClass="entr" presetID="6" presetSubtype="16">
                                  <p:stCondLst>
                                    <p:cond delay="0"/>
                                  </p:stCondLst>
                                  <p:childTnLst>
                                    <p:set>
                                      <p:cBhvr>
                                        <p:cTn dur="1" fill="hold" id="224">
                                          <p:stCondLst>
                                            <p:cond delay="0"/>
                                          </p:stCondLst>
                                        </p:cTn>
                                        <p:tgtEl>
                                          <p:spTgt spid="49"/>
                                        </p:tgtEl>
                                        <p:attrNameLst>
                                          <p:attrName>style.visibility</p:attrName>
                                        </p:attrNameLst>
                                      </p:cBhvr>
                                      <p:to>
                                        <p:strVal val="visible"/>
                                      </p:to>
                                    </p:set>
                                    <p:animEffect filter="circle(in)" transition="out">
                                      <p:cBhvr additive="repl">
                                        <p:cTn dur="2000" fill="freeze" id="225"/>
                                        <p:tgtEl>
                                          <p:spTgt spid="49"/>
                                        </p:tgtEl>
                                      </p:cBhvr>
                                    </p:animEffect>
                                  </p:childTnLst>
                                </p:cTn>
                              </p:par>
                            </p:childTnLst>
                          </p:cTn>
                        </p:par>
                        <p:par>
                          <p:cTn fill="hold" id="226">
                            <p:stCondLst>
                              <p:cond delay="2000"/>
                            </p:stCondLst>
                            <p:childTnLst>
                              <p:par>
                                <p:cTn fill="hold" id="227" nodeType="afterEffect" presetClass="entr" presetID="8" presetSubtype="16">
                                  <p:stCondLst>
                                    <p:cond delay="3000"/>
                                  </p:stCondLst>
                                  <p:childTnLst>
                                    <p:set>
                                      <p:cBhvr>
                                        <p:cTn dur="1" fill="hold" id="228">
                                          <p:stCondLst>
                                            <p:cond delay="0"/>
                                          </p:stCondLst>
                                        </p:cTn>
                                        <p:tgtEl>
                                          <p:spTgt spid="50"/>
                                        </p:tgtEl>
                                        <p:attrNameLst>
                                          <p:attrName>style.visibility</p:attrName>
                                        </p:attrNameLst>
                                      </p:cBhvr>
                                      <p:to>
                                        <p:strVal val="visible"/>
                                      </p:to>
                                    </p:set>
                                    <p:animEffect filter="diamond(in)" transition="out">
                                      <p:cBhvr additive="repl">
                                        <p:cTn dur="2000" fill="freeze" id="229"/>
                                        <p:tgtEl>
                                          <p:spTgt spid="50"/>
                                        </p:tgtEl>
                                      </p:cBhvr>
                                    </p:animEffect>
                                  </p:childTnLst>
                                </p:cTn>
                              </p:par>
                            </p:childTnLst>
                          </p:cTn>
                        </p:par>
                        <p:par>
                          <p:cTn fill="hold" id="230">
                            <p:stCondLst>
                              <p:cond delay="7000"/>
                            </p:stCondLst>
                            <p:childTnLst>
                              <p:par>
                                <p:cTn fill="hold" id="231" nodeType="afterEffect" presetClass="entr" presetID="18" presetSubtype="12">
                                  <p:stCondLst>
                                    <p:cond delay="0"/>
                                  </p:stCondLst>
                                  <p:childTnLst>
                                    <p:set>
                                      <p:cBhvr>
                                        <p:cTn dur="1" fill="hold" id="232">
                                          <p:stCondLst>
                                            <p:cond delay="0"/>
                                          </p:stCondLst>
                                        </p:cTn>
                                        <p:tgtEl>
                                          <p:spTgt spid="51"/>
                                        </p:tgtEl>
                                        <p:attrNameLst>
                                          <p:attrName>style.visibility</p:attrName>
                                        </p:attrNameLst>
                                      </p:cBhvr>
                                      <p:to>
                                        <p:strVal val="visible"/>
                                      </p:to>
                                    </p:set>
                                    <p:animEffect filter="strips(downLeft)" transition="in">
                                      <p:cBhvr additive="repl">
                                        <p:cTn dur="2000" fill="freeze" id="233"/>
                                        <p:tgtEl>
                                          <p:spTgt spid="51"/>
                                        </p:tgtEl>
                                      </p:cBhvr>
                                    </p:animEffect>
                                  </p:childTnLst>
                                </p:cTn>
                              </p:par>
                            </p:childTnLst>
                          </p:cTn>
                        </p:par>
                        <p:par>
                          <p:cTn fill="hold" id="234">
                            <p:stCondLst>
                              <p:cond delay="9000"/>
                            </p:stCondLst>
                            <p:childTnLst>
                              <p:par>
                                <p:cTn fill="hold" id="235" nodeType="afterEffect" presetClass="entr" presetID="8" presetSubtype="16">
                                  <p:stCondLst>
                                    <p:cond delay="0"/>
                                  </p:stCondLst>
                                  <p:childTnLst>
                                    <p:set>
                                      <p:cBhvr>
                                        <p:cTn dur="1" fill="hold" id="236">
                                          <p:stCondLst>
                                            <p:cond delay="0"/>
                                          </p:stCondLst>
                                        </p:cTn>
                                        <p:tgtEl>
                                          <p:spTgt spid="52"/>
                                        </p:tgtEl>
                                        <p:attrNameLst>
                                          <p:attrName>style.visibility</p:attrName>
                                        </p:attrNameLst>
                                      </p:cBhvr>
                                      <p:to>
                                        <p:strVal val="visible"/>
                                      </p:to>
                                    </p:set>
                                    <p:animEffect filter="diamond(in)" transition="out">
                                      <p:cBhvr additive="repl">
                                        <p:cTn dur="2000" fill="freeze" id="237"/>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 name="CustomShape 1"/>
          <p:cNvSpPr/>
          <p:nvPr/>
        </p:nvSpPr>
        <p:spPr>
          <a:xfrm>
            <a:off x="214200" y="142920"/>
            <a:ext cx="8642520" cy="5208480"/>
          </a:xfrm>
          <a:prstGeom prst="rect">
            <a:avLst/>
          </a:prstGeom>
        </p:spPr>
        <p:txBody>
          <a:bodyPr bIns="45000" lIns="90000" rIns="90000" tIns="45000"/>
          <a:p>
            <a:r>
              <a:rPr lang="ru-RU" sz="2800">
                <a:solidFill>
                  <a:srgbClr val="000000"/>
                </a:solidFill>
                <a:latin typeface="Book Antiqua"/>
              </a:rPr>
              <a:t>   </a:t>
            </a:r>
            <a:r>
              <a:rPr lang="ru-RU" sz="2800">
                <a:solidFill>
                  <a:srgbClr val="000000"/>
                </a:solidFill>
                <a:latin typeface="Book Antiqua"/>
              </a:rPr>
              <a:t>После заключения договора </a:t>
            </a:r>
            <a:r>
              <a:rPr lang="ru-RU" sz="2800">
                <a:solidFill>
                  <a:srgbClr val="ff0000"/>
                </a:solidFill>
                <a:latin typeface="Book Antiqua"/>
              </a:rPr>
              <a:t>от 26 ноября 1938 года</a:t>
            </a:r>
            <a:r>
              <a:rPr lang="ru-RU" sz="2800">
                <a:solidFill>
                  <a:srgbClr val="000000"/>
                </a:solidFill>
                <a:latin typeface="Book Antiqua"/>
              </a:rPr>
              <a:t>, о сдаче и приёме Регалий в музей военного министерства Югославии, где говорилось, что «Регалии Кубанского казачьего войска /…/ передаются Югославянскому военному музею на хранение до восстановления в России национальной власти или восстановления в целости Кубанского казачьего войска…, появилась возможность обеспечить надлежащий уход за Регалиями, юридически перешедших во временное владение военного музея.</a:t>
            </a:r>
            <a:endParaRPr/>
          </a:p>
        </p:txBody>
      </p:sp>
      <p:sp>
        <p:nvSpPr>
          <p:cNvPr id="54" name="CustomShape 2"/>
          <p:cNvSpPr/>
          <p:nvPr/>
        </p:nvSpPr>
        <p:spPr>
          <a:xfrm>
            <a:off x="214200" y="5429160"/>
            <a:ext cx="4570560" cy="942480"/>
          </a:xfrm>
          <a:prstGeom prst="rect">
            <a:avLst/>
          </a:prstGeom>
        </p:spPr>
        <p:txBody>
          <a:bodyPr bIns="45000" lIns="90000" rIns="90000" tIns="45000"/>
          <a:p>
            <a:r>
              <a:rPr lang="ru-RU" sz="2800">
                <a:solidFill>
                  <a:srgbClr val="006600"/>
                </a:solidFill>
                <a:latin typeface="Book Antiqua"/>
              </a:rPr>
              <a:t>    </a:t>
            </a:r>
            <a:r>
              <a:rPr lang="ru-RU" sz="2800">
                <a:solidFill>
                  <a:srgbClr val="006600"/>
                </a:solidFill>
                <a:latin typeface="Book Antiqua"/>
              </a:rPr>
              <a:t>У самих казаков на это не хватало средств.</a:t>
            </a:r>
            <a:endParaRPr/>
          </a:p>
        </p:txBody>
      </p:sp>
      <p:pic>
        <p:nvPicPr>
          <p:cNvPr descr="" id="55" name="photo"/>
          <p:cNvPicPr/>
          <p:nvPr/>
        </p:nvPicPr>
        <p:blipFill>
          <a:blip r:embed="rId1"/>
          <a:stretch>
            <a:fillRect/>
          </a:stretch>
        </p:blipFill>
        <p:spPr>
          <a:xfrm>
            <a:off x="5400000" y="5040000"/>
            <a:ext cx="3575880" cy="1816560"/>
          </a:xfrm>
          <a:prstGeom prst="rect">
            <a:avLst/>
          </a:prstGeom>
        </p:spPr>
      </p:pic>
    </p:spTree>
  </p:cSld>
  <p:transition spd="med">
    <p:diamond/>
  </p:transition>
  <p:timing>
    <p:tnLst>
      <p:par>
        <p:cTn dur="indefinite" id="238" nodeType="tmRoot" restart="never">
          <p:childTnLst>
            <p:seq>
              <p:cTn dur="indefinite" id="239" nodeType="mainSeq">
                <p:childTnLst>
                  <p:par>
                    <p:cTn fill="hold" id="240">
                      <p:stCondLst>
                        <p:cond delay="indefinite"/>
                      </p:stCondLst>
                      <p:childTnLst>
                        <p:par>
                          <p:cTn fill="hold" id="241">
                            <p:stCondLst>
                              <p:cond delay="0"/>
                            </p:stCondLst>
                            <p:childTnLst>
                              <p:par>
                                <p:cTn fill="hold" id="242" nodeType="afterEffect" presetClass="entr" presetID="18" presetSubtype="12">
                                  <p:stCondLst>
                                    <p:cond delay="0"/>
                                  </p:stCondLst>
                                  <p:childTnLst>
                                    <p:set>
                                      <p:cBhvr>
                                        <p:cTn dur="1" fill="hold" id="243">
                                          <p:stCondLst>
                                            <p:cond delay="0"/>
                                          </p:stCondLst>
                                        </p:cTn>
                                        <p:tgtEl>
                                          <p:spTgt spid="53"/>
                                        </p:tgtEl>
                                        <p:attrNameLst>
                                          <p:attrName>style.visibility</p:attrName>
                                        </p:attrNameLst>
                                      </p:cBhvr>
                                      <p:to>
                                        <p:strVal val="visible"/>
                                      </p:to>
                                    </p:set>
                                    <p:animEffect filter="strips(downLeft)" transition="in">
                                      <p:cBhvr additive="repl">
                                        <p:cTn dur="2000" fill="freeze" id="244"/>
                                        <p:tgtEl>
                                          <p:spTgt spid="53"/>
                                        </p:tgtEl>
                                      </p:cBhvr>
                                    </p:animEffect>
                                  </p:childTnLst>
                                </p:cTn>
                              </p:par>
                            </p:childTnLst>
                          </p:cTn>
                        </p:par>
                        <p:par>
                          <p:cTn fill="hold" id="245">
                            <p:stCondLst>
                              <p:cond delay="2000"/>
                            </p:stCondLst>
                            <p:childTnLst>
                              <p:par>
                                <p:cTn fill="hold" id="246" nodeType="afterEffect" presetClass="entr" presetID="53">
                                  <p:stCondLst>
                                    <p:cond delay="0"/>
                                  </p:stCondLst>
                                  <p:childTnLst>
                                    <p:set>
                                      <p:cBhvr>
                                        <p:cTn dur="1" fill="hold" id="247">
                                          <p:stCondLst>
                                            <p:cond delay="0"/>
                                          </p:stCondLst>
                                        </p:cTn>
                                        <p:tgtEl>
                                          <p:spTgt spid="55"/>
                                        </p:tgtEl>
                                        <p:attrNameLst>
                                          <p:attrName>style.visibility</p:attrName>
                                        </p:attrNameLst>
                                      </p:cBhvr>
                                      <p:to>
                                        <p:strVal val="visible"/>
                                      </p:to>
                                    </p:set>
                                    <p:anim calcmode="lin" valueType="str">
                                      <p:cBhvr additive="repl">
                                        <p:cTn dur="2000" fill="hold" id="248"/>
                                        <p:tgtEl>
                                          <p:spTgt spid="55"/>
                                        </p:tgtEl>
                                      </p:cBhvr>
                                      <p:tavLst>
                                        <p:tav tm="100000">
                                          <p:val>
                                            <p:strVal val="width"/>
                                          </p:val>
                                        </p:tav>
                                      </p:tavLst>
                                    </p:anim>
                                    <p:anim calcmode="lin" valueType="str">
                                      <p:cBhvr additive="repl">
                                        <p:cTn dur="2000" fill="hold" id="249"/>
                                        <p:tgtEl>
                                          <p:spTgt spid="55"/>
                                        </p:tgtEl>
                                      </p:cBhvr>
                                      <p:tavLst>
                                        <p:tav tm="100000">
                                          <p:val>
                                            <p:strVal val="height"/>
                                          </p:val>
                                        </p:tav>
                                      </p:tavLst>
                                    </p:anim>
                                    <p:animEffect filter="fade" transition="in">
                                      <p:cBhvr additive="repl">
                                        <p:cTn dur="2000" fill="freeze" id="250"/>
                                        <p:tgtEl>
                                          <p:spTgt spid="55"/>
                                        </p:tgtEl>
                                      </p:cBhvr>
                                    </p:animEffect>
                                  </p:childTnLst>
                                </p:cTn>
                              </p:par>
                            </p:childTnLst>
                          </p:cTn>
                        </p:par>
                        <p:par>
                          <p:cTn fill="hold" id="251">
                            <p:stCondLst>
                              <p:cond delay="4000"/>
                            </p:stCondLst>
                            <p:childTnLst>
                              <p:par>
                                <p:cTn fill="hold" id="252" nodeType="afterEffect" presetClass="entr" presetID="42">
                                  <p:stCondLst>
                                    <p:cond delay="4000"/>
                                  </p:stCondLst>
                                  <p:childTnLst>
                                    <p:set>
                                      <p:cBhvr>
                                        <p:cTn dur="1" fill="hold" id="253">
                                          <p:stCondLst>
                                            <p:cond delay="0"/>
                                          </p:stCondLst>
                                        </p:cTn>
                                        <p:tgtEl>
                                          <p:spTgt spid="54"/>
                                        </p:tgtEl>
                                        <p:attrNameLst>
                                          <p:attrName>style.visibility</p:attrName>
                                        </p:attrNameLst>
                                      </p:cBhvr>
                                      <p:to>
                                        <p:strVal val="visible"/>
                                      </p:to>
                                    </p:set>
                                    <p:animEffect filter="fade" transition="in">
                                      <p:cBhvr additive="repl">
                                        <p:cTn dur="2000" fill="freeze" id="254"/>
                                        <p:tgtEl>
                                          <p:spTgt spid="54"/>
                                        </p:tgtEl>
                                      </p:cBhvr>
                                    </p:animEffect>
                                    <p:anim calcmode="lin" valueType="num">
                                      <p:cBhvr additive="repl">
                                        <p:cTn dur="2000" fill="hold" id="255"/>
                                        <p:tgtEl>
                                          <p:spTgt spid="54"/>
                                        </p:tgtEl>
                                        <p:attrNameLst>
                                          <p:attrName>ppt_x</p:attrName>
                                        </p:attrNameLst>
                                      </p:cBhvr>
                                      <p:tavLst>
                                        <p:tav tm="0">
                                          <p:val>
                                            <p:strVal val="#ppt_x"/>
                                          </p:val>
                                        </p:tav>
                                        <p:tav tm="100000">
                                          <p:val>
                                            <p:strVal val="#ppt_x"/>
                                          </p:val>
                                        </p:tav>
                                      </p:tavLst>
                                    </p:anim>
                                    <p:anim calcmode="lin" valueType="num">
                                      <p:cBhvr additive="repl">
                                        <p:cTn dur="2000" fill="hold" id="256"/>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 name="CustomShape 1"/>
          <p:cNvSpPr/>
          <p:nvPr/>
        </p:nvSpPr>
        <p:spPr>
          <a:xfrm>
            <a:off x="285840" y="505080"/>
            <a:ext cx="8571240" cy="1065600"/>
          </a:xfrm>
          <a:prstGeom prst="rect">
            <a:avLst/>
          </a:prstGeom>
        </p:spPr>
        <p:txBody>
          <a:bodyPr anchor="ctr" bIns="45000" lIns="90000" rIns="90000" tIns="45000"/>
          <a:p>
            <a:pPr>
              <a:lnSpc>
                <a:spcPct val="100000"/>
              </a:lnSpc>
            </a:pPr>
            <a:r>
              <a:rPr lang="ru-RU" sz="3200">
                <a:solidFill>
                  <a:srgbClr val="222222"/>
                </a:solidFill>
                <a:latin typeface="Times New Roman"/>
                <a:ea typeface="Times New Roman"/>
              </a:rPr>
              <a:t>   </a:t>
            </a:r>
            <a:r>
              <a:rPr lang="ru-RU" sz="3200">
                <a:solidFill>
                  <a:srgbClr val="222222"/>
                </a:solidFill>
                <a:latin typeface="Times New Roman"/>
                <a:ea typeface="Times New Roman"/>
              </a:rPr>
              <a:t>В годы второй мировой войны. Странствия по Европе.</a:t>
            </a:r>
            <a:endParaRPr/>
          </a:p>
        </p:txBody>
      </p:sp>
      <p:sp>
        <p:nvSpPr>
          <p:cNvPr id="57" name="CustomShape 2"/>
          <p:cNvSpPr/>
          <p:nvPr/>
        </p:nvSpPr>
        <p:spPr>
          <a:xfrm>
            <a:off x="214200" y="1714320"/>
            <a:ext cx="8714160" cy="2222280"/>
          </a:xfrm>
          <a:prstGeom prst="rect">
            <a:avLst/>
          </a:prstGeom>
        </p:spPr>
        <p:txBody>
          <a:bodyPr bIns="45000" lIns="90000" rIns="90000" tIns="45000"/>
          <a:p>
            <a:r>
              <a:rPr lang="ru-RU" sz="2800">
                <a:solidFill>
                  <a:srgbClr val="006600"/>
                </a:solidFill>
                <a:latin typeface="Book Antiqua"/>
              </a:rPr>
              <a:t>    </a:t>
            </a:r>
            <a:r>
              <a:rPr lang="ru-RU" sz="2800">
                <a:solidFill>
                  <a:srgbClr val="ff0000"/>
                </a:solidFill>
                <a:latin typeface="Book Antiqua"/>
              </a:rPr>
              <a:t>6 апреля 1941 года</a:t>
            </a:r>
            <a:r>
              <a:rPr lang="ru-RU" sz="2800">
                <a:solidFill>
                  <a:srgbClr val="006600"/>
                </a:solidFill>
                <a:latin typeface="Book Antiqua"/>
              </a:rPr>
              <a:t>, во время бомбежки немцами Белграда, музей был частично разграблен. Часть ценностей, хранимых в музее, в том числе и принадлежащих Кубанскому казачьему войску, пропала.</a:t>
            </a:r>
            <a:endParaRPr/>
          </a:p>
        </p:txBody>
      </p:sp>
      <p:sp>
        <p:nvSpPr>
          <p:cNvPr id="58" name="CustomShape 3"/>
          <p:cNvSpPr/>
          <p:nvPr/>
        </p:nvSpPr>
        <p:spPr>
          <a:xfrm>
            <a:off x="285840" y="4071960"/>
            <a:ext cx="8642520" cy="1369080"/>
          </a:xfrm>
          <a:prstGeom prst="rect">
            <a:avLst/>
          </a:prstGeom>
        </p:spPr>
        <p:txBody>
          <a:bodyPr bIns="45000" lIns="90000" rIns="90000" tIns="45000"/>
          <a:p>
            <a:r>
              <a:rPr lang="ru-RU" sz="2800">
                <a:solidFill>
                  <a:srgbClr val="000000"/>
                </a:solidFill>
                <a:latin typeface="Book Antiqua"/>
              </a:rPr>
              <a:t>   </a:t>
            </a:r>
            <a:r>
              <a:rPr lang="ru-RU" sz="2800">
                <a:solidFill>
                  <a:srgbClr val="000000"/>
                </a:solidFill>
                <a:latin typeface="Book Antiqua"/>
              </a:rPr>
              <a:t>Лишь 26 июня 41 года В.Г. Науменко  вместе с немецким генералом Мелем (заведующим всеми музеями Германии) осмотрел Регалии. </a:t>
            </a:r>
            <a:endParaRPr/>
          </a:p>
        </p:txBody>
      </p:sp>
      <p:pic>
        <p:nvPicPr>
          <p:cNvPr descr="" id="59" name="Рисунок 8"/>
          <p:cNvPicPr/>
          <p:nvPr/>
        </p:nvPicPr>
        <p:blipFill>
          <a:blip r:embed="rId1"/>
          <a:stretch>
            <a:fillRect/>
          </a:stretch>
        </p:blipFill>
        <p:spPr>
          <a:xfrm>
            <a:off x="1785960" y="5929200"/>
            <a:ext cx="5213520" cy="712800"/>
          </a:xfrm>
          <a:prstGeom prst="rect">
            <a:avLst/>
          </a:prstGeom>
        </p:spPr>
      </p:pic>
    </p:spTree>
  </p:cSld>
  <p:transition spd="med">
    <p:circle/>
  </p:transition>
  <p:timing>
    <p:tnLst>
      <p:par>
        <p:cTn dur="indefinite" id="257" nodeType="tmRoot" restart="never">
          <p:childTnLst>
            <p:seq>
              <p:cTn dur="indefinite" id="258" nodeType="mainSeq">
                <p:childTnLst>
                  <p:par>
                    <p:cTn fill="hold" id="259">
                      <p:stCondLst>
                        <p:cond delay="indefinite"/>
                      </p:stCondLst>
                      <p:childTnLst>
                        <p:par>
                          <p:cTn fill="hold" id="260">
                            <p:stCondLst>
                              <p:cond delay="0"/>
                            </p:stCondLst>
                            <p:childTnLst>
                              <p:par>
                                <p:cTn fill="hold" id="261" nodeType="afterEffect" presetClass="entr" presetID="22" presetSubtype="4">
                                  <p:stCondLst>
                                    <p:cond delay="0"/>
                                  </p:stCondLst>
                                  <p:childTnLst>
                                    <p:set>
                                      <p:cBhvr>
                                        <p:cTn dur="1" fill="hold" id="262">
                                          <p:stCondLst>
                                            <p:cond delay="0"/>
                                          </p:stCondLst>
                                        </p:cTn>
                                        <p:tgtEl>
                                          <p:spTgt spid="56"/>
                                        </p:tgtEl>
                                        <p:attrNameLst>
                                          <p:attrName>style.visibility</p:attrName>
                                        </p:attrNameLst>
                                      </p:cBhvr>
                                      <p:to>
                                        <p:strVal val="visible"/>
                                      </p:to>
                                    </p:set>
                                    <p:animEffect filter="wipe(down)" transition="out">
                                      <p:cBhvr additive="repl">
                                        <p:cTn dur="2000" fill="freeze" id="263"/>
                                        <p:tgtEl>
                                          <p:spTgt spid="56"/>
                                        </p:tgtEl>
                                      </p:cBhvr>
                                    </p:animEffect>
                                  </p:childTnLst>
                                </p:cTn>
                              </p:par>
                            </p:childTnLst>
                          </p:cTn>
                        </p:par>
                        <p:par>
                          <p:cTn fill="hold" id="264">
                            <p:stCondLst>
                              <p:cond delay="2000"/>
                            </p:stCondLst>
                            <p:childTnLst>
                              <p:par>
                                <p:cTn fill="hold" id="265" nodeType="afterEffect" presetClass="entr" presetID="53">
                                  <p:stCondLst>
                                    <p:cond delay="0"/>
                                  </p:stCondLst>
                                  <p:childTnLst>
                                    <p:set>
                                      <p:cBhvr>
                                        <p:cTn dur="1" fill="hold" id="266">
                                          <p:stCondLst>
                                            <p:cond delay="0"/>
                                          </p:stCondLst>
                                        </p:cTn>
                                        <p:tgtEl>
                                          <p:spTgt spid="59"/>
                                        </p:tgtEl>
                                        <p:attrNameLst>
                                          <p:attrName>style.visibility</p:attrName>
                                        </p:attrNameLst>
                                      </p:cBhvr>
                                      <p:to>
                                        <p:strVal val="visible"/>
                                      </p:to>
                                    </p:set>
                                    <p:anim calcmode="lin" valueType="str">
                                      <p:cBhvr additive="repl">
                                        <p:cTn dur="1000" fill="hold" id="267"/>
                                        <p:tgtEl>
                                          <p:spTgt spid="59"/>
                                        </p:tgtEl>
                                      </p:cBhvr>
                                      <p:tavLst>
                                        <p:tav tm="100000">
                                          <p:val>
                                            <p:strVal val="width"/>
                                          </p:val>
                                        </p:tav>
                                      </p:tavLst>
                                    </p:anim>
                                    <p:anim calcmode="lin" valueType="str">
                                      <p:cBhvr additive="repl">
                                        <p:cTn dur="1000" fill="hold" id="268"/>
                                        <p:tgtEl>
                                          <p:spTgt spid="59"/>
                                        </p:tgtEl>
                                      </p:cBhvr>
                                      <p:tavLst>
                                        <p:tav tm="100000">
                                          <p:val>
                                            <p:strVal val="height"/>
                                          </p:val>
                                        </p:tav>
                                      </p:tavLst>
                                    </p:anim>
                                    <p:animEffect filter="fade" transition="in">
                                      <p:cBhvr additive="repl">
                                        <p:cTn dur="1000" fill="freeze" id="269"/>
                                        <p:tgtEl>
                                          <p:spTgt spid="59"/>
                                        </p:tgtEl>
                                      </p:cBhvr>
                                    </p:animEffect>
                                  </p:childTnLst>
                                </p:cTn>
                              </p:par>
                            </p:childTnLst>
                          </p:cTn>
                        </p:par>
                        <p:par>
                          <p:cTn fill="hold" id="270">
                            <p:stCondLst>
                              <p:cond delay="3000"/>
                            </p:stCondLst>
                            <p:childTnLst>
                              <p:par>
                                <p:cTn fill="hold" id="271" nodeType="afterEffect" presetClass="entr" presetID="13" presetSubtype="16">
                                  <p:stCondLst>
                                    <p:cond delay="0"/>
                                  </p:stCondLst>
                                  <p:childTnLst>
                                    <p:set>
                                      <p:cBhvr>
                                        <p:cTn dur="1" fill="hold" id="272">
                                          <p:stCondLst>
                                            <p:cond delay="0"/>
                                          </p:stCondLst>
                                        </p:cTn>
                                        <p:tgtEl>
                                          <p:spTgt spid="57"/>
                                        </p:tgtEl>
                                        <p:attrNameLst>
                                          <p:attrName>style.visibility</p:attrName>
                                        </p:attrNameLst>
                                      </p:cBhvr>
                                      <p:to>
                                        <p:strVal val="visible"/>
                                      </p:to>
                                    </p:set>
                                    <p:animEffect filter="plus(in)" transition="in">
                                      <p:cBhvr additive="repl">
                                        <p:cTn dur="2000" fill="freeze" id="273"/>
                                        <p:tgtEl>
                                          <p:spTgt spid="57"/>
                                        </p:tgtEl>
                                      </p:cBhvr>
                                    </p:animEffect>
                                  </p:childTnLst>
                                </p:cTn>
                              </p:par>
                            </p:childTnLst>
                          </p:cTn>
                        </p:par>
                        <p:par>
                          <p:cTn fill="hold" id="274">
                            <p:stCondLst>
                              <p:cond delay="5000"/>
                            </p:stCondLst>
                            <p:childTnLst>
                              <p:par>
                                <p:cTn fill="hold" id="275" nodeType="afterEffect" presetClass="entr" presetID="9">
                                  <p:stCondLst>
                                    <p:cond delay="3500"/>
                                  </p:stCondLst>
                                  <p:childTnLst>
                                    <p:set>
                                      <p:cBhvr>
                                        <p:cTn dur="1" fill="hold" id="276">
                                          <p:stCondLst>
                                            <p:cond delay="0"/>
                                          </p:stCondLst>
                                        </p:cTn>
                                        <p:tgtEl>
                                          <p:spTgt spid="58"/>
                                        </p:tgtEl>
                                        <p:attrNameLst>
                                          <p:attrName>style.visibility</p:attrName>
                                        </p:attrNameLst>
                                      </p:cBhvr>
                                      <p:to>
                                        <p:strVal val="visible"/>
                                      </p:to>
                                    </p:set>
                                    <p:animEffect filter="dissolve" transition="in">
                                      <p:cBhvr additive="repl">
                                        <p:cTn dur="2000" fill="freeze" id="277"/>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0" name="CustomShape 1"/>
          <p:cNvSpPr/>
          <p:nvPr/>
        </p:nvSpPr>
        <p:spPr>
          <a:xfrm>
            <a:off x="214200" y="0"/>
            <a:ext cx="8714160" cy="2648880"/>
          </a:xfrm>
          <a:prstGeom prst="rect">
            <a:avLst/>
          </a:prstGeom>
        </p:spPr>
        <p:txBody>
          <a:bodyPr bIns="45000" lIns="90000" rIns="90000" tIns="45000"/>
          <a:p>
            <a:r>
              <a:rPr lang="ru-RU" sz="2800">
                <a:solidFill>
                  <a:srgbClr val="002060"/>
                </a:solidFill>
                <a:latin typeface="Book Antiqua"/>
              </a:rPr>
              <a:t>   </a:t>
            </a:r>
            <a:r>
              <a:rPr lang="ru-RU" sz="2800">
                <a:solidFill>
                  <a:srgbClr val="002060"/>
                </a:solidFill>
                <a:latin typeface="Book Antiqua"/>
              </a:rPr>
              <a:t>Были налицо: </a:t>
            </a:r>
            <a:r>
              <a:rPr lang="ru-RU" sz="2800">
                <a:solidFill>
                  <a:srgbClr val="ff0066"/>
                </a:solidFill>
                <a:latin typeface="Book Antiqua"/>
              </a:rPr>
              <a:t>все 90 знамён, все Грамоты</a:t>
            </a:r>
            <a:r>
              <a:rPr lang="ru-RU" sz="2800">
                <a:solidFill>
                  <a:srgbClr val="002060"/>
                </a:solidFill>
                <a:latin typeface="Book Antiqua"/>
              </a:rPr>
              <a:t>, 4 блюда, люстра, часть булав, перначей, мундир Императора Александра II и Великого князя Михаила Николаевича, но без полных газырей; от кинжала Великого князя Михаила Николаевича – лишь ножны.</a:t>
            </a:r>
            <a:endParaRPr/>
          </a:p>
        </p:txBody>
      </p:sp>
      <p:pic>
        <p:nvPicPr>
          <p:cNvPr descr="" id="61" name="fancybox-img"/>
          <p:cNvPicPr/>
          <p:nvPr/>
        </p:nvPicPr>
        <p:blipFill>
          <a:blip r:embed="rId1"/>
          <a:stretch>
            <a:fillRect/>
          </a:stretch>
        </p:blipFill>
        <p:spPr>
          <a:xfrm>
            <a:off x="180000" y="3060000"/>
            <a:ext cx="5038920" cy="3418920"/>
          </a:xfrm>
          <a:prstGeom prst="rect">
            <a:avLst/>
          </a:prstGeom>
        </p:spPr>
      </p:pic>
      <p:sp>
        <p:nvSpPr>
          <p:cNvPr id="62" name="CustomShape 2"/>
          <p:cNvSpPr/>
          <p:nvPr/>
        </p:nvSpPr>
        <p:spPr>
          <a:xfrm>
            <a:off x="5358240" y="2881440"/>
            <a:ext cx="3784680" cy="3777480"/>
          </a:xfrm>
          <a:prstGeom prst="rect">
            <a:avLst/>
          </a:prstGeom>
        </p:spPr>
        <p:txBody>
          <a:bodyPr anchor="ctr" bIns="45000" lIns="90000" rIns="90000" tIns="45000"/>
          <a:p>
            <a:pPr>
              <a:lnSpc>
                <a:spcPct val="100000"/>
              </a:lnSpc>
            </a:pPr>
            <a:r>
              <a:rPr lang="ru-RU">
                <a:solidFill>
                  <a:srgbClr val="000000"/>
                </a:solidFill>
                <a:latin typeface="Book Antiqua"/>
                <a:ea typeface="Times New Roman"/>
              </a:rPr>
              <a:t>  </a:t>
            </a:r>
            <a:r>
              <a:rPr lang="ru-RU">
                <a:solidFill>
                  <a:srgbClr val="000000"/>
                </a:solidFill>
                <a:latin typeface="Book Antiqua"/>
                <a:ea typeface="Times New Roman"/>
              </a:rPr>
              <a:t>Большие серебряные литавры, переданные "Войску верных казаков" по повелению императрицы Екатерины II в 1788 г. вместе с другими регалиями, принадлежавшими ранее Запорожскому войску, упраздненному в 1775 г.</a:t>
            </a:r>
            <a:endParaRPr/>
          </a:p>
        </p:txBody>
      </p:sp>
    </p:spTree>
  </p:cSld>
  <p:transition spd="med">
    <p:plus/>
  </p:transition>
  <p:timing>
    <p:tnLst>
      <p:par>
        <p:cTn dur="indefinite" id="278" nodeType="tmRoot" restart="never">
          <p:childTnLst>
            <p:seq>
              <p:cTn id="279" nodeType="mainSeq">
                <p:childTnLst>
                  <p:par>
                    <p:cTn fill="freeze" id="280">
                      <p:stCondLst>
                        <p:cond delay="indefinite"/>
                      </p:stCondLst>
                      <p:childTnLst>
                        <p:par>
                          <p:cTn fill="freeze" id="281">
                            <p:stCondLst>
                              <p:cond delay="0"/>
                            </p:stCondLst>
                            <p:childTnLst>
                              <p:par>
                                <p:cTn fill="hold" id="282" nodeType="afterEffect" presetClass="entr" presetID="4" presetSubtype="16">
                                  <p:stCondLst>
                                    <p:cond delay="0"/>
                                  </p:stCondLst>
                                  <p:childTnLst>
                                    <p:set>
                                      <p:cBhvr>
                                        <p:cTn dur="1" fill="hold" id="283">
                                          <p:stCondLst>
                                            <p:cond delay="0"/>
                                          </p:stCondLst>
                                        </p:cTn>
                                        <p:tgtEl>
                                          <p:spTgt spid="60"/>
                                        </p:tgtEl>
                                        <p:attrNameLst>
                                          <p:attrName>style.visibility</p:attrName>
                                        </p:attrNameLst>
                                      </p:cBhvr>
                                      <p:to>
                                        <p:strVal val="visible"/>
                                      </p:to>
                                    </p:set>
                                    <p:animEffect filter="box(in)" transition="out">
                                      <p:cBhvr additive="repl">
                                        <p:cTn dur="2000" fill="freeze" id="284"/>
                                        <p:tgtEl>
                                          <p:spTgt spid="60"/>
                                        </p:tgtEl>
                                      </p:cBhvr>
                                    </p:animEffect>
                                  </p:childTnLst>
                                </p:cTn>
                              </p:par>
                            </p:childTnLst>
                          </p:cTn>
                        </p:par>
                        <p:par>
                          <p:cTn fill="freeze" id="285">
                            <p:stCondLst>
                              <p:cond delay="2000"/>
                            </p:stCondLst>
                            <p:childTnLst>
                              <p:par>
                                <p:cTn fill="hold" id="286" nodeType="afterEffect" presetClass="entr" presetID="53">
                                  <p:stCondLst>
                                    <p:cond delay="2000"/>
                                  </p:stCondLst>
                                  <p:childTnLst>
                                    <p:set>
                                      <p:cBhvr>
                                        <p:cTn dur="1" fill="hold" id="287">
                                          <p:stCondLst>
                                            <p:cond delay="0"/>
                                          </p:stCondLst>
                                        </p:cTn>
                                        <p:tgtEl>
                                          <p:spTgt spid="61"/>
                                        </p:tgtEl>
                                        <p:attrNameLst>
                                          <p:attrName>style.visibility</p:attrName>
                                        </p:attrNameLst>
                                      </p:cBhvr>
                                      <p:to>
                                        <p:strVal val="visible"/>
                                      </p:to>
                                    </p:set>
                                    <p:anim calcmode="lin" valueType="str">
                                      <p:cBhvr additive="repl">
                                        <p:cTn dur="2000" fill="hold" id="288"/>
                                        <p:tgtEl>
                                          <p:spTgt spid="61"/>
                                        </p:tgtEl>
                                      </p:cBhvr>
                                      <p:tavLst>
                                        <p:tav tm="100000">
                                          <p:val>
                                            <p:strVal val="width"/>
                                          </p:val>
                                        </p:tav>
                                      </p:tavLst>
                                    </p:anim>
                                    <p:anim calcmode="lin" valueType="str">
                                      <p:cBhvr additive="repl">
                                        <p:cTn dur="2000" fill="hold" id="289"/>
                                        <p:tgtEl>
                                          <p:spTgt spid="61"/>
                                        </p:tgtEl>
                                      </p:cBhvr>
                                      <p:tavLst>
                                        <p:tav tm="100000">
                                          <p:val>
                                            <p:strVal val="height"/>
                                          </p:val>
                                        </p:tav>
                                      </p:tavLst>
                                    </p:anim>
                                    <p:animEffect filter="fade" transition="in">
                                      <p:cBhvr additive="repl">
                                        <p:cTn dur="2000" fill="freeze" id="290"/>
                                        <p:tgtEl>
                                          <p:spTgt spid="61"/>
                                        </p:tgtEl>
                                      </p:cBhvr>
                                    </p:animEffect>
                                  </p:childTnLst>
                                </p:cTn>
                              </p:par>
                            </p:childTnLst>
                          </p:cTn>
                        </p:par>
                        <p:par>
                          <p:cTn fill="freeze" id="291">
                            <p:stCondLst>
                              <p:cond delay="6000"/>
                            </p:stCondLst>
                            <p:childTnLst>
                              <p:par>
                                <p:cTn fill="hold" id="292" nodeType="afterEffect" presetClass="entr" presetID="4" presetSubtype="16">
                                  <p:stCondLst>
                                    <p:cond delay="0"/>
                                  </p:stCondLst>
                                  <p:childTnLst>
                                    <p:set>
                                      <p:cBhvr>
                                        <p:cTn dur="1" fill="hold" id="293">
                                          <p:stCondLst>
                                            <p:cond delay="0"/>
                                          </p:stCondLst>
                                        </p:cTn>
                                        <p:tgtEl>
                                          <p:spTgt spid="62"/>
                                        </p:tgtEl>
                                        <p:attrNameLst>
                                          <p:attrName>style.visibility</p:attrName>
                                        </p:attrNameLst>
                                      </p:cBhvr>
                                      <p:to>
                                        <p:strVal val="visible"/>
                                      </p:to>
                                    </p:set>
                                    <p:animEffect filter="box(in)" transition="out">
                                      <p:cBhvr additive="repl">
                                        <p:cTn dur="2000" fill="freeze" id="294"/>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3" name="CustomShape 1"/>
          <p:cNvSpPr/>
          <p:nvPr/>
        </p:nvSpPr>
        <p:spPr>
          <a:xfrm>
            <a:off x="540000" y="3420000"/>
            <a:ext cx="5578920" cy="1258920"/>
          </a:xfrm>
          <a:prstGeom prst="rect">
            <a:avLst/>
          </a:prstGeom>
        </p:spPr>
        <p:txBody>
          <a:bodyPr anchor="ctr" bIns="45000" lIns="90000" rIns="90000" tIns="45000"/>
          <a:p>
            <a:pPr>
              <a:lnSpc>
                <a:spcPct val="100000"/>
              </a:lnSpc>
            </a:pPr>
            <a:r>
              <a:rPr lang="ru-RU" sz="2800">
                <a:solidFill>
                  <a:srgbClr val="222222"/>
                </a:solidFill>
                <a:latin typeface="Book Antiqua"/>
                <a:ea typeface="Times New Roman"/>
              </a:rPr>
              <a:t>   </a:t>
            </a:r>
            <a:r>
              <a:rPr lang="ru-RU" sz="2800">
                <a:solidFill>
                  <a:srgbClr val="222222"/>
                </a:solidFill>
                <a:latin typeface="Book Antiqua"/>
                <a:ea typeface="Times New Roman"/>
              </a:rPr>
              <a:t>Таким образом, </a:t>
            </a:r>
            <a:r>
              <a:rPr lang="ru-RU" sz="2800">
                <a:solidFill>
                  <a:srgbClr val="ff0000"/>
                </a:solidFill>
                <a:latin typeface="Book Antiqua"/>
                <a:ea typeface="Times New Roman"/>
              </a:rPr>
              <a:t>главное – </a:t>
            </a:r>
            <a:endParaRPr/>
          </a:p>
          <a:p>
            <a:pPr>
              <a:lnSpc>
                <a:spcPct val="100000"/>
              </a:lnSpc>
            </a:pPr>
            <a:r>
              <a:rPr lang="ru-RU" sz="2800">
                <a:solidFill>
                  <a:srgbClr val="ff0000"/>
                </a:solidFill>
                <a:latin typeface="Book Antiqua"/>
                <a:ea typeface="Times New Roman"/>
              </a:rPr>
              <a:t>грамоты и знамёна </a:t>
            </a:r>
            <a:r>
              <a:rPr lang="ru-RU" sz="2800">
                <a:solidFill>
                  <a:srgbClr val="222222"/>
                </a:solidFill>
                <a:latin typeface="Book Antiqua"/>
                <a:ea typeface="Times New Roman"/>
              </a:rPr>
              <a:t>– уцелело.</a:t>
            </a:r>
            <a:endParaRPr/>
          </a:p>
        </p:txBody>
      </p:sp>
      <p:sp>
        <p:nvSpPr>
          <p:cNvPr id="64" name="CustomShape 2"/>
          <p:cNvSpPr/>
          <p:nvPr/>
        </p:nvSpPr>
        <p:spPr>
          <a:xfrm>
            <a:off x="214200" y="4622040"/>
            <a:ext cx="8642520" cy="2223720"/>
          </a:xfrm>
          <a:prstGeom prst="rect">
            <a:avLst/>
          </a:prstGeom>
        </p:spPr>
        <p:txBody>
          <a:bodyPr anchor="ctr" bIns="45000" lIns="90000" rIns="90000" tIns="45000"/>
          <a:p>
            <a:pPr>
              <a:lnSpc>
                <a:spcPct val="100000"/>
              </a:lnSpc>
            </a:pPr>
            <a:r>
              <a:rPr lang="ru-RU" sz="2800">
                <a:solidFill>
                  <a:srgbClr val="006600"/>
                </a:solidFill>
                <a:latin typeface="Book Antiqua"/>
                <a:ea typeface="Times New Roman"/>
              </a:rPr>
              <a:t>  </a:t>
            </a:r>
            <a:r>
              <a:rPr lang="ru-RU" sz="2800">
                <a:solidFill>
                  <a:srgbClr val="006600"/>
                </a:solidFill>
                <a:latin typeface="Book Antiqua"/>
                <a:ea typeface="Times New Roman"/>
              </a:rPr>
              <a:t>Регалии были возвращены Кубанскому казачьему войску. Часть их была помещена в Штабе, занимающем большую квартиру с постоянной охраной, а остальные в ящиках сложили в здании Музея Русского Дома.</a:t>
            </a:r>
            <a:endParaRPr/>
          </a:p>
        </p:txBody>
      </p:sp>
      <p:pic>
        <p:nvPicPr>
          <p:cNvPr descr="" id="65" name="fancybox-img"/>
          <p:cNvPicPr/>
          <p:nvPr/>
        </p:nvPicPr>
        <p:blipFill>
          <a:blip r:embed="rId1"/>
          <a:stretch>
            <a:fillRect/>
          </a:stretch>
        </p:blipFill>
        <p:spPr>
          <a:xfrm>
            <a:off x="360000" y="214200"/>
            <a:ext cx="4639320" cy="3204720"/>
          </a:xfrm>
          <a:prstGeom prst="rect">
            <a:avLst/>
          </a:prstGeom>
        </p:spPr>
      </p:pic>
      <p:sp>
        <p:nvSpPr>
          <p:cNvPr id="66" name="CustomShape 3"/>
          <p:cNvSpPr/>
          <p:nvPr/>
        </p:nvSpPr>
        <p:spPr>
          <a:xfrm>
            <a:off x="5214960" y="214200"/>
            <a:ext cx="3927600" cy="3440880"/>
          </a:xfrm>
          <a:prstGeom prst="rect">
            <a:avLst/>
          </a:prstGeom>
        </p:spPr>
        <p:txBody>
          <a:bodyPr bIns="45000" lIns="90000" rIns="90000" tIns="45000"/>
          <a:p>
            <a:r>
              <a:rPr lang="ru-RU">
                <a:solidFill>
                  <a:srgbClr val="000000"/>
                </a:solidFill>
                <a:latin typeface="Book Antiqua"/>
              </a:rPr>
              <a:t>Серебряное позолоченное блюдо и солонка, пожалованные императрицей Екатериной II при Высочайшей грамоте 30 июня 1792 г. Черноморскому войску по окончании Очаковской войны. </a:t>
            </a:r>
            <a:endParaRPr/>
          </a:p>
        </p:txBody>
      </p:sp>
    </p:spTree>
  </p:cSld>
  <p:transition spd="med">
    <p:wedge/>
  </p:transition>
  <p:timing>
    <p:tnLst>
      <p:par>
        <p:cTn dur="indefinite" id="295" nodeType="tmRoot" restart="never">
          <p:childTnLst>
            <p:seq>
              <p:cTn dur="indefinite" id="296" nodeType="mainSeq">
                <p:childTnLst>
                  <p:par>
                    <p:cTn fill="hold" id="297">
                      <p:stCondLst>
                        <p:cond delay="indefinite"/>
                      </p:stCondLst>
                      <p:childTnLst>
                        <p:par>
                          <p:cTn fill="hold" id="298">
                            <p:stCondLst>
                              <p:cond delay="0"/>
                            </p:stCondLst>
                            <p:childTnLst>
                              <p:par>
                                <p:cTn fill="hold" id="299" nodeType="afterEffect" presetClass="entr" presetID="8" presetSubtype="16">
                                  <p:stCondLst>
                                    <p:cond delay="0"/>
                                  </p:stCondLst>
                                  <p:childTnLst>
                                    <p:set>
                                      <p:cBhvr>
                                        <p:cTn dur="1" fill="hold" id="300">
                                          <p:stCondLst>
                                            <p:cond delay="0"/>
                                          </p:stCondLst>
                                        </p:cTn>
                                        <p:tgtEl>
                                          <p:spTgt spid="65"/>
                                        </p:tgtEl>
                                        <p:attrNameLst>
                                          <p:attrName>style.visibility</p:attrName>
                                        </p:attrNameLst>
                                      </p:cBhvr>
                                      <p:to>
                                        <p:strVal val="visible"/>
                                      </p:to>
                                    </p:set>
                                    <p:animEffect filter="diamond(in)" transition="out">
                                      <p:cBhvr additive="repl">
                                        <p:cTn dur="2000" fill="freeze" id="301"/>
                                        <p:tgtEl>
                                          <p:spTgt spid="65"/>
                                        </p:tgtEl>
                                      </p:cBhvr>
                                    </p:animEffect>
                                  </p:childTnLst>
                                </p:cTn>
                              </p:par>
                            </p:childTnLst>
                          </p:cTn>
                        </p:par>
                        <p:par>
                          <p:cTn fill="hold" id="302">
                            <p:stCondLst>
                              <p:cond delay="2000"/>
                            </p:stCondLst>
                            <p:childTnLst>
                              <p:par>
                                <p:cTn fill="hold" id="303" nodeType="afterEffect" presetClass="entr" presetID="21" presetSubtype="4">
                                  <p:stCondLst>
                                    <p:cond delay="0"/>
                                  </p:stCondLst>
                                  <p:childTnLst>
                                    <p:set>
                                      <p:cBhvr>
                                        <p:cTn dur="1" fill="hold" id="304">
                                          <p:stCondLst>
                                            <p:cond delay="0"/>
                                          </p:stCondLst>
                                        </p:cTn>
                                        <p:tgtEl>
                                          <p:spTgt spid="66"/>
                                        </p:tgtEl>
                                        <p:attrNameLst>
                                          <p:attrName>style.visibility</p:attrName>
                                        </p:attrNameLst>
                                      </p:cBhvr>
                                      <p:to>
                                        <p:strVal val="visible"/>
                                      </p:to>
                                    </p:set>
                                    <p:animEffect filter="wheel(4)" transition="in">
                                      <p:cBhvr additive="repl">
                                        <p:cTn dur="2000" fill="freeze" id="305"/>
                                        <p:tgtEl>
                                          <p:spTgt spid="66"/>
                                        </p:tgtEl>
                                      </p:cBhvr>
                                    </p:animEffect>
                                  </p:childTnLst>
                                </p:cTn>
                              </p:par>
                            </p:childTnLst>
                          </p:cTn>
                        </p:par>
                        <p:par>
                          <p:cTn fill="hold" id="306">
                            <p:stCondLst>
                              <p:cond delay="4000"/>
                            </p:stCondLst>
                            <p:childTnLst>
                              <p:par>
                                <p:cTn fill="hold" id="307" nodeType="afterEffect" presetClass="entr" presetID="18" presetSubtype="12">
                                  <p:stCondLst>
                                    <p:cond delay="3000"/>
                                  </p:stCondLst>
                                  <p:childTnLst>
                                    <p:set>
                                      <p:cBhvr>
                                        <p:cTn dur="1" fill="hold" id="308">
                                          <p:stCondLst>
                                            <p:cond delay="0"/>
                                          </p:stCondLst>
                                        </p:cTn>
                                        <p:tgtEl>
                                          <p:spTgt spid="63"/>
                                        </p:tgtEl>
                                        <p:attrNameLst>
                                          <p:attrName>style.visibility</p:attrName>
                                        </p:attrNameLst>
                                      </p:cBhvr>
                                      <p:to>
                                        <p:strVal val="visible"/>
                                      </p:to>
                                    </p:set>
                                    <p:animEffect filter="strips(downLeft)" transition="in">
                                      <p:cBhvr additive="repl">
                                        <p:cTn dur="2000" fill="freeze" id="309"/>
                                        <p:tgtEl>
                                          <p:spTgt spid="63"/>
                                        </p:tgtEl>
                                      </p:cBhvr>
                                    </p:animEffect>
                                  </p:childTnLst>
                                </p:cTn>
                              </p:par>
                            </p:childTnLst>
                          </p:cTn>
                        </p:par>
                        <p:par>
                          <p:cTn fill="hold" id="310">
                            <p:stCondLst>
                              <p:cond delay="9000"/>
                            </p:stCondLst>
                            <p:childTnLst>
                              <p:par>
                                <p:cTn fill="hold" id="311" nodeType="afterEffect" presetClass="entr" presetID="42">
                                  <p:stCondLst>
                                    <p:cond delay="2000"/>
                                  </p:stCondLst>
                                  <p:childTnLst>
                                    <p:set>
                                      <p:cBhvr>
                                        <p:cTn dur="1" fill="hold" id="312">
                                          <p:stCondLst>
                                            <p:cond delay="0"/>
                                          </p:stCondLst>
                                        </p:cTn>
                                        <p:tgtEl>
                                          <p:spTgt spid="64"/>
                                        </p:tgtEl>
                                        <p:attrNameLst>
                                          <p:attrName>style.visibility</p:attrName>
                                        </p:attrNameLst>
                                      </p:cBhvr>
                                      <p:to>
                                        <p:strVal val="visible"/>
                                      </p:to>
                                    </p:set>
                                    <p:animEffect filter="fade" transition="in">
                                      <p:cBhvr additive="repl">
                                        <p:cTn dur="2000" fill="freeze" id="313"/>
                                        <p:tgtEl>
                                          <p:spTgt spid="64"/>
                                        </p:tgtEl>
                                      </p:cBhvr>
                                    </p:animEffect>
                                    <p:anim calcmode="lin" valueType="num">
                                      <p:cBhvr additive="repl">
                                        <p:cTn dur="2000" fill="hold" id="314"/>
                                        <p:tgtEl>
                                          <p:spTgt spid="64"/>
                                        </p:tgtEl>
                                        <p:attrNameLst>
                                          <p:attrName>ppt_x</p:attrName>
                                        </p:attrNameLst>
                                      </p:cBhvr>
                                      <p:tavLst>
                                        <p:tav tm="0">
                                          <p:val>
                                            <p:strVal val="#ppt_x"/>
                                          </p:val>
                                        </p:tav>
                                        <p:tav tm="100000">
                                          <p:val>
                                            <p:strVal val="#ppt_x"/>
                                          </p:val>
                                        </p:tav>
                                      </p:tavLst>
                                    </p:anim>
                                    <p:anim calcmode="lin" valueType="num">
                                      <p:cBhvr additive="repl">
                                        <p:cTn dur="2000" fill="hold" id="315"/>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7" name="CustomShape 1"/>
          <p:cNvSpPr/>
          <p:nvPr/>
        </p:nvSpPr>
        <p:spPr>
          <a:xfrm>
            <a:off x="214200" y="220680"/>
            <a:ext cx="8428320" cy="1370520"/>
          </a:xfrm>
          <a:prstGeom prst="rect">
            <a:avLst/>
          </a:prstGeom>
        </p:spPr>
        <p:txBody>
          <a:bodyPr anchor="ctr" bIns="45000" lIns="90000" rIns="90000" tIns="45000"/>
          <a:p>
            <a:pPr>
              <a:lnSpc>
                <a:spcPct val="100000"/>
              </a:lnSpc>
            </a:pPr>
            <a:r>
              <a:rPr lang="ru-RU" sz="2800">
                <a:solidFill>
                  <a:srgbClr val="222222"/>
                </a:solidFill>
                <a:latin typeface="Book Antiqua"/>
                <a:ea typeface="Times New Roman"/>
              </a:rPr>
              <a:t>  </a:t>
            </a:r>
            <a:r>
              <a:rPr lang="ru-RU" sz="2800">
                <a:solidFill>
                  <a:srgbClr val="222222"/>
                </a:solidFill>
                <a:latin typeface="Book Antiqua"/>
                <a:ea typeface="Times New Roman"/>
              </a:rPr>
              <a:t>К </a:t>
            </a:r>
            <a:r>
              <a:rPr lang="ru-RU" sz="2800">
                <a:solidFill>
                  <a:srgbClr val="ff0000"/>
                </a:solidFill>
                <a:latin typeface="Book Antiqua"/>
                <a:ea typeface="Times New Roman"/>
              </a:rPr>
              <a:t>осени 1944 г. </a:t>
            </a:r>
            <a:r>
              <a:rPr lang="ru-RU" sz="2800">
                <a:solidFill>
                  <a:srgbClr val="222222"/>
                </a:solidFill>
                <a:latin typeface="Book Antiqua"/>
                <a:ea typeface="Times New Roman"/>
              </a:rPr>
              <a:t>стало ясно, что Белград будет немцами оставлен, и имелись признаки, что он будет занят советскими войсками.</a:t>
            </a:r>
            <a:endParaRPr/>
          </a:p>
        </p:txBody>
      </p:sp>
      <p:sp>
        <p:nvSpPr>
          <p:cNvPr id="68" name="CustomShape 2"/>
          <p:cNvSpPr/>
          <p:nvPr/>
        </p:nvSpPr>
        <p:spPr>
          <a:xfrm>
            <a:off x="285840" y="1571760"/>
            <a:ext cx="8571240" cy="942480"/>
          </a:xfrm>
          <a:prstGeom prst="rect">
            <a:avLst/>
          </a:prstGeom>
        </p:spPr>
        <p:txBody>
          <a:bodyPr bIns="45000" lIns="90000" rIns="90000" tIns="45000"/>
          <a:p>
            <a:r>
              <a:rPr lang="ru-RU" sz="2800">
                <a:solidFill>
                  <a:srgbClr val="002060"/>
                </a:solidFill>
                <a:latin typeface="Book Antiqua"/>
              </a:rPr>
              <a:t>Вывезти Регалии стало главной заботой войскового атамана. </a:t>
            </a:r>
            <a:endParaRPr/>
          </a:p>
        </p:txBody>
      </p:sp>
      <p:pic>
        <p:nvPicPr>
          <p:cNvPr descr="" id="69" name="fancybox-img"/>
          <p:cNvPicPr/>
          <p:nvPr/>
        </p:nvPicPr>
        <p:blipFill>
          <a:blip r:embed="rId1"/>
          <a:stretch>
            <a:fillRect/>
          </a:stretch>
        </p:blipFill>
        <p:spPr>
          <a:xfrm>
            <a:off x="3240000" y="2880000"/>
            <a:ext cx="5664240" cy="3690720"/>
          </a:xfrm>
          <a:prstGeom prst="rect">
            <a:avLst/>
          </a:prstGeom>
        </p:spPr>
      </p:pic>
      <p:sp>
        <p:nvSpPr>
          <p:cNvPr id="70" name="CustomShape 3"/>
          <p:cNvSpPr/>
          <p:nvPr/>
        </p:nvSpPr>
        <p:spPr>
          <a:xfrm>
            <a:off x="500040" y="4240800"/>
            <a:ext cx="2284560" cy="1188000"/>
          </a:xfrm>
          <a:prstGeom prst="rect">
            <a:avLst/>
          </a:prstGeom>
        </p:spPr>
        <p:txBody>
          <a:bodyPr anchor="ctr" bIns="45000" lIns="90000" rIns="90000" tIns="45000"/>
          <a:p>
            <a:pPr>
              <a:lnSpc>
                <a:spcPct val="100000"/>
              </a:lnSpc>
            </a:pPr>
            <a:r>
              <a:rPr lang="ru-RU">
                <a:solidFill>
                  <a:srgbClr val="006600"/>
                </a:solidFill>
                <a:latin typeface="Book Antiqua"/>
                <a:ea typeface="Times New Roman"/>
              </a:rPr>
              <a:t>Казачье холодное оружие.</a:t>
            </a:r>
            <a:endParaRPr/>
          </a:p>
        </p:txBody>
      </p:sp>
    </p:spTree>
  </p:cSld>
  <p:transition spd="med">
    <p:dissolve/>
  </p:transition>
  <p:timing>
    <p:tnLst>
      <p:par>
        <p:cTn dur="indefinite" id="316" nodeType="tmRoot" restart="never">
          <p:childTnLst>
            <p:seq>
              <p:cTn dur="indefinite" id="317" nodeType="mainSeq">
                <p:childTnLst>
                  <p:par>
                    <p:cTn fill="hold" id="318">
                      <p:stCondLst>
                        <p:cond delay="indefinite"/>
                      </p:stCondLst>
                      <p:childTnLst>
                        <p:par>
                          <p:cTn fill="hold" id="319">
                            <p:stCondLst>
                              <p:cond delay="0"/>
                            </p:stCondLst>
                            <p:childTnLst>
                              <p:par>
                                <p:cTn fill="hold" id="320" nodeType="afterEffect" presetClass="entr" presetID="53">
                                  <p:stCondLst>
                                    <p:cond delay="0"/>
                                  </p:stCondLst>
                                  <p:childTnLst>
                                    <p:set>
                                      <p:cBhvr>
                                        <p:cTn dur="1" fill="hold" id="321">
                                          <p:stCondLst>
                                            <p:cond delay="0"/>
                                          </p:stCondLst>
                                        </p:cTn>
                                        <p:tgtEl>
                                          <p:spTgt spid="67"/>
                                        </p:tgtEl>
                                        <p:attrNameLst>
                                          <p:attrName>style.visibility</p:attrName>
                                        </p:attrNameLst>
                                      </p:cBhvr>
                                      <p:to>
                                        <p:strVal val="visible"/>
                                      </p:to>
                                    </p:set>
                                    <p:anim calcmode="lin" valueType="str">
                                      <p:cBhvr additive="repl">
                                        <p:cTn dur="2000" fill="hold" id="322"/>
                                        <p:tgtEl>
                                          <p:spTgt spid="67"/>
                                        </p:tgtEl>
                                      </p:cBhvr>
                                      <p:tavLst>
                                        <p:tav tm="100000">
                                          <p:val>
                                            <p:strVal val="width"/>
                                          </p:val>
                                        </p:tav>
                                      </p:tavLst>
                                    </p:anim>
                                    <p:anim calcmode="lin" valueType="str">
                                      <p:cBhvr additive="repl">
                                        <p:cTn dur="2000" fill="hold" id="323"/>
                                        <p:tgtEl>
                                          <p:spTgt spid="67"/>
                                        </p:tgtEl>
                                      </p:cBhvr>
                                      <p:tavLst>
                                        <p:tav tm="100000">
                                          <p:val>
                                            <p:strVal val="height"/>
                                          </p:val>
                                        </p:tav>
                                      </p:tavLst>
                                    </p:anim>
                                    <p:animEffect filter="fade" transition="in">
                                      <p:cBhvr additive="repl">
                                        <p:cTn dur="2000" fill="freeze" id="324"/>
                                        <p:tgtEl>
                                          <p:spTgt spid="67"/>
                                        </p:tgtEl>
                                      </p:cBhvr>
                                    </p:animEffect>
                                  </p:childTnLst>
                                </p:cTn>
                              </p:par>
                            </p:childTnLst>
                          </p:cTn>
                        </p:par>
                        <p:par>
                          <p:cTn fill="hold" id="325">
                            <p:stCondLst>
                              <p:cond delay="2000"/>
                            </p:stCondLst>
                            <p:childTnLst>
                              <p:par>
                                <p:cTn fill="hold" id="326" nodeType="afterEffect" presetClass="entr" presetID="9">
                                  <p:stCondLst>
                                    <p:cond delay="2000"/>
                                  </p:stCondLst>
                                  <p:childTnLst>
                                    <p:set>
                                      <p:cBhvr>
                                        <p:cTn dur="1" fill="hold" id="327">
                                          <p:stCondLst>
                                            <p:cond delay="0"/>
                                          </p:stCondLst>
                                        </p:cTn>
                                        <p:tgtEl>
                                          <p:spTgt spid="68"/>
                                        </p:tgtEl>
                                        <p:attrNameLst>
                                          <p:attrName>style.visibility</p:attrName>
                                        </p:attrNameLst>
                                      </p:cBhvr>
                                      <p:to>
                                        <p:strVal val="visible"/>
                                      </p:to>
                                    </p:set>
                                    <p:animEffect filter="dissolve" transition="in">
                                      <p:cBhvr additive="repl">
                                        <p:cTn dur="2000" fill="freeze" id="328"/>
                                        <p:tgtEl>
                                          <p:spTgt spid="68"/>
                                        </p:tgtEl>
                                      </p:cBhvr>
                                    </p:animEffect>
                                  </p:childTnLst>
                                </p:cTn>
                              </p:par>
                            </p:childTnLst>
                          </p:cTn>
                        </p:par>
                        <p:par>
                          <p:cTn fill="hold" id="329">
                            <p:stCondLst>
                              <p:cond delay="6000"/>
                            </p:stCondLst>
                            <p:childTnLst>
                              <p:par>
                                <p:cTn fill="hold" id="330" nodeType="afterEffect" presetClass="entr" presetID="9">
                                  <p:stCondLst>
                                    <p:cond delay="1000"/>
                                  </p:stCondLst>
                                  <p:childTnLst>
                                    <p:set>
                                      <p:cBhvr>
                                        <p:cTn dur="1" fill="hold" id="331">
                                          <p:stCondLst>
                                            <p:cond delay="0"/>
                                          </p:stCondLst>
                                        </p:cTn>
                                        <p:tgtEl>
                                          <p:spTgt spid="69"/>
                                        </p:tgtEl>
                                        <p:attrNameLst>
                                          <p:attrName>style.visibility</p:attrName>
                                        </p:attrNameLst>
                                      </p:cBhvr>
                                      <p:to>
                                        <p:strVal val="visible"/>
                                      </p:to>
                                    </p:set>
                                    <p:animEffect filter="dissolve" transition="in">
                                      <p:cBhvr additive="repl">
                                        <p:cTn dur="2000" fill="freeze" id="332"/>
                                        <p:tgtEl>
                                          <p:spTgt spid="69"/>
                                        </p:tgtEl>
                                      </p:cBhvr>
                                    </p:animEffect>
                                  </p:childTnLst>
                                </p:cTn>
                              </p:par>
                              <p:par>
                                <p:cTn fill="hold" id="333" nodeType="withEffect" presetClass="entr" presetID="42">
                                  <p:stCondLst>
                                    <p:cond delay="0"/>
                                  </p:stCondLst>
                                  <p:childTnLst>
                                    <p:set>
                                      <p:cBhvr>
                                        <p:cTn dur="1" fill="hold" id="334">
                                          <p:stCondLst>
                                            <p:cond delay="0"/>
                                          </p:stCondLst>
                                        </p:cTn>
                                        <p:tgtEl>
                                          <p:spTgt spid="70"/>
                                        </p:tgtEl>
                                        <p:attrNameLst>
                                          <p:attrName>style.visibility</p:attrName>
                                        </p:attrNameLst>
                                      </p:cBhvr>
                                      <p:to>
                                        <p:strVal val="visible"/>
                                      </p:to>
                                    </p:set>
                                    <p:animEffect filter="fade" transition="in">
                                      <p:cBhvr additive="repl">
                                        <p:cTn dur="2000" fill="freeze" id="335"/>
                                        <p:tgtEl>
                                          <p:spTgt spid="70"/>
                                        </p:tgtEl>
                                      </p:cBhvr>
                                    </p:animEffect>
                                    <p:anim calcmode="lin" valueType="num">
                                      <p:cBhvr additive="repl">
                                        <p:cTn dur="2000" fill="hold" id="336"/>
                                        <p:tgtEl>
                                          <p:spTgt spid="70"/>
                                        </p:tgtEl>
                                        <p:attrNameLst>
                                          <p:attrName>ppt_x</p:attrName>
                                        </p:attrNameLst>
                                      </p:cBhvr>
                                      <p:tavLst>
                                        <p:tav tm="0">
                                          <p:val>
                                            <p:strVal val="#ppt_x"/>
                                          </p:val>
                                        </p:tav>
                                        <p:tav tm="100000">
                                          <p:val>
                                            <p:strVal val="#ppt_x"/>
                                          </p:val>
                                        </p:tav>
                                      </p:tavLst>
                                    </p:anim>
                                    <p:anim calcmode="lin" valueType="num">
                                      <p:cBhvr additive="repl">
                                        <p:cTn dur="2000" fill="hold" id="337"/>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 name="CustomShape 1"/>
          <p:cNvSpPr/>
          <p:nvPr/>
        </p:nvSpPr>
        <p:spPr>
          <a:xfrm>
            <a:off x="214200" y="214200"/>
            <a:ext cx="8714160" cy="3075480"/>
          </a:xfrm>
          <a:prstGeom prst="rect">
            <a:avLst/>
          </a:prstGeom>
        </p:spPr>
        <p:txBody>
          <a:bodyPr bIns="45000" lIns="90000" rIns="90000" tIns="45000"/>
          <a:p>
            <a:r>
              <a:rPr lang="ru-RU" sz="2800">
                <a:solidFill>
                  <a:srgbClr val="7030a0"/>
                </a:solidFill>
                <a:latin typeface="Book Antiqua"/>
              </a:rPr>
              <a:t>  </a:t>
            </a:r>
            <a:r>
              <a:rPr lang="ru-RU" sz="2800">
                <a:solidFill>
                  <a:srgbClr val="7030a0"/>
                </a:solidFill>
                <a:latin typeface="Book Antiqua"/>
              </a:rPr>
              <a:t>Выехав </a:t>
            </a:r>
            <a:r>
              <a:rPr lang="ru-RU" sz="2800">
                <a:solidFill>
                  <a:srgbClr val="006600"/>
                </a:solidFill>
                <a:latin typeface="Book Antiqua"/>
              </a:rPr>
              <a:t>6 сентября</a:t>
            </a:r>
            <a:r>
              <a:rPr lang="ru-RU" sz="2800">
                <a:solidFill>
                  <a:srgbClr val="7030a0"/>
                </a:solidFill>
                <a:latin typeface="Book Antiqua"/>
              </a:rPr>
              <a:t>, автомобили с Регалиями, атаманом и его семьёй оказались в Земуне, а оттуда на поезде прибыли в Вену, затем через Берлин вагон с Регалиями, штабными офицерами и семьёй атамана отправился на юго-запад – в австрийский город Виллах на северном склоне Альп.</a:t>
            </a:r>
            <a:endParaRPr/>
          </a:p>
        </p:txBody>
      </p:sp>
      <p:sp>
        <p:nvSpPr>
          <p:cNvPr id="72" name="CustomShape 2"/>
          <p:cNvSpPr/>
          <p:nvPr/>
        </p:nvSpPr>
        <p:spPr>
          <a:xfrm>
            <a:off x="285840" y="5715000"/>
            <a:ext cx="8571240" cy="881280"/>
          </a:xfrm>
          <a:prstGeom prst="rect">
            <a:avLst/>
          </a:prstGeom>
        </p:spPr>
        <p:txBody>
          <a:bodyPr bIns="45000" lIns="90000" rIns="90000" tIns="45000"/>
          <a:p>
            <a:r>
              <a:rPr lang="ru-RU">
                <a:solidFill>
                  <a:srgbClr val="ff0000"/>
                </a:solidFill>
                <a:latin typeface="Book Antiqua"/>
              </a:rPr>
              <a:t>  </a:t>
            </a:r>
            <a:r>
              <a:rPr lang="ru-RU">
                <a:solidFill>
                  <a:srgbClr val="ff0000"/>
                </a:solidFill>
                <a:latin typeface="Book Antiqua"/>
              </a:rPr>
              <a:t>Однако к концу </a:t>
            </a:r>
            <a:r>
              <a:rPr lang="ru-RU">
                <a:solidFill>
                  <a:srgbClr val="0070c0"/>
                </a:solidFill>
                <a:latin typeface="Book Antiqua"/>
              </a:rPr>
              <a:t>октября 1944 г. </a:t>
            </a:r>
            <a:r>
              <a:rPr lang="ru-RU">
                <a:solidFill>
                  <a:srgbClr val="ff0000"/>
                </a:solidFill>
                <a:latin typeface="Book Antiqua"/>
              </a:rPr>
              <a:t>опасность снова стала угрожать кубанским святыням.</a:t>
            </a:r>
            <a:endParaRPr/>
          </a:p>
        </p:txBody>
      </p:sp>
      <p:pic>
        <p:nvPicPr>
          <p:cNvPr descr="" id="73" name="Picture 2"/>
          <p:cNvPicPr/>
          <p:nvPr/>
        </p:nvPicPr>
        <p:blipFill>
          <a:blip r:embed="rId1"/>
          <a:stretch>
            <a:fillRect/>
          </a:stretch>
        </p:blipFill>
        <p:spPr>
          <a:xfrm>
            <a:off x="1620000" y="3428280"/>
            <a:ext cx="5653800" cy="2330640"/>
          </a:xfrm>
          <a:prstGeom prst="rect">
            <a:avLst/>
          </a:prstGeom>
        </p:spPr>
      </p:pic>
    </p:spTree>
  </p:cSld>
  <p:transition spd="med">
    <p:push dir="l"/>
  </p:transition>
  <p:timing>
    <p:tnLst>
      <p:par>
        <p:cTn dur="indefinite" id="338" nodeType="tmRoot" restart="never">
          <p:childTnLst>
            <p:seq>
              <p:cTn dur="indefinite" id="339" nodeType="mainSeq">
                <p:childTnLst>
                  <p:par>
                    <p:cTn fill="hold" id="340">
                      <p:stCondLst>
                        <p:cond delay="indefinite"/>
                      </p:stCondLst>
                      <p:childTnLst>
                        <p:par>
                          <p:cTn fill="hold" id="341">
                            <p:stCondLst>
                              <p:cond delay="0"/>
                            </p:stCondLst>
                            <p:childTnLst>
                              <p:par>
                                <p:cTn fill="hold" id="342" nodeType="afterEffect" presetClass="entr" presetID="17" presetSubtype="10">
                                  <p:stCondLst>
                                    <p:cond delay="1500"/>
                                  </p:stCondLst>
                                  <p:childTnLst>
                                    <p:set>
                                      <p:cBhvr>
                                        <p:cTn dur="1" fill="hold" id="343">
                                          <p:stCondLst>
                                            <p:cond delay="0"/>
                                          </p:stCondLst>
                                        </p:cTn>
                                        <p:tgtEl>
                                          <p:spTgt spid="71"/>
                                        </p:tgtEl>
                                        <p:attrNameLst>
                                          <p:attrName>style.visibility</p:attrName>
                                        </p:attrNameLst>
                                      </p:cBhvr>
                                      <p:to>
                                        <p:strVal val="visible"/>
                                      </p:to>
                                    </p:set>
                                    <p:anim calcmode="lin" valueType="str">
                                      <p:cBhvr additive="repl">
                                        <p:cTn dur="2000" fill="hold" id="344"/>
                                        <p:tgtEl>
                                          <p:spTgt spid="71"/>
                                        </p:tgtEl>
                                      </p:cBhvr>
                                      <p:tavLst>
                                        <p:tav tm="100000">
                                          <p:val>
                                            <p:strVal val="width"/>
                                          </p:val>
                                        </p:tav>
                                      </p:tavLst>
                                    </p:anim>
                                    <p:anim calcmode="lin" valueType="str">
                                      <p:cBhvr additive="repl">
                                        <p:cTn dur="2000" fill="hold" id="345"/>
                                        <p:tgtEl>
                                          <p:spTgt spid="71"/>
                                        </p:tgtEl>
                                      </p:cBhvr>
                                      <p:tavLst>
                                        <p:tav tm="0">
                                          <p:val>
                                            <p:strVal val="height"/>
                                          </p:val>
                                        </p:tav>
                                        <p:tav tm="100000">
                                          <p:val>
                                            <p:strVal val="height"/>
                                          </p:val>
                                        </p:tav>
                                      </p:tavLst>
                                    </p:anim>
                                  </p:childTnLst>
                                </p:cTn>
                              </p:par>
                            </p:childTnLst>
                          </p:cTn>
                        </p:par>
                        <p:par>
                          <p:cTn fill="hold" id="346">
                            <p:stCondLst>
                              <p:cond delay="3500"/>
                            </p:stCondLst>
                            <p:childTnLst>
                              <p:par>
                                <p:cTn fill="hold" id="347" nodeType="afterEffect" presetClass="entr" presetID="9">
                                  <p:stCondLst>
                                    <p:cond delay="2000"/>
                                  </p:stCondLst>
                                  <p:childTnLst>
                                    <p:set>
                                      <p:cBhvr>
                                        <p:cTn dur="1" fill="hold" id="348">
                                          <p:stCondLst>
                                            <p:cond delay="0"/>
                                          </p:stCondLst>
                                        </p:cTn>
                                        <p:tgtEl>
                                          <p:spTgt spid="73"/>
                                        </p:tgtEl>
                                        <p:attrNameLst>
                                          <p:attrName>style.visibility</p:attrName>
                                        </p:attrNameLst>
                                      </p:cBhvr>
                                      <p:to>
                                        <p:strVal val="visible"/>
                                      </p:to>
                                    </p:set>
                                    <p:animEffect filter="dissolve" transition="in">
                                      <p:cBhvr additive="repl">
                                        <p:cTn dur="2000" fill="freeze" id="349"/>
                                        <p:tgtEl>
                                          <p:spTgt spid="73"/>
                                        </p:tgtEl>
                                      </p:cBhvr>
                                    </p:animEffect>
                                  </p:childTnLst>
                                </p:cTn>
                              </p:par>
                            </p:childTnLst>
                          </p:cTn>
                        </p:par>
                        <p:par>
                          <p:cTn fill="hold" id="350">
                            <p:stCondLst>
                              <p:cond delay="7500"/>
                            </p:stCondLst>
                            <p:childTnLst>
                              <p:par>
                                <p:cTn fill="hold" id="351" nodeType="afterEffect" presetClass="entr" presetID="4" presetSubtype="16">
                                  <p:stCondLst>
                                    <p:cond delay="3500"/>
                                  </p:stCondLst>
                                  <p:childTnLst>
                                    <p:set>
                                      <p:cBhvr>
                                        <p:cTn dur="1" fill="hold" id="352">
                                          <p:stCondLst>
                                            <p:cond delay="0"/>
                                          </p:stCondLst>
                                        </p:cTn>
                                        <p:tgtEl>
                                          <p:spTgt spid="72"/>
                                        </p:tgtEl>
                                        <p:attrNameLst>
                                          <p:attrName>style.visibility</p:attrName>
                                        </p:attrNameLst>
                                      </p:cBhvr>
                                      <p:to>
                                        <p:strVal val="visible"/>
                                      </p:to>
                                    </p:set>
                                    <p:animEffect filter="box(in)" transition="out">
                                      <p:cBhvr additive="repl">
                                        <p:cTn dur="2000" fill="freeze" id="353"/>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 name="CustomShape 1"/>
          <p:cNvSpPr/>
          <p:nvPr/>
        </p:nvSpPr>
        <p:spPr>
          <a:xfrm>
            <a:off x="360000" y="180000"/>
            <a:ext cx="4315680" cy="576720"/>
          </a:xfrm>
          <a:prstGeom prst="rect">
            <a:avLst/>
          </a:prstGeom>
        </p:spPr>
        <p:txBody>
          <a:bodyPr bIns="45000" lIns="90000" rIns="90000" tIns="45000" wrap="none"/>
          <a:p>
            <a:r>
              <a:rPr b="1" lang="ru-RU" sz="3200">
                <a:solidFill>
                  <a:srgbClr val="ff0000"/>
                </a:solidFill>
                <a:latin typeface="Book Antiqua"/>
              </a:rPr>
              <a:t>История странствий.</a:t>
            </a:r>
            <a:endParaRPr/>
          </a:p>
        </p:txBody>
      </p:sp>
      <p:sp>
        <p:nvSpPr>
          <p:cNvPr id="13" name="CustomShape 2"/>
          <p:cNvSpPr/>
          <p:nvPr/>
        </p:nvSpPr>
        <p:spPr>
          <a:xfrm>
            <a:off x="3676680" y="937440"/>
            <a:ext cx="5142240" cy="4844160"/>
          </a:xfrm>
          <a:prstGeom prst="rect">
            <a:avLst/>
          </a:prstGeom>
        </p:spPr>
        <p:txBody>
          <a:bodyPr bIns="45000" lIns="90000" rIns="90000" tIns="45000"/>
          <a:p>
            <a:r>
              <a:rPr lang="ru-RU">
                <a:solidFill>
                  <a:srgbClr val="002060"/>
                </a:solidFill>
                <a:latin typeface="Book Antiqua"/>
              </a:rPr>
              <a:t>Правопреемник знаменитой Запорожской Сечи – Черномор-ское войско, преобразованное в середине XIX века в Кубанское казачье войско, более 130 лет служило военно-организацион-ной, административно-хозяйст-венной и общественно-полити-ческой формой самостоятельно-го жизнеустройства  казаков и иногородних, проживающих на войсковой территории в составе Российской империи.</a:t>
            </a:r>
            <a:endParaRPr/>
          </a:p>
        </p:txBody>
      </p:sp>
      <p:pic>
        <p:nvPicPr>
          <p:cNvPr descr="" id="14" name="Picture 2"/>
          <p:cNvPicPr/>
          <p:nvPr/>
        </p:nvPicPr>
        <p:blipFill>
          <a:blip r:embed="rId1"/>
          <a:stretch>
            <a:fillRect/>
          </a:stretch>
        </p:blipFill>
        <p:spPr>
          <a:xfrm>
            <a:off x="214200" y="1285920"/>
            <a:ext cx="3213360" cy="4570560"/>
          </a:xfrm>
          <a:prstGeom prst="rect">
            <a:avLst/>
          </a:prstGeom>
        </p:spPr>
      </p:pic>
    </p:spTree>
  </p:cSld>
  <p:timing>
    <p:tnLst>
      <p:par>
        <p:cTn dur="indefinite" id="25" nodeType="tmRoot" restart="never">
          <p:childTnLst>
            <p:seq>
              <p:cTn dur="indefinite" id="26" nodeType="mainSeq">
                <p:childTnLst>
                  <p:par>
                    <p:cTn fill="hold" id="27">
                      <p:stCondLst>
                        <p:cond delay="indefinite"/>
                      </p:stCondLst>
                      <p:childTnLst>
                        <p:par>
                          <p:cTn fill="hold" id="28">
                            <p:stCondLst>
                              <p:cond delay="0"/>
                            </p:stCondLst>
                            <p:childTnLst>
                              <p:par>
                                <p:cTn fill="hold" id="29" nodeType="afterEffect" presetClass="entr" presetID="9">
                                  <p:stCondLst>
                                    <p:cond delay="0"/>
                                  </p:stCondLst>
                                  <p:childTnLst>
                                    <p:set>
                                      <p:cBhvr>
                                        <p:cTn dur="1" fill="hold" id="30">
                                          <p:stCondLst>
                                            <p:cond delay="0"/>
                                          </p:stCondLst>
                                        </p:cTn>
                                        <p:tgtEl>
                                          <p:spTgt spid="12"/>
                                        </p:tgtEl>
                                        <p:attrNameLst>
                                          <p:attrName>style.visibility</p:attrName>
                                        </p:attrNameLst>
                                      </p:cBhvr>
                                      <p:to>
                                        <p:strVal val="visible"/>
                                      </p:to>
                                    </p:set>
                                    <p:animEffect filter="dissolve" transition="in">
                                      <p:cBhvr additive="repl">
                                        <p:cTn dur="1000" fill="freeze" id="31"/>
                                        <p:tgtEl>
                                          <p:spTgt spid="12"/>
                                        </p:tgtEl>
                                      </p:cBhvr>
                                    </p:animEffect>
                                  </p:childTnLst>
                                </p:cTn>
                              </p:par>
                            </p:childTnLst>
                          </p:cTn>
                        </p:par>
                        <p:par>
                          <p:cTn fill="hold" id="32">
                            <p:stCondLst>
                              <p:cond delay="1000"/>
                            </p:stCondLst>
                            <p:childTnLst>
                              <p:par>
                                <p:cTn fill="hold" id="33" nodeType="afterEffect" presetClass="entr" presetID="3" presetSubtype="10">
                                  <p:stCondLst>
                                    <p:cond delay="0"/>
                                  </p:stCondLst>
                                  <p:childTnLst>
                                    <p:set>
                                      <p:cBhvr>
                                        <p:cTn dur="1" fill="hold" id="34">
                                          <p:stCondLst>
                                            <p:cond delay="0"/>
                                          </p:stCondLst>
                                        </p:cTn>
                                        <p:tgtEl>
                                          <p:spTgt spid="14"/>
                                        </p:tgtEl>
                                        <p:attrNameLst>
                                          <p:attrName>style.visibility</p:attrName>
                                        </p:attrNameLst>
                                      </p:cBhvr>
                                      <p:to>
                                        <p:strVal val="visible"/>
                                      </p:to>
                                    </p:set>
                                    <p:animEffect filter="blinds(horizontal)" transition="in">
                                      <p:cBhvr additive="repl">
                                        <p:cTn dur="2000" fill="freeze" id="35"/>
                                        <p:tgtEl>
                                          <p:spTgt spid="14"/>
                                        </p:tgtEl>
                                      </p:cBhvr>
                                    </p:animEffect>
                                  </p:childTnLst>
                                </p:cTn>
                              </p:par>
                            </p:childTnLst>
                          </p:cTn>
                        </p:par>
                        <p:par>
                          <p:cTn fill="hold" id="36">
                            <p:stCondLst>
                              <p:cond delay="3000"/>
                            </p:stCondLst>
                            <p:childTnLst>
                              <p:par>
                                <p:cTn fill="hold" id="37" nodeType="afterEffect" presetClass="entr" presetID="13" presetSubtype="16">
                                  <p:stCondLst>
                                    <p:cond delay="0"/>
                                  </p:stCondLst>
                                  <p:childTnLst>
                                    <p:set>
                                      <p:cBhvr>
                                        <p:cTn dur="1" fill="hold" id="38">
                                          <p:stCondLst>
                                            <p:cond delay="0"/>
                                          </p:stCondLst>
                                        </p:cTn>
                                        <p:tgtEl>
                                          <p:spTgt spid="13"/>
                                        </p:tgtEl>
                                        <p:attrNameLst>
                                          <p:attrName>style.visibility</p:attrName>
                                        </p:attrNameLst>
                                      </p:cBhvr>
                                      <p:to>
                                        <p:strVal val="visible"/>
                                      </p:to>
                                    </p:set>
                                    <p:animEffect filter="plus(in)" transition="in">
                                      <p:cBhvr additive="repl">
                                        <p:cTn dur="2000" fill="freeze" id="3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4" name="CustomShape 1"/>
          <p:cNvSpPr/>
          <p:nvPr/>
        </p:nvSpPr>
        <p:spPr>
          <a:xfrm>
            <a:off x="285840" y="163080"/>
            <a:ext cx="8571240" cy="1919520"/>
          </a:xfrm>
          <a:prstGeom prst="rect">
            <a:avLst/>
          </a:prstGeom>
        </p:spPr>
        <p:txBody>
          <a:bodyPr anchor="ctr" bIns="45000" lIns="90000" rIns="90000" tIns="45000"/>
          <a:p>
            <a:pPr>
              <a:lnSpc>
                <a:spcPct val="100000"/>
              </a:lnSpc>
            </a:pPr>
            <a:r>
              <a:rPr lang="ru-RU">
                <a:solidFill>
                  <a:srgbClr val="222222"/>
                </a:solidFill>
                <a:latin typeface="Book Antiqua"/>
                <a:ea typeface="Times New Roman"/>
              </a:rPr>
              <a:t>   </a:t>
            </a:r>
            <a:r>
              <a:rPr lang="ru-RU">
                <a:solidFill>
                  <a:srgbClr val="222222"/>
                </a:solidFill>
                <a:latin typeface="Book Antiqua"/>
                <a:ea typeface="Times New Roman"/>
              </a:rPr>
              <a:t>Линия фронта приближалась: советские войска наступали. Съехавшиеся </a:t>
            </a:r>
            <a:r>
              <a:rPr lang="ru-RU">
                <a:solidFill>
                  <a:srgbClr val="ff0000"/>
                </a:solidFill>
                <a:latin typeface="Book Antiqua"/>
                <a:ea typeface="Times New Roman"/>
              </a:rPr>
              <a:t>10 февраля 1945 г. </a:t>
            </a:r>
            <a:r>
              <a:rPr lang="ru-RU">
                <a:solidFill>
                  <a:srgbClr val="222222"/>
                </a:solidFill>
                <a:latin typeface="Book Antiqua"/>
                <a:ea typeface="Times New Roman"/>
              </a:rPr>
              <a:t>в Диполдисвальд генерал Науменко и Н.Г.Назаренко решили отправлять Регалии на запад поближе к швейцарской границе, в город Кемптен в Баварии.</a:t>
            </a:r>
            <a:endParaRPr/>
          </a:p>
        </p:txBody>
      </p:sp>
      <p:sp>
        <p:nvSpPr>
          <p:cNvPr id="75" name="CustomShape 2"/>
          <p:cNvSpPr/>
          <p:nvPr/>
        </p:nvSpPr>
        <p:spPr>
          <a:xfrm>
            <a:off x="357120" y="3714840"/>
            <a:ext cx="3999240" cy="2648880"/>
          </a:xfrm>
          <a:prstGeom prst="rect">
            <a:avLst/>
          </a:prstGeom>
        </p:spPr>
        <p:txBody>
          <a:bodyPr bIns="45000" lIns="90000" rIns="90000" tIns="45000"/>
          <a:p>
            <a:r>
              <a:rPr lang="ru-RU" sz="2800">
                <a:solidFill>
                  <a:srgbClr val="ff0000"/>
                </a:solidFill>
                <a:latin typeface="Book Antiqua"/>
              </a:rPr>
              <a:t>19 февраля 1945 г. </a:t>
            </a:r>
            <a:r>
              <a:rPr lang="ru-RU" sz="2800">
                <a:solidFill>
                  <a:srgbClr val="006600"/>
                </a:solidFill>
                <a:latin typeface="Book Antiqua"/>
              </a:rPr>
              <a:t>поезд, везущий вагон с казаками и Регалиями, выехал, а </a:t>
            </a:r>
            <a:r>
              <a:rPr lang="ru-RU" sz="2800">
                <a:solidFill>
                  <a:srgbClr val="ff0000"/>
                </a:solidFill>
                <a:latin typeface="Book Antiqua"/>
              </a:rPr>
              <a:t>7 марта 1945 г. </a:t>
            </a:r>
            <a:r>
              <a:rPr lang="ru-RU" sz="2800">
                <a:solidFill>
                  <a:srgbClr val="006600"/>
                </a:solidFill>
                <a:latin typeface="Book Antiqua"/>
              </a:rPr>
              <a:t>прибыл в Кемптен. </a:t>
            </a:r>
            <a:endParaRPr/>
          </a:p>
        </p:txBody>
      </p:sp>
      <p:pic>
        <p:nvPicPr>
          <p:cNvPr descr="" id="76" name="Picture 2"/>
          <p:cNvPicPr/>
          <p:nvPr/>
        </p:nvPicPr>
        <p:blipFill>
          <a:blip r:embed="rId1"/>
          <a:stretch>
            <a:fillRect/>
          </a:stretch>
        </p:blipFill>
        <p:spPr>
          <a:xfrm>
            <a:off x="4572000" y="2428920"/>
            <a:ext cx="4356360" cy="4427640"/>
          </a:xfrm>
          <a:prstGeom prst="rect">
            <a:avLst/>
          </a:prstGeom>
        </p:spPr>
      </p:pic>
    </p:spTree>
  </p:cSld>
  <p:transition spd="med">
    <p:push dir="r"/>
  </p:transition>
  <p:timing>
    <p:tnLst>
      <p:par>
        <p:cTn dur="indefinite" id="354" nodeType="tmRoot" restart="never">
          <p:childTnLst>
            <p:seq>
              <p:cTn dur="indefinite" id="355" nodeType="mainSeq">
                <p:childTnLst>
                  <p:par>
                    <p:cTn fill="hold" id="356">
                      <p:stCondLst>
                        <p:cond delay="indefinite"/>
                      </p:stCondLst>
                      <p:childTnLst>
                        <p:par>
                          <p:cTn fill="hold" id="357">
                            <p:stCondLst>
                              <p:cond delay="0"/>
                            </p:stCondLst>
                            <p:childTnLst>
                              <p:par>
                                <p:cTn fill="hold" id="358" nodeType="afterEffect" presetClass="entr" presetID="4" presetSubtype="16">
                                  <p:stCondLst>
                                    <p:cond delay="0"/>
                                  </p:stCondLst>
                                  <p:childTnLst>
                                    <p:set>
                                      <p:cBhvr>
                                        <p:cTn dur="1" fill="hold" id="359">
                                          <p:stCondLst>
                                            <p:cond delay="0"/>
                                          </p:stCondLst>
                                        </p:cTn>
                                        <p:tgtEl>
                                          <p:spTgt spid="74"/>
                                        </p:tgtEl>
                                        <p:attrNameLst>
                                          <p:attrName>style.visibility</p:attrName>
                                        </p:attrNameLst>
                                      </p:cBhvr>
                                      <p:to>
                                        <p:strVal val="visible"/>
                                      </p:to>
                                    </p:set>
                                    <p:animEffect filter="box(in)" transition="out">
                                      <p:cBhvr additive="repl">
                                        <p:cTn dur="2000" fill="freeze" id="360"/>
                                        <p:tgtEl>
                                          <p:spTgt spid="74"/>
                                        </p:tgtEl>
                                      </p:cBhvr>
                                    </p:animEffect>
                                  </p:childTnLst>
                                </p:cTn>
                              </p:par>
                            </p:childTnLst>
                          </p:cTn>
                        </p:par>
                        <p:par>
                          <p:cTn fill="hold" id="361">
                            <p:stCondLst>
                              <p:cond delay="2000"/>
                            </p:stCondLst>
                            <p:childTnLst>
                              <p:par>
                                <p:cTn fill="hold" id="362" nodeType="afterEffect" presetClass="entr" presetID="9">
                                  <p:stCondLst>
                                    <p:cond delay="3000"/>
                                  </p:stCondLst>
                                  <p:childTnLst>
                                    <p:set>
                                      <p:cBhvr>
                                        <p:cTn dur="1" fill="hold" id="363">
                                          <p:stCondLst>
                                            <p:cond delay="0"/>
                                          </p:stCondLst>
                                        </p:cTn>
                                        <p:tgtEl>
                                          <p:spTgt spid="76"/>
                                        </p:tgtEl>
                                        <p:attrNameLst>
                                          <p:attrName>style.visibility</p:attrName>
                                        </p:attrNameLst>
                                      </p:cBhvr>
                                      <p:to>
                                        <p:strVal val="visible"/>
                                      </p:to>
                                    </p:set>
                                    <p:animEffect filter="dissolve" transition="in">
                                      <p:cBhvr additive="repl">
                                        <p:cTn dur="2000" fill="freeze" id="364"/>
                                        <p:tgtEl>
                                          <p:spTgt spid="76"/>
                                        </p:tgtEl>
                                      </p:cBhvr>
                                    </p:animEffect>
                                  </p:childTnLst>
                                </p:cTn>
                              </p:par>
                            </p:childTnLst>
                          </p:cTn>
                        </p:par>
                        <p:par>
                          <p:cTn fill="hold" id="365">
                            <p:stCondLst>
                              <p:cond delay="7000"/>
                            </p:stCondLst>
                            <p:childTnLst>
                              <p:par>
                                <p:cTn fill="hold" id="366" nodeType="afterEffect" presetClass="entr" presetID="21" presetSubtype="4">
                                  <p:stCondLst>
                                    <p:cond delay="0"/>
                                  </p:stCondLst>
                                  <p:childTnLst>
                                    <p:set>
                                      <p:cBhvr>
                                        <p:cTn dur="1" fill="hold" id="367">
                                          <p:stCondLst>
                                            <p:cond delay="0"/>
                                          </p:stCondLst>
                                        </p:cTn>
                                        <p:tgtEl>
                                          <p:spTgt spid="75"/>
                                        </p:tgtEl>
                                        <p:attrNameLst>
                                          <p:attrName>style.visibility</p:attrName>
                                        </p:attrNameLst>
                                      </p:cBhvr>
                                      <p:to>
                                        <p:strVal val="visible"/>
                                      </p:to>
                                    </p:set>
                                    <p:animEffect filter="wheel(4)" transition="in">
                                      <p:cBhvr additive="repl">
                                        <p:cTn dur="2000" fill="freeze" id="368"/>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CustomShape 1"/>
          <p:cNvSpPr/>
          <p:nvPr/>
        </p:nvSpPr>
        <p:spPr>
          <a:xfrm>
            <a:off x="214200" y="222840"/>
            <a:ext cx="8714160" cy="1797120"/>
          </a:xfrm>
          <a:prstGeom prst="rect">
            <a:avLst/>
          </a:prstGeom>
        </p:spPr>
        <p:txBody>
          <a:bodyPr anchor="ctr" bIns="45000" lIns="90000" rIns="90000" tIns="45000"/>
          <a:p>
            <a:pPr>
              <a:lnSpc>
                <a:spcPct val="100000"/>
              </a:lnSpc>
            </a:pPr>
            <a:r>
              <a:rPr lang="ru-RU" sz="2800">
                <a:solidFill>
                  <a:srgbClr val="222222"/>
                </a:solidFill>
                <a:latin typeface="Times New Roman"/>
                <a:ea typeface="Times New Roman"/>
              </a:rPr>
              <a:t>Вернувшийся неожиданно из Ройте Н.Г.Назаренко сообщил, что Ройте занят американцами, часть казаков ими арестована, а Регалии перенесены из павильона в здание гостиницы «Крона».</a:t>
            </a:r>
            <a:endParaRPr/>
          </a:p>
        </p:txBody>
      </p:sp>
      <p:sp>
        <p:nvSpPr>
          <p:cNvPr id="78" name="CustomShape 2"/>
          <p:cNvSpPr/>
          <p:nvPr/>
        </p:nvSpPr>
        <p:spPr>
          <a:xfrm>
            <a:off x="285840" y="2113200"/>
            <a:ext cx="8571240" cy="943920"/>
          </a:xfrm>
          <a:prstGeom prst="rect">
            <a:avLst/>
          </a:prstGeom>
        </p:spPr>
        <p:txBody>
          <a:bodyPr anchor="ctr" bIns="45000" lIns="90000" rIns="90000" tIns="45000"/>
          <a:p>
            <a:pPr>
              <a:lnSpc>
                <a:spcPct val="100000"/>
              </a:lnSpc>
            </a:pPr>
            <a:r>
              <a:rPr lang="ru-RU" sz="2800">
                <a:solidFill>
                  <a:srgbClr val="ff0000"/>
                </a:solidFill>
                <a:latin typeface="Times New Roman"/>
                <a:ea typeface="Times New Roman"/>
              </a:rPr>
              <a:t>17 июня из Ройте </a:t>
            </a:r>
            <a:r>
              <a:rPr lang="ru-RU" sz="2800">
                <a:solidFill>
                  <a:srgbClr val="006600"/>
                </a:solidFill>
                <a:latin typeface="Times New Roman"/>
                <a:ea typeface="Times New Roman"/>
              </a:rPr>
              <a:t>пришли известия, что американцы увезли Регалии неизвестно куда.</a:t>
            </a:r>
            <a:endParaRPr/>
          </a:p>
        </p:txBody>
      </p:sp>
      <p:sp>
        <p:nvSpPr>
          <p:cNvPr id="79" name="CustomShape 3"/>
          <p:cNvSpPr/>
          <p:nvPr/>
        </p:nvSpPr>
        <p:spPr>
          <a:xfrm>
            <a:off x="0" y="-830160"/>
            <a:ext cx="2617920" cy="1741680"/>
          </a:xfrm>
          <a:prstGeom prst="rect">
            <a:avLst/>
          </a:prstGeom>
        </p:spPr>
      </p:sp>
      <p:sp>
        <p:nvSpPr>
          <p:cNvPr id="80" name="CustomShape 4"/>
          <p:cNvSpPr/>
          <p:nvPr/>
        </p:nvSpPr>
        <p:spPr>
          <a:xfrm>
            <a:off x="0" y="-830160"/>
            <a:ext cx="2617920" cy="1741680"/>
          </a:xfrm>
          <a:prstGeom prst="rect">
            <a:avLst/>
          </a:prstGeom>
        </p:spPr>
      </p:sp>
      <p:pic>
        <p:nvPicPr>
          <p:cNvPr descr="" id="81" name="Picture 8"/>
          <p:cNvPicPr/>
          <p:nvPr/>
        </p:nvPicPr>
        <p:blipFill>
          <a:blip r:embed="rId1"/>
          <a:stretch>
            <a:fillRect/>
          </a:stretch>
        </p:blipFill>
        <p:spPr>
          <a:xfrm>
            <a:off x="1928880" y="3214800"/>
            <a:ext cx="5499360" cy="3284640"/>
          </a:xfrm>
          <a:prstGeom prst="rect">
            <a:avLst/>
          </a:prstGeom>
        </p:spPr>
      </p:pic>
    </p:spTree>
  </p:cSld>
  <p:transition>
    <p:wipe dir="d"/>
  </p:transition>
  <p:timing>
    <p:tnLst>
      <p:par>
        <p:cTn dur="indefinite" id="369" nodeType="tmRoot" restart="never">
          <p:childTnLst>
            <p:seq>
              <p:cTn dur="indefinite" id="370" nodeType="mainSeq">
                <p:childTnLst>
                  <p:par>
                    <p:cTn fill="hold" id="371">
                      <p:stCondLst>
                        <p:cond delay="indefinite"/>
                      </p:stCondLst>
                      <p:childTnLst>
                        <p:par>
                          <p:cTn fill="hold" id="372">
                            <p:stCondLst>
                              <p:cond delay="0"/>
                            </p:stCondLst>
                            <p:childTnLst>
                              <p:par>
                                <p:cTn fill="hold" id="373" nodeType="afterEffect" presetClass="entr" presetID="13" presetSubtype="16">
                                  <p:stCondLst>
                                    <p:cond delay="0"/>
                                  </p:stCondLst>
                                  <p:childTnLst>
                                    <p:set>
                                      <p:cBhvr>
                                        <p:cTn dur="1" fill="hold" id="374">
                                          <p:stCondLst>
                                            <p:cond delay="0"/>
                                          </p:stCondLst>
                                        </p:cTn>
                                        <p:tgtEl>
                                          <p:spTgt spid="77"/>
                                        </p:tgtEl>
                                        <p:attrNameLst>
                                          <p:attrName>style.visibility</p:attrName>
                                        </p:attrNameLst>
                                      </p:cBhvr>
                                      <p:to>
                                        <p:strVal val="visible"/>
                                      </p:to>
                                    </p:set>
                                    <p:animEffect filter="plus(in)" transition="in">
                                      <p:cBhvr additive="repl">
                                        <p:cTn dur="2000" fill="freeze" id="375"/>
                                        <p:tgtEl>
                                          <p:spTgt spid="77"/>
                                        </p:tgtEl>
                                      </p:cBhvr>
                                    </p:animEffect>
                                  </p:childTnLst>
                                </p:cTn>
                              </p:par>
                            </p:childTnLst>
                          </p:cTn>
                        </p:par>
                        <p:par>
                          <p:cTn fill="hold" id="376">
                            <p:stCondLst>
                              <p:cond delay="2000"/>
                            </p:stCondLst>
                            <p:childTnLst>
                              <p:par>
                                <p:cTn fill="hold" id="377" nodeType="afterEffect" presetClass="entr" presetID="9">
                                  <p:stCondLst>
                                    <p:cond delay="2000"/>
                                  </p:stCondLst>
                                  <p:childTnLst>
                                    <p:set>
                                      <p:cBhvr>
                                        <p:cTn dur="1" fill="hold" id="378">
                                          <p:stCondLst>
                                            <p:cond delay="0"/>
                                          </p:stCondLst>
                                        </p:cTn>
                                        <p:tgtEl>
                                          <p:spTgt spid="78"/>
                                        </p:tgtEl>
                                        <p:attrNameLst>
                                          <p:attrName>style.visibility</p:attrName>
                                        </p:attrNameLst>
                                      </p:cBhvr>
                                      <p:to>
                                        <p:strVal val="visible"/>
                                      </p:to>
                                    </p:set>
                                    <p:animEffect filter="dissolve" transition="in">
                                      <p:cBhvr additive="repl">
                                        <p:cTn dur="2000" fill="freeze" id="379"/>
                                        <p:tgtEl>
                                          <p:spTgt spid="78"/>
                                        </p:tgtEl>
                                      </p:cBhvr>
                                    </p:animEffect>
                                  </p:childTnLst>
                                </p:cTn>
                              </p:par>
                            </p:childTnLst>
                          </p:cTn>
                        </p:par>
                        <p:par>
                          <p:cTn fill="hold" id="380">
                            <p:stCondLst>
                              <p:cond delay="6000"/>
                            </p:stCondLst>
                            <p:childTnLst>
                              <p:par>
                                <p:cTn fill="hold" id="381" nodeType="afterEffect" presetClass="entr" presetID="21" presetSubtype="4">
                                  <p:stCondLst>
                                    <p:cond delay="0"/>
                                  </p:stCondLst>
                                  <p:childTnLst>
                                    <p:set>
                                      <p:cBhvr>
                                        <p:cTn dur="1" fill="hold" id="382">
                                          <p:stCondLst>
                                            <p:cond delay="0"/>
                                          </p:stCondLst>
                                        </p:cTn>
                                        <p:tgtEl>
                                          <p:spTgt spid="81"/>
                                        </p:tgtEl>
                                        <p:attrNameLst>
                                          <p:attrName>style.visibility</p:attrName>
                                        </p:attrNameLst>
                                      </p:cBhvr>
                                      <p:to>
                                        <p:strVal val="visible"/>
                                      </p:to>
                                    </p:set>
                                    <p:animEffect filter="wheel(4)" transition="in">
                                      <p:cBhvr additive="repl">
                                        <p:cTn dur="2000" fill="freeze" id="383"/>
                                        <p:tgtEl>
                                          <p:spTgt spid="8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2" name="CustomShape 1"/>
          <p:cNvSpPr/>
          <p:nvPr/>
        </p:nvSpPr>
        <p:spPr>
          <a:xfrm>
            <a:off x="285840" y="285840"/>
            <a:ext cx="8571240" cy="3075480"/>
          </a:xfrm>
          <a:prstGeom prst="rect">
            <a:avLst/>
          </a:prstGeom>
        </p:spPr>
        <p:txBody>
          <a:bodyPr bIns="45000" lIns="90000" rIns="90000" tIns="45000"/>
          <a:p>
            <a:r>
              <a:rPr lang="ru-RU" sz="2800">
                <a:solidFill>
                  <a:srgbClr val="7030a0"/>
                </a:solidFill>
                <a:latin typeface="Book Antiqua"/>
              </a:rPr>
              <a:t>Только осенью 1945 г., когда лагерь, в котором находились атоман и его окружение, был переведён из Кемптена в городок Фюссен в нескольких километрах от Ройте в Австрии в лагерь Меминген, Науменко узнал от началиника лагеря м-м Фроже, что Регалии нашлись. </a:t>
            </a:r>
            <a:endParaRPr/>
          </a:p>
        </p:txBody>
      </p:sp>
      <p:sp>
        <p:nvSpPr>
          <p:cNvPr id="83" name="CustomShape 2"/>
          <p:cNvSpPr/>
          <p:nvPr/>
        </p:nvSpPr>
        <p:spPr>
          <a:xfrm>
            <a:off x="214200" y="3929040"/>
            <a:ext cx="4070520" cy="2222280"/>
          </a:xfrm>
          <a:prstGeom prst="rect">
            <a:avLst/>
          </a:prstGeom>
        </p:spPr>
        <p:txBody>
          <a:bodyPr bIns="45000" lIns="90000" rIns="90000" tIns="45000"/>
          <a:p>
            <a:r>
              <a:rPr lang="ru-RU" sz="2800">
                <a:solidFill>
                  <a:srgbClr val="ff0000"/>
                </a:solidFill>
                <a:latin typeface="Book Antiqua"/>
              </a:rPr>
              <a:t>19 июня 1946 г.</a:t>
            </a:r>
            <a:r>
              <a:rPr lang="ru-RU" sz="2800">
                <a:solidFill>
                  <a:srgbClr val="0d0d0d"/>
                </a:solidFill>
                <a:latin typeface="Book Antiqua"/>
              </a:rPr>
              <a:t>,</a:t>
            </a:r>
            <a:r>
              <a:rPr lang="ru-RU" sz="2800">
                <a:solidFill>
                  <a:srgbClr val="ff0000"/>
                </a:solidFill>
                <a:latin typeface="Book Antiqua"/>
              </a:rPr>
              <a:t> </a:t>
            </a:r>
            <a:r>
              <a:rPr lang="ru-RU" sz="2800">
                <a:solidFill>
                  <a:srgbClr val="000000"/>
                </a:solidFill>
                <a:latin typeface="Book Antiqua"/>
              </a:rPr>
              <a:t>через год с момента исчезновения Регалий, казаки вновь обрели их. </a:t>
            </a:r>
            <a:endParaRPr/>
          </a:p>
        </p:txBody>
      </p:sp>
      <p:pic>
        <p:nvPicPr>
          <p:cNvPr descr="" id="84" name="Picture 5"/>
          <p:cNvPicPr/>
          <p:nvPr/>
        </p:nvPicPr>
        <p:blipFill>
          <a:blip r:embed="rId1"/>
          <a:stretch>
            <a:fillRect/>
          </a:stretch>
        </p:blipFill>
        <p:spPr>
          <a:xfrm>
            <a:off x="5040000" y="3060000"/>
            <a:ext cx="3673800" cy="3439080"/>
          </a:xfrm>
          <a:prstGeom prst="rect">
            <a:avLst/>
          </a:prstGeom>
        </p:spPr>
      </p:pic>
    </p:spTree>
  </p:cSld>
  <p:transition>
    <p:wipe dir="u"/>
  </p:transition>
  <p:timing>
    <p:tnLst>
      <p:par>
        <p:cTn dur="indefinite" id="384" nodeType="tmRoot" restart="never">
          <p:childTnLst>
            <p:seq>
              <p:cTn dur="indefinite" id="385" nodeType="mainSeq">
                <p:childTnLst>
                  <p:par>
                    <p:cTn fill="hold" id="386">
                      <p:stCondLst>
                        <p:cond delay="indefinite"/>
                      </p:stCondLst>
                      <p:childTnLst>
                        <p:par>
                          <p:cTn fill="hold" id="387">
                            <p:stCondLst>
                              <p:cond delay="0"/>
                            </p:stCondLst>
                            <p:childTnLst>
                              <p:par>
                                <p:cTn fill="hold" id="388" nodeType="afterEffect" presetClass="entr" presetID="8" presetSubtype="16">
                                  <p:stCondLst>
                                    <p:cond delay="0"/>
                                  </p:stCondLst>
                                  <p:childTnLst>
                                    <p:set>
                                      <p:cBhvr>
                                        <p:cTn dur="1" fill="hold" id="389">
                                          <p:stCondLst>
                                            <p:cond delay="0"/>
                                          </p:stCondLst>
                                        </p:cTn>
                                        <p:tgtEl>
                                          <p:spTgt spid="82"/>
                                        </p:tgtEl>
                                        <p:attrNameLst>
                                          <p:attrName>style.visibility</p:attrName>
                                        </p:attrNameLst>
                                      </p:cBhvr>
                                      <p:to>
                                        <p:strVal val="visible"/>
                                      </p:to>
                                    </p:set>
                                    <p:animEffect filter="diamond(in)" transition="out">
                                      <p:cBhvr additive="repl">
                                        <p:cTn dur="2000" fill="freeze" id="390"/>
                                        <p:tgtEl>
                                          <p:spTgt spid="82"/>
                                        </p:tgtEl>
                                      </p:cBhvr>
                                    </p:animEffect>
                                  </p:childTnLst>
                                </p:cTn>
                              </p:par>
                            </p:childTnLst>
                          </p:cTn>
                        </p:par>
                        <p:par>
                          <p:cTn fill="hold" id="391">
                            <p:stCondLst>
                              <p:cond delay="2000"/>
                            </p:stCondLst>
                            <p:childTnLst>
                              <p:par>
                                <p:cTn fill="hold" id="392" nodeType="afterEffect" presetClass="entr" presetID="9">
                                  <p:stCondLst>
                                    <p:cond delay="2000"/>
                                  </p:stCondLst>
                                  <p:childTnLst>
                                    <p:set>
                                      <p:cBhvr>
                                        <p:cTn dur="1" fill="hold" id="393">
                                          <p:stCondLst>
                                            <p:cond delay="0"/>
                                          </p:stCondLst>
                                        </p:cTn>
                                        <p:tgtEl>
                                          <p:spTgt spid="84"/>
                                        </p:tgtEl>
                                        <p:attrNameLst>
                                          <p:attrName>style.visibility</p:attrName>
                                        </p:attrNameLst>
                                      </p:cBhvr>
                                      <p:to>
                                        <p:strVal val="visible"/>
                                      </p:to>
                                    </p:set>
                                    <p:animEffect filter="dissolve" transition="in">
                                      <p:cBhvr additive="repl">
                                        <p:cTn dur="2000" fill="freeze" id="394"/>
                                        <p:tgtEl>
                                          <p:spTgt spid="84"/>
                                        </p:tgtEl>
                                      </p:cBhvr>
                                    </p:animEffect>
                                  </p:childTnLst>
                                </p:cTn>
                              </p:par>
                            </p:childTnLst>
                          </p:cTn>
                        </p:par>
                        <p:par>
                          <p:cTn fill="hold" id="395">
                            <p:stCondLst>
                              <p:cond delay="6000"/>
                            </p:stCondLst>
                            <p:childTnLst>
                              <p:par>
                                <p:cTn fill="hold" id="396" nodeType="afterEffect" presetClass="entr" presetID="42">
                                  <p:stCondLst>
                                    <p:cond delay="1000"/>
                                  </p:stCondLst>
                                  <p:childTnLst>
                                    <p:set>
                                      <p:cBhvr>
                                        <p:cTn dur="1" fill="hold" id="397">
                                          <p:stCondLst>
                                            <p:cond delay="0"/>
                                          </p:stCondLst>
                                        </p:cTn>
                                        <p:tgtEl>
                                          <p:spTgt spid="83"/>
                                        </p:tgtEl>
                                        <p:attrNameLst>
                                          <p:attrName>style.visibility</p:attrName>
                                        </p:attrNameLst>
                                      </p:cBhvr>
                                      <p:to>
                                        <p:strVal val="visible"/>
                                      </p:to>
                                    </p:set>
                                    <p:animEffect filter="fade" transition="in">
                                      <p:cBhvr additive="repl">
                                        <p:cTn dur="2000" fill="freeze" id="398"/>
                                        <p:tgtEl>
                                          <p:spTgt spid="83"/>
                                        </p:tgtEl>
                                      </p:cBhvr>
                                    </p:animEffect>
                                    <p:anim calcmode="lin" valueType="num">
                                      <p:cBhvr additive="repl">
                                        <p:cTn dur="2000" fill="hold" id="399"/>
                                        <p:tgtEl>
                                          <p:spTgt spid="83"/>
                                        </p:tgtEl>
                                        <p:attrNameLst>
                                          <p:attrName>ppt_x</p:attrName>
                                        </p:attrNameLst>
                                      </p:cBhvr>
                                      <p:tavLst>
                                        <p:tav tm="0">
                                          <p:val>
                                            <p:strVal val="#ppt_x"/>
                                          </p:val>
                                        </p:tav>
                                        <p:tav tm="100000">
                                          <p:val>
                                            <p:strVal val="#ppt_x"/>
                                          </p:val>
                                        </p:tav>
                                      </p:tavLst>
                                    </p:anim>
                                    <p:anim calcmode="lin" valueType="num">
                                      <p:cBhvr additive="repl">
                                        <p:cTn dur="2000" fill="hold" id="400"/>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CustomShape 1"/>
          <p:cNvSpPr/>
          <p:nvPr/>
        </p:nvSpPr>
        <p:spPr>
          <a:xfrm>
            <a:off x="285840" y="292320"/>
            <a:ext cx="8642520" cy="1370520"/>
          </a:xfrm>
          <a:prstGeom prst="rect">
            <a:avLst/>
          </a:prstGeom>
        </p:spPr>
        <p:txBody>
          <a:bodyPr anchor="ctr" bIns="45000" lIns="90000" rIns="90000" tIns="45000"/>
          <a:p>
            <a:pPr>
              <a:lnSpc>
                <a:spcPct val="100000"/>
              </a:lnSpc>
            </a:pPr>
            <a:r>
              <a:rPr lang="ru-RU" sz="2800">
                <a:solidFill>
                  <a:srgbClr val="ff0000"/>
                </a:solidFill>
                <a:latin typeface="Times New Roman"/>
                <a:ea typeface="Times New Roman"/>
              </a:rPr>
              <a:t>К 21 июля 1949 г</a:t>
            </a:r>
            <a:r>
              <a:rPr lang="ru-RU" sz="2800">
                <a:solidFill>
                  <a:srgbClr val="002060"/>
                </a:solidFill>
                <a:latin typeface="Times New Roman"/>
                <a:ea typeface="Times New Roman"/>
              </a:rPr>
              <a:t>. с большими трудностями были оформлены надлежащие документы и 22 июля ящики с Регалиями были вывезены.</a:t>
            </a:r>
            <a:endParaRPr/>
          </a:p>
        </p:txBody>
      </p:sp>
      <p:sp>
        <p:nvSpPr>
          <p:cNvPr id="86" name="CustomShape 2"/>
          <p:cNvSpPr/>
          <p:nvPr/>
        </p:nvSpPr>
        <p:spPr>
          <a:xfrm>
            <a:off x="214200" y="1718640"/>
            <a:ext cx="8714160" cy="943920"/>
          </a:xfrm>
          <a:prstGeom prst="rect">
            <a:avLst/>
          </a:prstGeom>
        </p:spPr>
        <p:txBody>
          <a:bodyPr anchor="ctr" bIns="45000" lIns="90000" rIns="90000" tIns="45000"/>
          <a:p>
            <a:pPr>
              <a:lnSpc>
                <a:spcPct val="100000"/>
              </a:lnSpc>
            </a:pPr>
            <a:r>
              <a:rPr lang="ru-RU" sz="2800">
                <a:solidFill>
                  <a:srgbClr val="ff0000"/>
                </a:solidFill>
                <a:latin typeface="Times New Roman"/>
                <a:ea typeface="Times New Roman"/>
              </a:rPr>
              <a:t>5 августа 1949 г</a:t>
            </a:r>
            <a:r>
              <a:rPr lang="ru-RU" sz="2800">
                <a:solidFill>
                  <a:srgbClr val="222222"/>
                </a:solidFill>
                <a:latin typeface="Times New Roman"/>
                <a:ea typeface="Times New Roman"/>
              </a:rPr>
              <a:t>. Регалии были отправлены из Бремена на пароходе «Хавман» в Филадельфию.</a:t>
            </a:r>
            <a:endParaRPr/>
          </a:p>
        </p:txBody>
      </p:sp>
      <p:pic>
        <p:nvPicPr>
          <p:cNvPr descr="" id="87" name="Picture 2"/>
          <p:cNvPicPr/>
          <p:nvPr/>
        </p:nvPicPr>
        <p:blipFill>
          <a:blip r:embed="rId1"/>
          <a:stretch>
            <a:fillRect/>
          </a:stretch>
        </p:blipFill>
        <p:spPr>
          <a:xfrm>
            <a:off x="785880" y="3000240"/>
            <a:ext cx="7618680" cy="3575160"/>
          </a:xfrm>
          <a:prstGeom prst="rect">
            <a:avLst/>
          </a:prstGeom>
        </p:spPr>
      </p:pic>
    </p:spTree>
  </p:cSld>
  <p:transition>
    <p:blinds dir="horz"/>
  </p:transition>
  <p:timing>
    <p:tnLst>
      <p:par>
        <p:cTn dur="indefinite" id="401" nodeType="tmRoot" restart="never">
          <p:childTnLst>
            <p:seq>
              <p:cTn dur="indefinite" id="402" nodeType="mainSeq">
                <p:childTnLst>
                  <p:par>
                    <p:cTn fill="hold" id="403">
                      <p:stCondLst>
                        <p:cond delay="indefinite"/>
                      </p:stCondLst>
                      <p:childTnLst>
                        <p:par>
                          <p:cTn fill="hold" id="404">
                            <p:stCondLst>
                              <p:cond delay="0"/>
                            </p:stCondLst>
                            <p:childTnLst>
                              <p:par>
                                <p:cTn fill="hold" id="405" nodeType="afterEffect" presetClass="entr" presetID="16" presetSubtype="26">
                                  <p:stCondLst>
                                    <p:cond delay="0"/>
                                  </p:stCondLst>
                                  <p:childTnLst>
                                    <p:set>
                                      <p:cBhvr>
                                        <p:cTn dur="1" fill="hold" id="406">
                                          <p:stCondLst>
                                            <p:cond delay="0"/>
                                          </p:stCondLst>
                                        </p:cTn>
                                        <p:tgtEl>
                                          <p:spTgt spid="85"/>
                                        </p:tgtEl>
                                        <p:attrNameLst>
                                          <p:attrName>style.visibility</p:attrName>
                                        </p:attrNameLst>
                                      </p:cBhvr>
                                      <p:to>
                                        <p:strVal val="visible"/>
                                      </p:to>
                                    </p:set>
                                    <p:animEffect filter="barn(inHorizontal)" transition="out">
                                      <p:cBhvr additive="repl">
                                        <p:cTn dur="2000" fill="freeze" id="407"/>
                                        <p:tgtEl>
                                          <p:spTgt spid="85"/>
                                        </p:tgtEl>
                                      </p:cBhvr>
                                    </p:animEffect>
                                  </p:childTnLst>
                                </p:cTn>
                              </p:par>
                            </p:childTnLst>
                          </p:cTn>
                        </p:par>
                        <p:par>
                          <p:cTn fill="hold" id="408">
                            <p:stCondLst>
                              <p:cond delay="2000"/>
                            </p:stCondLst>
                            <p:childTnLst>
                              <p:par>
                                <p:cTn fill="hold" id="409" nodeType="afterEffect" presetClass="entr" presetID="18" presetSubtype="12">
                                  <p:stCondLst>
                                    <p:cond delay="2000"/>
                                  </p:stCondLst>
                                  <p:childTnLst>
                                    <p:set>
                                      <p:cBhvr>
                                        <p:cTn dur="1" fill="hold" id="410">
                                          <p:stCondLst>
                                            <p:cond delay="0"/>
                                          </p:stCondLst>
                                        </p:cTn>
                                        <p:tgtEl>
                                          <p:spTgt spid="86"/>
                                        </p:tgtEl>
                                        <p:attrNameLst>
                                          <p:attrName>style.visibility</p:attrName>
                                        </p:attrNameLst>
                                      </p:cBhvr>
                                      <p:to>
                                        <p:strVal val="visible"/>
                                      </p:to>
                                    </p:set>
                                    <p:animEffect filter="strips(downLeft)" transition="in">
                                      <p:cBhvr additive="repl">
                                        <p:cTn dur="2000" fill="freeze" id="411"/>
                                        <p:tgtEl>
                                          <p:spTgt spid="86"/>
                                        </p:tgtEl>
                                      </p:cBhvr>
                                    </p:animEffect>
                                  </p:childTnLst>
                                </p:cTn>
                              </p:par>
                            </p:childTnLst>
                          </p:cTn>
                        </p:par>
                        <p:par>
                          <p:cTn fill="hold" id="412">
                            <p:stCondLst>
                              <p:cond delay="6000"/>
                            </p:stCondLst>
                            <p:childTnLst>
                              <p:par>
                                <p:cTn fill="hold" id="413" nodeType="afterEffect" presetClass="entr" presetID="6" presetSubtype="16">
                                  <p:stCondLst>
                                    <p:cond delay="0"/>
                                  </p:stCondLst>
                                  <p:childTnLst>
                                    <p:set>
                                      <p:cBhvr>
                                        <p:cTn dur="1" fill="hold" id="414">
                                          <p:stCondLst>
                                            <p:cond delay="0"/>
                                          </p:stCondLst>
                                        </p:cTn>
                                        <p:tgtEl>
                                          <p:spTgt spid="87"/>
                                        </p:tgtEl>
                                        <p:attrNameLst>
                                          <p:attrName>style.visibility</p:attrName>
                                        </p:attrNameLst>
                                      </p:cBhvr>
                                      <p:to>
                                        <p:strVal val="visible"/>
                                      </p:to>
                                    </p:set>
                                    <p:animEffect filter="circle(in)" transition="out">
                                      <p:cBhvr additive="repl">
                                        <p:cTn dur="2000" fill="freeze" id="415"/>
                                        <p:tgtEl>
                                          <p:spTgt spid="8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CustomShape 1"/>
          <p:cNvSpPr/>
          <p:nvPr/>
        </p:nvSpPr>
        <p:spPr>
          <a:xfrm>
            <a:off x="285840" y="642960"/>
            <a:ext cx="8642520" cy="1795680"/>
          </a:xfrm>
          <a:prstGeom prst="rect">
            <a:avLst/>
          </a:prstGeom>
        </p:spPr>
        <p:txBody>
          <a:bodyPr bIns="45000" lIns="90000" rIns="90000" tIns="45000"/>
          <a:p>
            <a:r>
              <a:rPr lang="ru-RU" sz="2800">
                <a:solidFill>
                  <a:srgbClr val="000000"/>
                </a:solidFill>
                <a:latin typeface="Book Antiqua"/>
              </a:rPr>
              <a:t>   </a:t>
            </a:r>
            <a:r>
              <a:rPr lang="ru-RU" sz="2800">
                <a:solidFill>
                  <a:srgbClr val="000000"/>
                </a:solidFill>
                <a:latin typeface="Book Antiqua"/>
              </a:rPr>
              <a:t>Следом за ними отправился и атаман с семьёй. </a:t>
            </a:r>
            <a:r>
              <a:rPr lang="ru-RU" sz="2800">
                <a:solidFill>
                  <a:srgbClr val="ff0000"/>
                </a:solidFill>
                <a:latin typeface="Book Antiqua"/>
              </a:rPr>
              <a:t>30 августа 1949 г.</a:t>
            </a:r>
            <a:r>
              <a:rPr lang="ru-RU" sz="2800">
                <a:solidFill>
                  <a:srgbClr val="000000"/>
                </a:solidFill>
                <a:latin typeface="Book Antiqua"/>
              </a:rPr>
              <a:t> они прибыли в Бостон. Атамана сразу взяли под стражу по подозрению в сотрудничестве с нацистами. </a:t>
            </a:r>
            <a:endParaRPr/>
          </a:p>
        </p:txBody>
      </p:sp>
      <p:sp>
        <p:nvSpPr>
          <p:cNvPr id="89" name="CustomShape 2"/>
          <p:cNvSpPr/>
          <p:nvPr/>
        </p:nvSpPr>
        <p:spPr>
          <a:xfrm>
            <a:off x="357120" y="2857320"/>
            <a:ext cx="8571240" cy="2222280"/>
          </a:xfrm>
          <a:prstGeom prst="rect">
            <a:avLst/>
          </a:prstGeom>
        </p:spPr>
        <p:txBody>
          <a:bodyPr bIns="45000" lIns="90000" rIns="90000" tIns="45000"/>
          <a:p>
            <a:r>
              <a:rPr lang="ru-RU" sz="2800">
                <a:solidFill>
                  <a:srgbClr val="0070c0"/>
                </a:solidFill>
                <a:latin typeface="Book Antiqua"/>
              </a:rPr>
              <a:t>  </a:t>
            </a:r>
            <a:r>
              <a:rPr lang="ru-RU" sz="2800">
                <a:solidFill>
                  <a:srgbClr val="0070c0"/>
                </a:solidFill>
                <a:latin typeface="Book Antiqua"/>
              </a:rPr>
              <a:t>Судебное заседание не установило состава преступления в действиях атамана в период второй мировой войны, он был освобожден из под ареста и поселился с супругой под Нью-Йорком в католическом монастыре. </a:t>
            </a:r>
            <a:endParaRPr/>
          </a:p>
        </p:txBody>
      </p:sp>
      <p:pic>
        <p:nvPicPr>
          <p:cNvPr descr="" id="90" name="Рисунок 4"/>
          <p:cNvPicPr/>
          <p:nvPr/>
        </p:nvPicPr>
        <p:blipFill>
          <a:blip r:embed="rId1"/>
          <a:stretch>
            <a:fillRect/>
          </a:stretch>
        </p:blipFill>
        <p:spPr>
          <a:xfrm>
            <a:off x="1785960" y="5929200"/>
            <a:ext cx="5213520" cy="712800"/>
          </a:xfrm>
          <a:prstGeom prst="rect">
            <a:avLst/>
          </a:prstGeom>
        </p:spPr>
      </p:pic>
    </p:spTree>
  </p:cSld>
  <p:transition spd="med">
    <p:wheel spokes="3"/>
  </p:transition>
  <p:timing>
    <p:tnLst>
      <p:par>
        <p:cTn dur="indefinite" id="416" nodeType="tmRoot" restart="never">
          <p:childTnLst>
            <p:seq>
              <p:cTn dur="indefinite" id="417" nodeType="mainSeq">
                <p:childTnLst>
                  <p:par>
                    <p:cTn fill="hold" id="418">
                      <p:stCondLst>
                        <p:cond delay="indefinite"/>
                      </p:stCondLst>
                      <p:childTnLst>
                        <p:par>
                          <p:cTn fill="hold" id="419">
                            <p:stCondLst>
                              <p:cond delay="0"/>
                            </p:stCondLst>
                            <p:childTnLst>
                              <p:par>
                                <p:cTn fill="hold" id="420" nodeType="afterEffect" presetClass="entr" presetID="17" presetSubtype="10">
                                  <p:stCondLst>
                                    <p:cond delay="0"/>
                                  </p:stCondLst>
                                  <p:childTnLst>
                                    <p:set>
                                      <p:cBhvr>
                                        <p:cTn dur="1" fill="hold" id="421">
                                          <p:stCondLst>
                                            <p:cond delay="0"/>
                                          </p:stCondLst>
                                        </p:cTn>
                                        <p:tgtEl>
                                          <p:spTgt spid="88"/>
                                        </p:tgtEl>
                                        <p:attrNameLst>
                                          <p:attrName>style.visibility</p:attrName>
                                        </p:attrNameLst>
                                      </p:cBhvr>
                                      <p:to>
                                        <p:strVal val="visible"/>
                                      </p:to>
                                    </p:set>
                                    <p:anim calcmode="lin" valueType="str">
                                      <p:cBhvr additive="repl">
                                        <p:cTn dur="500" fill="hold" id="422"/>
                                        <p:tgtEl>
                                          <p:spTgt spid="88"/>
                                        </p:tgtEl>
                                      </p:cBhvr>
                                      <p:tavLst>
                                        <p:tav tm="100000">
                                          <p:val>
                                            <p:strVal val="width"/>
                                          </p:val>
                                        </p:tav>
                                      </p:tavLst>
                                    </p:anim>
                                    <p:anim calcmode="lin" valueType="str">
                                      <p:cBhvr additive="repl">
                                        <p:cTn dur="500" fill="hold" id="423"/>
                                        <p:tgtEl>
                                          <p:spTgt spid="88"/>
                                        </p:tgtEl>
                                      </p:cBhvr>
                                      <p:tavLst>
                                        <p:tav tm="0">
                                          <p:val>
                                            <p:strVal val="height"/>
                                          </p:val>
                                        </p:tav>
                                        <p:tav tm="100000">
                                          <p:val>
                                            <p:strVal val="height"/>
                                          </p:val>
                                        </p:tav>
                                      </p:tavLst>
                                    </p:anim>
                                  </p:childTnLst>
                                </p:cTn>
                              </p:par>
                            </p:childTnLst>
                          </p:cTn>
                        </p:par>
                        <p:par>
                          <p:cTn fill="hold" id="424">
                            <p:stCondLst>
                              <p:cond delay="500"/>
                            </p:stCondLst>
                            <p:childTnLst>
                              <p:par>
                                <p:cTn fill="hold" id="425" nodeType="afterEffect" presetClass="entr" presetID="53">
                                  <p:stCondLst>
                                    <p:cond delay="0"/>
                                  </p:stCondLst>
                                  <p:childTnLst>
                                    <p:set>
                                      <p:cBhvr>
                                        <p:cTn dur="1" fill="hold" id="426">
                                          <p:stCondLst>
                                            <p:cond delay="0"/>
                                          </p:stCondLst>
                                        </p:cTn>
                                        <p:tgtEl>
                                          <p:spTgt spid="90"/>
                                        </p:tgtEl>
                                        <p:attrNameLst>
                                          <p:attrName>style.visibility</p:attrName>
                                        </p:attrNameLst>
                                      </p:cBhvr>
                                      <p:to>
                                        <p:strVal val="visible"/>
                                      </p:to>
                                    </p:set>
                                    <p:anim calcmode="lin" valueType="str">
                                      <p:cBhvr additive="repl">
                                        <p:cTn dur="2000" fill="hold" id="427"/>
                                        <p:tgtEl>
                                          <p:spTgt spid="90"/>
                                        </p:tgtEl>
                                      </p:cBhvr>
                                      <p:tavLst>
                                        <p:tav tm="100000">
                                          <p:val>
                                            <p:strVal val="width"/>
                                          </p:val>
                                        </p:tav>
                                      </p:tavLst>
                                    </p:anim>
                                    <p:anim calcmode="lin" valueType="str">
                                      <p:cBhvr additive="repl">
                                        <p:cTn dur="2000" fill="hold" id="428"/>
                                        <p:tgtEl>
                                          <p:spTgt spid="90"/>
                                        </p:tgtEl>
                                      </p:cBhvr>
                                      <p:tavLst>
                                        <p:tav tm="100000">
                                          <p:val>
                                            <p:strVal val="height"/>
                                          </p:val>
                                        </p:tav>
                                      </p:tavLst>
                                    </p:anim>
                                    <p:animEffect filter="fade" transition="in">
                                      <p:cBhvr additive="repl">
                                        <p:cTn dur="2000" fill="freeze" id="429"/>
                                        <p:tgtEl>
                                          <p:spTgt spid="90"/>
                                        </p:tgtEl>
                                      </p:cBhvr>
                                    </p:animEffect>
                                  </p:childTnLst>
                                </p:cTn>
                              </p:par>
                            </p:childTnLst>
                          </p:cTn>
                        </p:par>
                        <p:par>
                          <p:cTn fill="hold" id="430">
                            <p:stCondLst>
                              <p:cond delay="2500"/>
                            </p:stCondLst>
                            <p:childTnLst>
                              <p:par>
                                <p:cTn fill="hold" id="431" nodeType="afterEffect" presetClass="entr" presetID="16" presetSubtype="26">
                                  <p:stCondLst>
                                    <p:cond delay="3000"/>
                                  </p:stCondLst>
                                  <p:childTnLst>
                                    <p:set>
                                      <p:cBhvr>
                                        <p:cTn dur="1" fill="hold" id="432">
                                          <p:stCondLst>
                                            <p:cond delay="0"/>
                                          </p:stCondLst>
                                        </p:cTn>
                                        <p:tgtEl>
                                          <p:spTgt spid="89"/>
                                        </p:tgtEl>
                                        <p:attrNameLst>
                                          <p:attrName>style.visibility</p:attrName>
                                        </p:attrNameLst>
                                      </p:cBhvr>
                                      <p:to>
                                        <p:strVal val="visible"/>
                                      </p:to>
                                    </p:set>
                                    <p:animEffect filter="barn(inHorizontal)" transition="out">
                                      <p:cBhvr additive="repl">
                                        <p:cTn dur="2000" fill="freeze" id="433"/>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 name="CustomShape 1"/>
          <p:cNvSpPr/>
          <p:nvPr/>
        </p:nvSpPr>
        <p:spPr>
          <a:xfrm>
            <a:off x="285840" y="367920"/>
            <a:ext cx="8499600" cy="2223720"/>
          </a:xfrm>
          <a:prstGeom prst="rect">
            <a:avLst/>
          </a:prstGeom>
        </p:spPr>
        <p:txBody>
          <a:bodyPr anchor="ctr" bIns="45000" lIns="90000" rIns="90000" tIns="45000"/>
          <a:p>
            <a:pPr>
              <a:lnSpc>
                <a:spcPct val="100000"/>
              </a:lnSpc>
            </a:pPr>
            <a:r>
              <a:rPr lang="ru-RU" sz="2800">
                <a:solidFill>
                  <a:srgbClr val="006600"/>
                </a:solidFill>
                <a:latin typeface="Times New Roman"/>
                <a:ea typeface="Times New Roman"/>
              </a:rPr>
              <a:t>  </a:t>
            </a:r>
            <a:r>
              <a:rPr lang="ru-RU" sz="2800">
                <a:solidFill>
                  <a:srgbClr val="006600"/>
                </a:solidFill>
                <a:latin typeface="Times New Roman"/>
                <a:ea typeface="Times New Roman"/>
              </a:rPr>
              <a:t>На собранные от казаков средства за 20 000 долларов был приобретён недалеко от центра Нью-Йорка трёхэтажный кирпичный особняк в пятнадцать комнат, который стал Кубанским войсковым домом. Сюда и поместили Регалии.</a:t>
            </a:r>
            <a:endParaRPr/>
          </a:p>
        </p:txBody>
      </p:sp>
      <p:pic>
        <p:nvPicPr>
          <p:cNvPr descr="" id="92" name="Picture 3"/>
          <p:cNvPicPr/>
          <p:nvPr/>
        </p:nvPicPr>
        <p:blipFill>
          <a:blip r:embed="rId1"/>
          <a:stretch>
            <a:fillRect/>
          </a:stretch>
        </p:blipFill>
        <p:spPr>
          <a:xfrm>
            <a:off x="1000080" y="2928960"/>
            <a:ext cx="6999480" cy="3537000"/>
          </a:xfrm>
          <a:prstGeom prst="rect">
            <a:avLst/>
          </a:prstGeom>
        </p:spPr>
      </p:pic>
    </p:spTree>
  </p:cSld>
  <p:transition>
    <p:wheel spokes="2"/>
  </p:transition>
  <p:timing>
    <p:tnLst>
      <p:par>
        <p:cTn dur="indefinite" id="434" nodeType="tmRoot" restart="never">
          <p:childTnLst>
            <p:seq>
              <p:cTn dur="indefinite" id="435" nodeType="mainSeq">
                <p:childTnLst>
                  <p:par>
                    <p:cTn fill="hold" id="436">
                      <p:stCondLst>
                        <p:cond delay="indefinite"/>
                      </p:stCondLst>
                      <p:childTnLst>
                        <p:par>
                          <p:cTn fill="hold" id="437">
                            <p:stCondLst>
                              <p:cond delay="0"/>
                            </p:stCondLst>
                            <p:childTnLst>
                              <p:par>
                                <p:cTn fill="hold" id="438" nodeType="afterEffect" presetClass="entr" presetID="14" presetSubtype="10">
                                  <p:stCondLst>
                                    <p:cond delay="0"/>
                                  </p:stCondLst>
                                  <p:childTnLst>
                                    <p:set>
                                      <p:cBhvr>
                                        <p:cTn dur="1" fill="hold" id="439">
                                          <p:stCondLst>
                                            <p:cond delay="0"/>
                                          </p:stCondLst>
                                        </p:cTn>
                                        <p:tgtEl>
                                          <p:spTgt spid="91"/>
                                        </p:tgtEl>
                                        <p:attrNameLst>
                                          <p:attrName>style.visibility</p:attrName>
                                        </p:attrNameLst>
                                      </p:cBhvr>
                                      <p:to>
                                        <p:strVal val="visible"/>
                                      </p:to>
                                    </p:set>
                                    <p:animEffect filter="randombar(horizontal)" transition="in">
                                      <p:cBhvr additive="repl">
                                        <p:cTn dur="2000" fill="freeze" id="440"/>
                                        <p:tgtEl>
                                          <p:spTgt spid="91"/>
                                        </p:tgtEl>
                                      </p:cBhvr>
                                    </p:animEffect>
                                  </p:childTnLst>
                                </p:cTn>
                              </p:par>
                            </p:childTnLst>
                          </p:cTn>
                        </p:par>
                        <p:par>
                          <p:cTn fill="hold" id="441">
                            <p:stCondLst>
                              <p:cond delay="2000"/>
                            </p:stCondLst>
                            <p:childTnLst>
                              <p:par>
                                <p:cTn fill="hold" id="442" nodeType="afterEffect" presetClass="entr" presetID="31">
                                  <p:stCondLst>
                                    <p:cond delay="1000"/>
                                  </p:stCondLst>
                                  <p:childTnLst>
                                    <p:set>
                                      <p:cBhvr>
                                        <p:cTn dur="1" fill="hold" id="443">
                                          <p:stCondLst>
                                            <p:cond delay="0"/>
                                          </p:stCondLst>
                                        </p:cTn>
                                        <p:tgtEl>
                                          <p:spTgt spid="92"/>
                                        </p:tgtEl>
                                        <p:attrNameLst>
                                          <p:attrName>style.visibility</p:attrName>
                                        </p:attrNameLst>
                                      </p:cBhvr>
                                      <p:to>
                                        <p:strVal val="visible"/>
                                      </p:to>
                                    </p:set>
                                    <p:anim calcmode="lin" valueType="str">
                                      <p:cBhvr additive="repl">
                                        <p:cTn dur="2000" fill="hold" id="444"/>
                                        <p:tgtEl>
                                          <p:spTgt spid="92"/>
                                        </p:tgtEl>
                                      </p:cBhvr>
                                      <p:tavLst>
                                        <p:tav tm="100000">
                                          <p:val>
                                            <p:strVal val="width"/>
                                          </p:val>
                                        </p:tav>
                                      </p:tavLst>
                                    </p:anim>
                                    <p:anim calcmode="lin" valueType="str">
                                      <p:cBhvr additive="repl">
                                        <p:cTn dur="2000" fill="hold" id="445"/>
                                        <p:tgtEl>
                                          <p:spTgt spid="92"/>
                                        </p:tgtEl>
                                      </p:cBhvr>
                                      <p:tavLst>
                                        <p:tav tm="100000">
                                          <p:val>
                                            <p:strVal val="height"/>
                                          </p:val>
                                        </p:tav>
                                      </p:tavLst>
                                    </p:anim>
                                    <p:anim calcmode="lin" valueType="str">
                                      <p:cBhvr additive="repl">
                                        <p:cTn dur="2000" fill="hold" id="446"/>
                                        <p:tgtEl>
                                          <p:spTgt spid="92"/>
                                        </p:tgtEl>
                                      </p:cBhvr>
                                      <p:tavLst>
                                        <p:tav tm="0">
                                          <p:val>
                                            <p:strVal val="90"/>
                                          </p:val>
                                        </p:tav>
                                        <p:tav tm="100000">
                                          <p:val>
                                            <p:strVal val="0"/>
                                          </p:val>
                                        </p:tav>
                                      </p:tavLst>
                                    </p:anim>
                                    <p:animEffect filter="fade" transition="in">
                                      <p:cBhvr additive="repl">
                                        <p:cTn dur="2000" fill="freeze" id="447"/>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CustomShape 1"/>
          <p:cNvSpPr/>
          <p:nvPr/>
        </p:nvSpPr>
        <p:spPr>
          <a:xfrm>
            <a:off x="285840" y="357120"/>
            <a:ext cx="8642520" cy="2222280"/>
          </a:xfrm>
          <a:prstGeom prst="rect">
            <a:avLst/>
          </a:prstGeom>
        </p:spPr>
        <p:txBody>
          <a:bodyPr bIns="45000" lIns="90000" rIns="90000" tIns="45000"/>
          <a:p>
            <a:r>
              <a:rPr lang="ru-RU" sz="2800">
                <a:solidFill>
                  <a:srgbClr val="000000"/>
                </a:solidFill>
                <a:latin typeface="Book Antiqua"/>
              </a:rPr>
              <a:t>   </a:t>
            </a:r>
            <a:r>
              <a:rPr lang="ru-RU" sz="2800">
                <a:solidFill>
                  <a:srgbClr val="000000"/>
                </a:solidFill>
                <a:latin typeface="Book Antiqua"/>
              </a:rPr>
              <a:t>Генерал Науменко, будучи уже в возрасте, решил сложить с себя атаманство, подготовив на своё место войскового старшину Б.И.Ткачёва, который в 1958 г. и был избран атаманом Кубанского казачьего войска.</a:t>
            </a:r>
            <a:endParaRPr/>
          </a:p>
        </p:txBody>
      </p:sp>
      <p:sp>
        <p:nvSpPr>
          <p:cNvPr id="94" name="CustomShape 2"/>
          <p:cNvSpPr/>
          <p:nvPr/>
        </p:nvSpPr>
        <p:spPr>
          <a:xfrm>
            <a:off x="214200" y="3224520"/>
            <a:ext cx="4570560" cy="2223720"/>
          </a:xfrm>
          <a:prstGeom prst="rect">
            <a:avLst/>
          </a:prstGeom>
        </p:spPr>
        <p:txBody>
          <a:bodyPr anchor="ctr" bIns="45000" lIns="90000" rIns="90000" tIns="45000"/>
          <a:p>
            <a:pPr>
              <a:lnSpc>
                <a:spcPct val="100000"/>
              </a:lnSpc>
            </a:pPr>
            <a:r>
              <a:rPr lang="ru-RU" sz="2800">
                <a:solidFill>
                  <a:srgbClr val="222222"/>
                </a:solidFill>
                <a:latin typeface="Times New Roman"/>
                <a:ea typeface="Times New Roman"/>
              </a:rPr>
              <a:t>  </a:t>
            </a:r>
            <a:r>
              <a:rPr lang="ru-RU" sz="2800">
                <a:solidFill>
                  <a:srgbClr val="222222"/>
                </a:solidFill>
                <a:latin typeface="Times New Roman"/>
                <a:ea typeface="Times New Roman"/>
              </a:rPr>
              <a:t>Ныне войсковым атаманам Кубанского казачьего войска в зарубежье является Александр Михайлович Певнев.</a:t>
            </a:r>
            <a:endParaRPr/>
          </a:p>
        </p:txBody>
      </p:sp>
      <p:pic>
        <p:nvPicPr>
          <p:cNvPr descr="" id="95" name="Picture 3"/>
          <p:cNvPicPr/>
          <p:nvPr/>
        </p:nvPicPr>
        <p:blipFill>
          <a:blip r:embed="rId1"/>
          <a:stretch>
            <a:fillRect/>
          </a:stretch>
        </p:blipFill>
        <p:spPr>
          <a:xfrm>
            <a:off x="5040000" y="2700000"/>
            <a:ext cx="3745440" cy="3961440"/>
          </a:xfrm>
          <a:prstGeom prst="rect">
            <a:avLst/>
          </a:prstGeom>
        </p:spPr>
      </p:pic>
    </p:spTree>
  </p:cSld>
  <p:transition spd="med">
    <p:split dir="out" orient="horz"/>
  </p:transition>
  <p:timing>
    <p:tnLst>
      <p:par>
        <p:cTn dur="indefinite" id="448" nodeType="tmRoot" restart="never">
          <p:childTnLst>
            <p:seq>
              <p:cTn dur="indefinite" id="449" nodeType="mainSeq">
                <p:childTnLst>
                  <p:par>
                    <p:cTn fill="hold" id="450">
                      <p:stCondLst>
                        <p:cond delay="indefinite"/>
                      </p:stCondLst>
                      <p:childTnLst>
                        <p:par>
                          <p:cTn fill="hold" id="451">
                            <p:stCondLst>
                              <p:cond delay="0"/>
                            </p:stCondLst>
                            <p:childTnLst>
                              <p:par>
                                <p:cTn fill="hold" id="452" nodeType="afterEffect" presetClass="entr" presetID="12" presetSubtype="4">
                                  <p:stCondLst>
                                    <p:cond delay="0"/>
                                  </p:stCondLst>
                                  <p:childTnLst>
                                    <p:set>
                                      <p:cBhvr>
                                        <p:cTn dur="1" fill="hold" id="453">
                                          <p:stCondLst>
                                            <p:cond delay="0"/>
                                          </p:stCondLst>
                                        </p:cTn>
                                        <p:tgtEl>
                                          <p:spTgt spid="93"/>
                                        </p:tgtEl>
                                        <p:attrNameLst>
                                          <p:attrName>style.visibility</p:attrName>
                                        </p:attrNameLst>
                                      </p:cBhvr>
                                      <p:to>
                                        <p:strVal val="visible"/>
                                      </p:to>
                                    </p:set>
                                    <p:animEffect filter="slide(fromBottom)" transition="in">
                                      <p:cBhvr additive="repl">
                                        <p:cTn dur="2000" fill="freeze" id="454"/>
                                        <p:tgtEl>
                                          <p:spTgt spid="93"/>
                                        </p:tgtEl>
                                      </p:cBhvr>
                                    </p:animEffect>
                                  </p:childTnLst>
                                </p:cTn>
                              </p:par>
                            </p:childTnLst>
                          </p:cTn>
                        </p:par>
                        <p:par>
                          <p:cTn fill="hold" id="455">
                            <p:stCondLst>
                              <p:cond delay="2000"/>
                            </p:stCondLst>
                            <p:childTnLst>
                              <p:par>
                                <p:cTn fill="hold" id="456" nodeType="afterEffect" presetClass="entr" presetID="8" presetSubtype="16">
                                  <p:stCondLst>
                                    <p:cond delay="3000"/>
                                  </p:stCondLst>
                                  <p:childTnLst>
                                    <p:set>
                                      <p:cBhvr>
                                        <p:cTn dur="1" fill="hold" id="457">
                                          <p:stCondLst>
                                            <p:cond delay="0"/>
                                          </p:stCondLst>
                                        </p:cTn>
                                        <p:tgtEl>
                                          <p:spTgt spid="94"/>
                                        </p:tgtEl>
                                        <p:attrNameLst>
                                          <p:attrName>style.visibility</p:attrName>
                                        </p:attrNameLst>
                                      </p:cBhvr>
                                      <p:to>
                                        <p:strVal val="visible"/>
                                      </p:to>
                                    </p:set>
                                    <p:animEffect filter="diamond(in)" transition="out">
                                      <p:cBhvr additive="repl">
                                        <p:cTn dur="2000" fill="freeze" id="458"/>
                                        <p:tgtEl>
                                          <p:spTgt spid="94"/>
                                        </p:tgtEl>
                                      </p:cBhvr>
                                    </p:animEffect>
                                  </p:childTnLst>
                                </p:cTn>
                              </p:par>
                            </p:childTnLst>
                          </p:cTn>
                        </p:par>
                        <p:par>
                          <p:cTn fill="hold" id="459">
                            <p:stCondLst>
                              <p:cond delay="7000"/>
                            </p:stCondLst>
                            <p:childTnLst>
                              <p:par>
                                <p:cTn fill="hold" id="460" nodeType="afterEffect" presetClass="entr" presetID="53">
                                  <p:stCondLst>
                                    <p:cond delay="1000"/>
                                  </p:stCondLst>
                                  <p:childTnLst>
                                    <p:set>
                                      <p:cBhvr>
                                        <p:cTn dur="1" fill="hold" id="461">
                                          <p:stCondLst>
                                            <p:cond delay="0"/>
                                          </p:stCondLst>
                                        </p:cTn>
                                        <p:tgtEl>
                                          <p:spTgt spid="95"/>
                                        </p:tgtEl>
                                        <p:attrNameLst>
                                          <p:attrName>style.visibility</p:attrName>
                                        </p:attrNameLst>
                                      </p:cBhvr>
                                      <p:to>
                                        <p:strVal val="visible"/>
                                      </p:to>
                                    </p:set>
                                    <p:anim calcmode="lin" valueType="str">
                                      <p:cBhvr additive="repl">
                                        <p:cTn dur="2000" fill="hold" id="462"/>
                                        <p:tgtEl>
                                          <p:spTgt spid="95"/>
                                        </p:tgtEl>
                                      </p:cBhvr>
                                      <p:tavLst>
                                        <p:tav tm="100000">
                                          <p:val>
                                            <p:strVal val="width"/>
                                          </p:val>
                                        </p:tav>
                                      </p:tavLst>
                                    </p:anim>
                                    <p:anim calcmode="lin" valueType="str">
                                      <p:cBhvr additive="repl">
                                        <p:cTn dur="2000" fill="hold" id="463"/>
                                        <p:tgtEl>
                                          <p:spTgt spid="95"/>
                                        </p:tgtEl>
                                      </p:cBhvr>
                                      <p:tavLst>
                                        <p:tav tm="100000">
                                          <p:val>
                                            <p:strVal val="height"/>
                                          </p:val>
                                        </p:tav>
                                      </p:tavLst>
                                    </p:anim>
                                    <p:animEffect filter="fade" transition="in">
                                      <p:cBhvr additive="repl">
                                        <p:cTn dur="2000" fill="freeze" id="464"/>
                                        <p:tgtEl>
                                          <p:spTgt spid="9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CustomShape 1"/>
          <p:cNvSpPr/>
          <p:nvPr/>
        </p:nvSpPr>
        <p:spPr>
          <a:xfrm>
            <a:off x="285840" y="334440"/>
            <a:ext cx="4713480" cy="6489720"/>
          </a:xfrm>
          <a:prstGeom prst="rect">
            <a:avLst/>
          </a:prstGeom>
        </p:spPr>
        <p:txBody>
          <a:bodyPr anchor="ctr" bIns="45000" lIns="90000" rIns="90000" tIns="45000"/>
          <a:p>
            <a:pPr>
              <a:lnSpc>
                <a:spcPct val="100000"/>
              </a:lnSpc>
            </a:pPr>
            <a:r>
              <a:rPr lang="ru-RU" sz="2800">
                <a:solidFill>
                  <a:srgbClr val="ff0000"/>
                </a:solidFill>
                <a:latin typeface="Times New Roman"/>
                <a:ea typeface="Times New Roman"/>
              </a:rPr>
              <a:t>30 октября 1979 г. на 97-м году </a:t>
            </a:r>
            <a:r>
              <a:rPr lang="ru-RU" sz="2800">
                <a:solidFill>
                  <a:srgbClr val="222222"/>
                </a:solidFill>
                <a:latin typeface="Times New Roman"/>
                <a:ea typeface="Times New Roman"/>
              </a:rPr>
              <a:t>жизни скончался бывший войсковой атаман генерал В. Г. Науменко. Чего только не довелось пережить этому человеку, этому Казаку! Благодаря ему, настоящему русскому казачьему офицеру, Кубанское казачье войско выжило, выжило достойно, не растеряв знамён, не утратив души. Вечная ему за это память и низкий поклон от всех казаков!</a:t>
            </a:r>
            <a:endParaRPr/>
          </a:p>
        </p:txBody>
      </p:sp>
      <p:pic>
        <p:nvPicPr>
          <p:cNvPr descr="" id="97" name="Picture 3"/>
          <p:cNvPicPr/>
          <p:nvPr/>
        </p:nvPicPr>
        <p:blipFill>
          <a:blip r:embed="rId1"/>
          <a:stretch>
            <a:fillRect/>
          </a:stretch>
        </p:blipFill>
        <p:spPr>
          <a:xfrm>
            <a:off x="4951800" y="267840"/>
            <a:ext cx="4070520" cy="6285240"/>
          </a:xfrm>
          <a:prstGeom prst="rect">
            <a:avLst/>
          </a:prstGeom>
        </p:spPr>
      </p:pic>
    </p:spTree>
  </p:cSld>
  <p:transition spd="med">
    <p:blinds dir="vert"/>
  </p:transition>
  <p:timing>
    <p:tnLst>
      <p:par>
        <p:cTn dur="indefinite" id="465" nodeType="tmRoot" restart="never">
          <p:childTnLst>
            <p:seq>
              <p:cTn dur="indefinite" id="466" nodeType="mainSeq">
                <p:childTnLst>
                  <p:par>
                    <p:cTn fill="hold" id="467">
                      <p:stCondLst>
                        <p:cond delay="indefinite"/>
                      </p:stCondLst>
                      <p:childTnLst>
                        <p:par>
                          <p:cTn fill="hold" id="468">
                            <p:stCondLst>
                              <p:cond delay="0"/>
                            </p:stCondLst>
                            <p:childTnLst>
                              <p:par>
                                <p:cTn fill="hold" id="469" nodeType="afterEffect" presetClass="entr" presetID="53">
                                  <p:stCondLst>
                                    <p:cond delay="0"/>
                                  </p:stCondLst>
                                  <p:childTnLst>
                                    <p:set>
                                      <p:cBhvr>
                                        <p:cTn dur="1" fill="hold" id="470">
                                          <p:stCondLst>
                                            <p:cond delay="0"/>
                                          </p:stCondLst>
                                        </p:cTn>
                                        <p:tgtEl>
                                          <p:spTgt spid="96"/>
                                        </p:tgtEl>
                                        <p:attrNameLst>
                                          <p:attrName>style.visibility</p:attrName>
                                        </p:attrNameLst>
                                      </p:cBhvr>
                                      <p:to>
                                        <p:strVal val="visible"/>
                                      </p:to>
                                    </p:set>
                                    <p:anim calcmode="lin" valueType="str">
                                      <p:cBhvr additive="repl">
                                        <p:cTn dur="2000" fill="hold" id="471"/>
                                        <p:tgtEl>
                                          <p:spTgt spid="96"/>
                                        </p:tgtEl>
                                      </p:cBhvr>
                                      <p:tavLst>
                                        <p:tav tm="100000">
                                          <p:val>
                                            <p:strVal val="width"/>
                                          </p:val>
                                        </p:tav>
                                      </p:tavLst>
                                    </p:anim>
                                    <p:anim calcmode="lin" valueType="str">
                                      <p:cBhvr additive="repl">
                                        <p:cTn dur="2000" fill="hold" id="472"/>
                                        <p:tgtEl>
                                          <p:spTgt spid="96"/>
                                        </p:tgtEl>
                                      </p:cBhvr>
                                      <p:tavLst>
                                        <p:tav tm="100000">
                                          <p:val>
                                            <p:strVal val="height"/>
                                          </p:val>
                                        </p:tav>
                                      </p:tavLst>
                                    </p:anim>
                                    <p:animEffect filter="fade" transition="in">
                                      <p:cBhvr additive="repl">
                                        <p:cTn dur="2000" fill="freeze" id="473"/>
                                        <p:tgtEl>
                                          <p:spTgt spid="96"/>
                                        </p:tgtEl>
                                      </p:cBhvr>
                                    </p:animEffect>
                                  </p:childTnLst>
                                </p:cTn>
                              </p:par>
                            </p:childTnLst>
                          </p:cTn>
                        </p:par>
                        <p:par>
                          <p:cTn fill="hold" id="474">
                            <p:stCondLst>
                              <p:cond delay="2000"/>
                            </p:stCondLst>
                            <p:childTnLst>
                              <p:par>
                                <p:cTn fill="hold" id="475" nodeType="afterEffect" presetClass="entr" presetID="29">
                                  <p:stCondLst>
                                    <p:cond delay="2000"/>
                                  </p:stCondLst>
                                  <p:childTnLst>
                                    <p:set>
                                      <p:cBhvr>
                                        <p:cTn dur="1" fill="hold" id="476">
                                          <p:stCondLst>
                                            <p:cond delay="0"/>
                                          </p:stCondLst>
                                        </p:cTn>
                                        <p:tgtEl>
                                          <p:spTgt spid="97"/>
                                        </p:tgtEl>
                                        <p:attrNameLst>
                                          <p:attrName>style.visibility</p:attrName>
                                        </p:attrNameLst>
                                      </p:cBhvr>
                                      <p:to>
                                        <p:strVal val="visible"/>
                                      </p:to>
                                    </p:set>
                                    <p:anim calcmode="lin" valueType="num">
                                      <p:cBhvr additive="repl">
                                        <p:cTn dur="2000" fill="hold" id="477"/>
                                        <p:tgtEl>
                                          <p:spTgt spid="97"/>
                                        </p:tgtEl>
                                        <p:attrNameLst>
                                          <p:attrName>ppt_x</p:attrName>
                                        </p:attrNameLst>
                                      </p:cBhvr>
                                      <p:tavLst>
                                        <p:tav tm="0">
                                          <p:val>
                                            <p:strVal val="#ppt_x-.2"/>
                                          </p:val>
                                        </p:tav>
                                        <p:tav tm="100000">
                                          <p:val>
                                            <p:strVal val="#ppt_x"/>
                                          </p:val>
                                        </p:tav>
                                      </p:tavLst>
                                    </p:anim>
                                    <p:anim calcmode="lin" valueType="num">
                                      <p:cBhvr additive="repl">
                                        <p:cTn dur="2000" fill="hold" id="478"/>
                                        <p:tgtEl>
                                          <p:spTgt spid="97"/>
                                        </p:tgtEl>
                                        <p:attrNameLst>
                                          <p:attrName>ppt_y</p:attrName>
                                        </p:attrNameLst>
                                      </p:cBhvr>
                                      <p:tavLst>
                                        <p:tav tm="0">
                                          <p:val>
                                            <p:strVal val="#ppt_y"/>
                                          </p:val>
                                        </p:tav>
                                        <p:tav tm="100000">
                                          <p:val>
                                            <p:strVal val="#ppt_y"/>
                                          </p:val>
                                        </p:tav>
                                      </p:tavLst>
                                    </p:anim>
                                    <p:animEffect filter="wipe(right)" transition="out">
                                      <p:cBhvr additive="repl">
                                        <p:cTn dur="2000" fill="freeze" id="479"/>
                                        <p:tgtEl>
                                          <p:spTgt spid="9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8" name="CustomShape 1"/>
          <p:cNvSpPr/>
          <p:nvPr/>
        </p:nvSpPr>
        <p:spPr>
          <a:xfrm>
            <a:off x="357120" y="428760"/>
            <a:ext cx="8571240" cy="942480"/>
          </a:xfrm>
          <a:prstGeom prst="rect">
            <a:avLst/>
          </a:prstGeom>
        </p:spPr>
        <p:txBody>
          <a:bodyPr bIns="45000" lIns="90000" rIns="90000" tIns="45000"/>
          <a:p>
            <a:r>
              <a:rPr lang="ru-RU" sz="2800">
                <a:solidFill>
                  <a:srgbClr val="000000"/>
                </a:solidFill>
                <a:latin typeface="Book Antiqua"/>
              </a:rPr>
              <a:t>Регалии же были перевезены в построенный в Ховелле (штат Нью-Джерси) Музей.</a:t>
            </a:r>
            <a:endParaRPr/>
          </a:p>
        </p:txBody>
      </p:sp>
      <p:pic>
        <p:nvPicPr>
          <p:cNvPr descr="" id="99" name="Picture 2"/>
          <p:cNvPicPr/>
          <p:nvPr/>
        </p:nvPicPr>
        <p:blipFill>
          <a:blip r:embed="rId1"/>
          <a:stretch>
            <a:fillRect/>
          </a:stretch>
        </p:blipFill>
        <p:spPr>
          <a:xfrm>
            <a:off x="642960" y="1571760"/>
            <a:ext cx="7618680" cy="5075280"/>
          </a:xfrm>
          <a:prstGeom prst="rect">
            <a:avLst/>
          </a:prstGeom>
        </p:spPr>
      </p:pic>
    </p:spTree>
  </p:cSld>
  <p:transition spd="med">
    <p:blinds dir="horz"/>
  </p:transition>
  <p:timing>
    <p:tnLst>
      <p:par>
        <p:cTn dur="indefinite" id="480" nodeType="tmRoot" restart="never">
          <p:childTnLst>
            <p:seq>
              <p:cTn dur="indefinite" id="481" nodeType="mainSeq">
                <p:childTnLst>
                  <p:par>
                    <p:cTn fill="hold" id="482">
                      <p:stCondLst>
                        <p:cond delay="indefinite"/>
                      </p:stCondLst>
                      <p:childTnLst>
                        <p:par>
                          <p:cTn fill="hold" id="483">
                            <p:stCondLst>
                              <p:cond delay="0"/>
                            </p:stCondLst>
                            <p:childTnLst>
                              <p:par>
                                <p:cTn fill="hold" id="484" nodeType="afterEffect" presetClass="entr" presetID="16" presetSubtype="26">
                                  <p:stCondLst>
                                    <p:cond delay="0"/>
                                  </p:stCondLst>
                                  <p:childTnLst>
                                    <p:set>
                                      <p:cBhvr>
                                        <p:cTn dur="1" fill="hold" id="485">
                                          <p:stCondLst>
                                            <p:cond delay="0"/>
                                          </p:stCondLst>
                                        </p:cTn>
                                        <p:tgtEl>
                                          <p:spTgt spid="98"/>
                                        </p:tgtEl>
                                        <p:attrNameLst>
                                          <p:attrName>style.visibility</p:attrName>
                                        </p:attrNameLst>
                                      </p:cBhvr>
                                      <p:to>
                                        <p:strVal val="visible"/>
                                      </p:to>
                                    </p:set>
                                    <p:animEffect filter="barn(inHorizontal)" transition="out">
                                      <p:cBhvr additive="repl">
                                        <p:cTn dur="2000" fill="freeze" id="486"/>
                                        <p:tgtEl>
                                          <p:spTgt spid="98"/>
                                        </p:tgtEl>
                                      </p:cBhvr>
                                    </p:animEffect>
                                  </p:childTnLst>
                                </p:cTn>
                              </p:par>
                            </p:childTnLst>
                          </p:cTn>
                        </p:par>
                        <p:par>
                          <p:cTn fill="hold" id="487">
                            <p:stCondLst>
                              <p:cond delay="2000"/>
                            </p:stCondLst>
                            <p:childTnLst>
                              <p:par>
                                <p:cTn fill="hold" id="488" nodeType="afterEffect" presetClass="entr" presetID="21" presetSubtype="4">
                                  <p:stCondLst>
                                    <p:cond delay="0"/>
                                  </p:stCondLst>
                                  <p:childTnLst>
                                    <p:set>
                                      <p:cBhvr>
                                        <p:cTn dur="1" fill="hold" id="489">
                                          <p:stCondLst>
                                            <p:cond delay="0"/>
                                          </p:stCondLst>
                                        </p:cTn>
                                        <p:tgtEl>
                                          <p:spTgt spid="99"/>
                                        </p:tgtEl>
                                        <p:attrNameLst>
                                          <p:attrName>style.visibility</p:attrName>
                                        </p:attrNameLst>
                                      </p:cBhvr>
                                      <p:to>
                                        <p:strVal val="visible"/>
                                      </p:to>
                                    </p:set>
                                    <p:animEffect filter="wheel(4)" transition="in">
                                      <p:cBhvr additive="repl">
                                        <p:cTn dur="2000" fill="freeze" id="490"/>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285840" y="4214880"/>
            <a:ext cx="8571240" cy="2648880"/>
          </a:xfrm>
          <a:prstGeom prst="rect">
            <a:avLst/>
          </a:prstGeom>
        </p:spPr>
        <p:txBody>
          <a:bodyPr bIns="45000" lIns="90000" rIns="90000" tIns="45000"/>
          <a:p>
            <a:r>
              <a:rPr lang="ru-RU" sz="2800">
                <a:solidFill>
                  <a:srgbClr val="000000"/>
                </a:solidFill>
                <a:latin typeface="Book Antiqua"/>
              </a:rPr>
              <a:t>Попытки решить проблему возврата регалий по линии государственных органов власти, которые предпринимались с начала 90-х годов XX века, оставались безуспешными, пока этим вопросом не занялся губернатор Краснодарского края.</a:t>
            </a:r>
            <a:endParaRPr/>
          </a:p>
        </p:txBody>
      </p:sp>
      <p:pic>
        <p:nvPicPr>
          <p:cNvPr descr="" id="101" name="Picture 2"/>
          <p:cNvPicPr/>
          <p:nvPr/>
        </p:nvPicPr>
        <p:blipFill>
          <a:blip r:embed="rId1"/>
          <a:stretch>
            <a:fillRect/>
          </a:stretch>
        </p:blipFill>
        <p:spPr>
          <a:xfrm>
            <a:off x="1500120" y="357120"/>
            <a:ext cx="5785200" cy="3713400"/>
          </a:xfrm>
          <a:prstGeom prst="rect">
            <a:avLst/>
          </a:prstGeom>
        </p:spPr>
      </p:pic>
    </p:spTree>
  </p:cSld>
  <p:transition spd="med">
    <p:plus/>
  </p:transition>
  <p:timing>
    <p:tnLst>
      <p:par>
        <p:cTn dur="indefinite" id="491" nodeType="tmRoot" restart="never">
          <p:childTnLst>
            <p:seq>
              <p:cTn dur="indefinite" id="492" nodeType="mainSeq">
                <p:childTnLst>
                  <p:par>
                    <p:cTn fill="hold" id="493">
                      <p:stCondLst>
                        <p:cond delay="indefinite"/>
                      </p:stCondLst>
                      <p:childTnLst>
                        <p:par>
                          <p:cTn fill="hold" id="494">
                            <p:stCondLst>
                              <p:cond delay="0"/>
                            </p:stCondLst>
                            <p:childTnLst>
                              <p:par>
                                <p:cTn fill="hold" id="495" nodeType="afterEffect" presetClass="entr" presetID="53">
                                  <p:stCondLst>
                                    <p:cond delay="0"/>
                                  </p:stCondLst>
                                  <p:childTnLst>
                                    <p:set>
                                      <p:cBhvr>
                                        <p:cTn dur="1" fill="hold" id="496">
                                          <p:stCondLst>
                                            <p:cond delay="0"/>
                                          </p:stCondLst>
                                        </p:cTn>
                                        <p:tgtEl>
                                          <p:spTgt spid="101"/>
                                        </p:tgtEl>
                                        <p:attrNameLst>
                                          <p:attrName>style.visibility</p:attrName>
                                        </p:attrNameLst>
                                      </p:cBhvr>
                                      <p:to>
                                        <p:strVal val="visible"/>
                                      </p:to>
                                    </p:set>
                                    <p:anim calcmode="lin" valueType="str">
                                      <p:cBhvr additive="repl">
                                        <p:cTn dur="1000" fill="hold" id="497"/>
                                        <p:tgtEl>
                                          <p:spTgt spid="101"/>
                                        </p:tgtEl>
                                      </p:cBhvr>
                                      <p:tavLst>
                                        <p:tav tm="100000">
                                          <p:val>
                                            <p:strVal val="width"/>
                                          </p:val>
                                        </p:tav>
                                      </p:tavLst>
                                    </p:anim>
                                    <p:anim calcmode="lin" valueType="str">
                                      <p:cBhvr additive="repl">
                                        <p:cTn dur="1000" fill="hold" id="498"/>
                                        <p:tgtEl>
                                          <p:spTgt spid="101"/>
                                        </p:tgtEl>
                                      </p:cBhvr>
                                      <p:tavLst>
                                        <p:tav tm="100000">
                                          <p:val>
                                            <p:strVal val="height"/>
                                          </p:val>
                                        </p:tav>
                                      </p:tavLst>
                                    </p:anim>
                                    <p:animEffect filter="fade" transition="in">
                                      <p:cBhvr additive="repl">
                                        <p:cTn dur="1000" fill="freeze" id="499"/>
                                        <p:tgtEl>
                                          <p:spTgt spid="101"/>
                                        </p:tgtEl>
                                      </p:cBhvr>
                                    </p:animEffect>
                                  </p:childTnLst>
                                </p:cTn>
                              </p:par>
                            </p:childTnLst>
                          </p:cTn>
                        </p:par>
                        <p:par>
                          <p:cTn fill="hold" id="500">
                            <p:stCondLst>
                              <p:cond delay="1000"/>
                            </p:stCondLst>
                            <p:childTnLst>
                              <p:par>
                                <p:cTn fill="hold" id="501" nodeType="afterEffect" presetClass="entr" presetID="21" presetSubtype="4">
                                  <p:stCondLst>
                                    <p:cond delay="0"/>
                                  </p:stCondLst>
                                  <p:childTnLst>
                                    <p:set>
                                      <p:cBhvr>
                                        <p:cTn dur="1" fill="hold" id="502">
                                          <p:stCondLst>
                                            <p:cond delay="0"/>
                                          </p:stCondLst>
                                        </p:cTn>
                                        <p:tgtEl>
                                          <p:spTgt spid="100"/>
                                        </p:tgtEl>
                                        <p:attrNameLst>
                                          <p:attrName>style.visibility</p:attrName>
                                        </p:attrNameLst>
                                      </p:cBhvr>
                                      <p:to>
                                        <p:strVal val="visible"/>
                                      </p:to>
                                    </p:set>
                                    <p:animEffect filter="wheel(4)" transition="in">
                                      <p:cBhvr additive="repl">
                                        <p:cTn dur="2000" fill="freeze" id="503"/>
                                        <p:tgtEl>
                                          <p:spTgt spid="10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 name="CustomShape 1"/>
          <p:cNvSpPr/>
          <p:nvPr/>
        </p:nvSpPr>
        <p:spPr>
          <a:xfrm>
            <a:off x="180000" y="69840"/>
            <a:ext cx="8642520" cy="1369080"/>
          </a:xfrm>
          <a:prstGeom prst="rect">
            <a:avLst/>
          </a:prstGeom>
        </p:spPr>
        <p:txBody>
          <a:bodyPr bIns="45000" lIns="90000" rIns="90000" tIns="45000"/>
          <a:p>
            <a:r>
              <a:rPr lang="ru-RU" sz="2800">
                <a:solidFill>
                  <a:srgbClr val="000000"/>
                </a:solidFill>
                <a:latin typeface="Book Antiqua"/>
              </a:rPr>
              <a:t>Заслуги и подвиги казачества на военном поприще во все времена отмечались российскими царями. </a:t>
            </a:r>
            <a:endParaRPr/>
          </a:p>
        </p:txBody>
      </p:sp>
      <p:sp>
        <p:nvSpPr>
          <p:cNvPr id="16" name="CustomShape 2"/>
          <p:cNvSpPr/>
          <p:nvPr/>
        </p:nvSpPr>
        <p:spPr>
          <a:xfrm>
            <a:off x="174240" y="1446480"/>
            <a:ext cx="8642520" cy="1795680"/>
          </a:xfrm>
          <a:prstGeom prst="rect">
            <a:avLst/>
          </a:prstGeom>
        </p:spPr>
        <p:txBody>
          <a:bodyPr bIns="45000" lIns="90000" rIns="90000" tIns="45000"/>
          <a:p>
            <a:r>
              <a:rPr lang="ru-RU" sz="2800">
                <a:solidFill>
                  <a:srgbClr val="006600"/>
                </a:solidFill>
                <a:latin typeface="Book Antiqua"/>
              </a:rPr>
              <a:t>Знамёна, штандарты, царские грамоты, булава, перначи, памятные чаши, кубки, блюдца, наградные трубы из драгоценных металлов, именное, дарственное оружие императоров…</a:t>
            </a:r>
            <a:endParaRPr/>
          </a:p>
        </p:txBody>
      </p:sp>
      <p:pic>
        <p:nvPicPr>
          <p:cNvPr descr="" id="17" name="Picture 2"/>
          <p:cNvPicPr/>
          <p:nvPr/>
        </p:nvPicPr>
        <p:blipFill>
          <a:blip r:embed="rId1"/>
          <a:stretch>
            <a:fillRect/>
          </a:stretch>
        </p:blipFill>
        <p:spPr>
          <a:xfrm>
            <a:off x="1785960" y="3214800"/>
            <a:ext cx="5499360" cy="3356280"/>
          </a:xfrm>
          <a:prstGeom prst="rect">
            <a:avLst/>
          </a:prstGeom>
        </p:spPr>
      </p:pic>
    </p:spTree>
  </p:cSld>
  <p:transition spd="med">
    <p:wipe dir="d"/>
  </p:transition>
  <p:timing>
    <p:tnLst>
      <p:par>
        <p:cTn dur="indefinite" id="40" nodeType="tmRoot" restart="never">
          <p:childTnLst>
            <p:seq>
              <p:cTn dur="indefinite" id="41" nodeType="mainSeq">
                <p:childTnLst>
                  <p:par>
                    <p:cTn fill="hold" id="42">
                      <p:stCondLst>
                        <p:cond delay="indefinite"/>
                      </p:stCondLst>
                      <p:childTnLst>
                        <p:par>
                          <p:cTn fill="hold" id="43">
                            <p:stCondLst>
                              <p:cond delay="0"/>
                            </p:stCondLst>
                            <p:childTnLst>
                              <p:par>
                                <p:cTn fill="hold" id="44" nodeType="afterEffect" presetClass="entr" presetID="7" presetSubtype="4">
                                  <p:stCondLst>
                                    <p:cond delay="0"/>
                                  </p:stCondLst>
                                  <p:childTnLst>
                                    <p:set>
                                      <p:cBhvr>
                                        <p:cTn dur="1" fill="hold" id="45">
                                          <p:stCondLst>
                                            <p:cond delay="0"/>
                                          </p:stCondLst>
                                        </p:cTn>
                                        <p:tgtEl>
                                          <p:spTgt spid="15"/>
                                        </p:tgtEl>
                                        <p:attrNameLst>
                                          <p:attrName>style.visibility</p:attrName>
                                        </p:attrNameLst>
                                      </p:cBhvr>
                                      <p:to>
                                        <p:strVal val="visible"/>
                                      </p:to>
                                    </p:set>
                                    <p:anim calcmode="lin" valueType="num">
                                      <p:cBhvr additive="repl">
                                        <p:cTn dur="2000" fill="hold" id="46"/>
                                        <p:tgtEl>
                                          <p:spTgt spid="15"/>
                                        </p:tgtEl>
                                        <p:attrNameLst>
                                          <p:attrName>ppt_x</p:attrName>
                                        </p:attrNameLst>
                                      </p:cBhvr>
                                      <p:tavLst>
                                        <p:tav tm="0">
                                          <p:val>
                                            <p:strVal val="#ppt_x"/>
                                          </p:val>
                                        </p:tav>
                                        <p:tav tm="100000">
                                          <p:val>
                                            <p:strVal val="#ppt_x"/>
                                          </p:val>
                                        </p:tav>
                                      </p:tavLst>
                                    </p:anim>
                                    <p:anim calcmode="lin" valueType="num">
                                      <p:cBhvr additive="repl">
                                        <p:cTn dur="2000" fill="hold" id="47"/>
                                        <p:tgtEl>
                                          <p:spTgt spid="15"/>
                                        </p:tgtEl>
                                        <p:attrNameLst>
                                          <p:attrName>ppt_y</p:attrName>
                                        </p:attrNameLst>
                                      </p:cBhvr>
                                      <p:tavLst>
                                        <p:tav tm="0">
                                          <p:val>
                                            <p:strVal val="1+#ppt_h/2"/>
                                          </p:val>
                                        </p:tav>
                                        <p:tav tm="100000">
                                          <p:val>
                                            <p:strVal val="#ppt_y"/>
                                          </p:val>
                                        </p:tav>
                                      </p:tavLst>
                                    </p:anim>
                                  </p:childTnLst>
                                </p:cTn>
                              </p:par>
                            </p:childTnLst>
                          </p:cTn>
                        </p:par>
                        <p:par>
                          <p:cTn fill="hold" id="48">
                            <p:stCondLst>
                              <p:cond delay="2000"/>
                            </p:stCondLst>
                            <p:childTnLst>
                              <p:par>
                                <p:cTn fill="hold" id="49" nodeType="afterEffect" presetClass="entr" presetID="6" presetSubtype="16">
                                  <p:stCondLst>
                                    <p:cond delay="0"/>
                                  </p:stCondLst>
                                  <p:childTnLst>
                                    <p:set>
                                      <p:cBhvr>
                                        <p:cTn dur="1" fill="hold" id="50">
                                          <p:stCondLst>
                                            <p:cond delay="0"/>
                                          </p:stCondLst>
                                        </p:cTn>
                                        <p:tgtEl>
                                          <p:spTgt spid="17"/>
                                        </p:tgtEl>
                                        <p:attrNameLst>
                                          <p:attrName>style.visibility</p:attrName>
                                        </p:attrNameLst>
                                      </p:cBhvr>
                                      <p:to>
                                        <p:strVal val="visible"/>
                                      </p:to>
                                    </p:set>
                                    <p:animEffect filter="circle(in)" transition="out">
                                      <p:cBhvr additive="repl">
                                        <p:cTn dur="2000" fill="freeze" id="51"/>
                                        <p:tgtEl>
                                          <p:spTgt spid="17"/>
                                        </p:tgtEl>
                                      </p:cBhvr>
                                    </p:animEffect>
                                  </p:childTnLst>
                                </p:cTn>
                              </p:par>
                            </p:childTnLst>
                          </p:cTn>
                        </p:par>
                        <p:par>
                          <p:cTn fill="hold" id="52">
                            <p:stCondLst>
                              <p:cond delay="4000"/>
                            </p:stCondLst>
                            <p:childTnLst>
                              <p:par>
                                <p:cTn fill="hold" id="53" nodeType="afterEffect" presetClass="entr" presetID="22" presetSubtype="4">
                                  <p:stCondLst>
                                    <p:cond delay="0"/>
                                  </p:stCondLst>
                                  <p:childTnLst>
                                    <p:set>
                                      <p:cBhvr>
                                        <p:cTn dur="1" fill="hold" id="54">
                                          <p:stCondLst>
                                            <p:cond delay="0"/>
                                          </p:stCondLst>
                                        </p:cTn>
                                        <p:tgtEl>
                                          <p:spTgt spid="16"/>
                                        </p:tgtEl>
                                        <p:attrNameLst>
                                          <p:attrName>style.visibility</p:attrName>
                                        </p:attrNameLst>
                                      </p:cBhvr>
                                      <p:to>
                                        <p:strVal val="visible"/>
                                      </p:to>
                                    </p:set>
                                    <p:animEffect filter="wipe(down)" transition="out">
                                      <p:cBhvr additive="repl">
                                        <p:cTn dur="2000" fill="freeze" id="55"/>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2" name="Picture 2"/>
          <p:cNvPicPr/>
          <p:nvPr/>
        </p:nvPicPr>
        <p:blipFill>
          <a:blip r:embed="rId1"/>
          <a:stretch>
            <a:fillRect/>
          </a:stretch>
        </p:blipFill>
        <p:spPr>
          <a:xfrm>
            <a:off x="1571760" y="2071800"/>
            <a:ext cx="6070680" cy="4351320"/>
          </a:xfrm>
          <a:prstGeom prst="rect">
            <a:avLst/>
          </a:prstGeom>
        </p:spPr>
      </p:pic>
      <p:sp>
        <p:nvSpPr>
          <p:cNvPr id="103" name="CustomShape 1"/>
          <p:cNvSpPr/>
          <p:nvPr/>
        </p:nvSpPr>
        <p:spPr>
          <a:xfrm>
            <a:off x="500040" y="500040"/>
            <a:ext cx="8285400" cy="942480"/>
          </a:xfrm>
          <a:prstGeom prst="rect">
            <a:avLst/>
          </a:prstGeom>
        </p:spPr>
        <p:txBody>
          <a:bodyPr bIns="45000" lIns="90000" rIns="90000" tIns="45000"/>
          <a:p>
            <a:r>
              <a:rPr lang="ru-RU" sz="2800">
                <a:solidFill>
                  <a:srgbClr val="000000"/>
                </a:solidFill>
                <a:latin typeface="Book Antiqua"/>
              </a:rPr>
              <a:t>Решение о возврате </a:t>
            </a:r>
            <a:r>
              <a:rPr b="1" lang="ru-RU" sz="2800">
                <a:solidFill>
                  <a:srgbClr val="ff0000"/>
                </a:solidFill>
                <a:latin typeface="Book Antiqua"/>
              </a:rPr>
              <a:t>Кубанских</a:t>
            </a:r>
            <a:r>
              <a:rPr lang="ru-RU" sz="2800">
                <a:solidFill>
                  <a:srgbClr val="ff0000"/>
                </a:solidFill>
                <a:latin typeface="Book Antiqua"/>
              </a:rPr>
              <a:t> </a:t>
            </a:r>
            <a:r>
              <a:rPr lang="ru-RU" sz="2800">
                <a:solidFill>
                  <a:srgbClr val="000000"/>
                </a:solidFill>
                <a:latin typeface="Book Antiqua"/>
              </a:rPr>
              <a:t>реликвий на Кубань...</a:t>
            </a:r>
            <a:endParaRPr/>
          </a:p>
        </p:txBody>
      </p:sp>
    </p:spTree>
  </p:cSld>
  <p:transition spd="med">
    <p:push dir="r"/>
  </p:transition>
  <p:timing>
    <p:tnLst>
      <p:par>
        <p:cTn dur="indefinite" id="504" nodeType="tmRoot" restart="never">
          <p:childTnLst>
            <p:seq>
              <p:cTn dur="indefinite" id="505" nodeType="mainSeq">
                <p:childTnLst>
                  <p:par>
                    <p:cTn fill="hold" id="506">
                      <p:stCondLst>
                        <p:cond delay="indefinite"/>
                      </p:stCondLst>
                      <p:childTnLst>
                        <p:par>
                          <p:cTn fill="hold" id="507">
                            <p:stCondLst>
                              <p:cond delay="0"/>
                            </p:stCondLst>
                            <p:childTnLst>
                              <p:par>
                                <p:cTn fill="hold" id="508" nodeType="afterEffect" presetClass="entr" presetID="16" presetSubtype="26">
                                  <p:stCondLst>
                                    <p:cond delay="0"/>
                                  </p:stCondLst>
                                  <p:childTnLst>
                                    <p:set>
                                      <p:cBhvr>
                                        <p:cTn dur="1" fill="hold" id="509">
                                          <p:stCondLst>
                                            <p:cond delay="0"/>
                                          </p:stCondLst>
                                        </p:cTn>
                                        <p:tgtEl>
                                          <p:spTgt spid="103"/>
                                        </p:tgtEl>
                                        <p:attrNameLst>
                                          <p:attrName>style.visibility</p:attrName>
                                        </p:attrNameLst>
                                      </p:cBhvr>
                                      <p:to>
                                        <p:strVal val="visible"/>
                                      </p:to>
                                    </p:set>
                                    <p:animEffect filter="barn(inHorizontal)" transition="out">
                                      <p:cBhvr additive="repl">
                                        <p:cTn dur="2000" fill="freeze" id="510"/>
                                        <p:tgtEl>
                                          <p:spTgt spid="103"/>
                                        </p:tgtEl>
                                      </p:cBhvr>
                                    </p:animEffect>
                                  </p:childTnLst>
                                </p:cTn>
                              </p:par>
                            </p:childTnLst>
                          </p:cTn>
                        </p:par>
                        <p:par>
                          <p:cTn fill="hold" id="511">
                            <p:stCondLst>
                              <p:cond delay="2000"/>
                            </p:stCondLst>
                            <p:childTnLst>
                              <p:par>
                                <p:cTn fill="hold" id="512" nodeType="afterEffect" presetClass="entr" presetID="3" presetSubtype="10">
                                  <p:stCondLst>
                                    <p:cond delay="0"/>
                                  </p:stCondLst>
                                  <p:childTnLst>
                                    <p:set>
                                      <p:cBhvr>
                                        <p:cTn dur="1" fill="hold" id="513">
                                          <p:stCondLst>
                                            <p:cond delay="0"/>
                                          </p:stCondLst>
                                        </p:cTn>
                                        <p:tgtEl>
                                          <p:spTgt spid="102"/>
                                        </p:tgtEl>
                                        <p:attrNameLst>
                                          <p:attrName>style.visibility</p:attrName>
                                        </p:attrNameLst>
                                      </p:cBhvr>
                                      <p:to>
                                        <p:strVal val="visible"/>
                                      </p:to>
                                    </p:set>
                                    <p:animEffect filter="blinds(horizontal)" transition="in">
                                      <p:cBhvr additive="repl">
                                        <p:cTn dur="2000" fill="freeze" id="514"/>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4" name="Picture 2"/>
          <p:cNvPicPr/>
          <p:nvPr/>
        </p:nvPicPr>
        <p:blipFill>
          <a:blip r:embed="rId1"/>
          <a:stretch>
            <a:fillRect/>
          </a:stretch>
        </p:blipFill>
        <p:spPr>
          <a:xfrm>
            <a:off x="357120" y="2880000"/>
            <a:ext cx="3781800" cy="3762360"/>
          </a:xfrm>
          <a:prstGeom prst="rect">
            <a:avLst/>
          </a:prstGeom>
        </p:spPr>
      </p:pic>
      <p:pic>
        <p:nvPicPr>
          <p:cNvPr descr="" id="105" name="Picture 4"/>
          <p:cNvPicPr/>
          <p:nvPr/>
        </p:nvPicPr>
        <p:blipFill>
          <a:blip r:embed="rId2"/>
          <a:stretch>
            <a:fillRect/>
          </a:stretch>
        </p:blipFill>
        <p:spPr>
          <a:xfrm>
            <a:off x="4500720" y="2880000"/>
            <a:ext cx="4318200" cy="3767040"/>
          </a:xfrm>
          <a:prstGeom prst="rect">
            <a:avLst/>
          </a:prstGeom>
        </p:spPr>
      </p:pic>
      <p:sp>
        <p:nvSpPr>
          <p:cNvPr id="106" name="CustomShape 1"/>
          <p:cNvSpPr/>
          <p:nvPr/>
        </p:nvSpPr>
        <p:spPr>
          <a:xfrm>
            <a:off x="214200" y="285840"/>
            <a:ext cx="8714160" cy="2283840"/>
          </a:xfrm>
          <a:prstGeom prst="rect">
            <a:avLst/>
          </a:prstGeom>
        </p:spPr>
        <p:txBody>
          <a:bodyPr bIns="45000" lIns="90000" rIns="90000" tIns="45000"/>
          <a:p>
            <a:r>
              <a:rPr lang="ru-RU">
                <a:solidFill>
                  <a:srgbClr val="0070c0"/>
                </a:solidFill>
                <a:latin typeface="Book Antiqua"/>
              </a:rPr>
              <a:t>История передачи регалий войска началась в марте 2005 года, во время посещения официальной делегацией Краснодарского края и Кубанского казачьего войска во главе с губернатором края Александром Ткачевым музея Кубанского казачества в г. Хоуэлл (штат Нью-Джерси, США).</a:t>
            </a:r>
            <a:endParaRPr/>
          </a:p>
        </p:txBody>
      </p:sp>
    </p:spTree>
  </p:cSld>
  <p:transition spd="med">
    <p:push dir="r"/>
  </p:transition>
  <p:timing>
    <p:tnLst>
      <p:par>
        <p:cTn dur="indefinite" id="515" nodeType="tmRoot" restart="never">
          <p:childTnLst>
            <p:seq>
              <p:cTn dur="indefinite" id="516" nodeType="mainSeq">
                <p:childTnLst>
                  <p:par>
                    <p:cTn fill="hold" id="517">
                      <p:stCondLst>
                        <p:cond delay="indefinite"/>
                      </p:stCondLst>
                      <p:childTnLst>
                        <p:par>
                          <p:cTn fill="hold" id="518">
                            <p:stCondLst>
                              <p:cond delay="0"/>
                            </p:stCondLst>
                            <p:childTnLst>
                              <p:par>
                                <p:cTn fill="hold" id="519" nodeType="afterEffect" presetClass="entr" presetID="12" presetSubtype="4">
                                  <p:stCondLst>
                                    <p:cond delay="0"/>
                                  </p:stCondLst>
                                  <p:childTnLst>
                                    <p:set>
                                      <p:cBhvr>
                                        <p:cTn dur="1" fill="hold" id="520">
                                          <p:stCondLst>
                                            <p:cond delay="0"/>
                                          </p:stCondLst>
                                        </p:cTn>
                                        <p:tgtEl>
                                          <p:spTgt spid="106"/>
                                        </p:tgtEl>
                                        <p:attrNameLst>
                                          <p:attrName>style.visibility</p:attrName>
                                        </p:attrNameLst>
                                      </p:cBhvr>
                                      <p:to>
                                        <p:strVal val="visible"/>
                                      </p:to>
                                    </p:set>
                                    <p:animEffect filter="slide(fromBottom)" transition="in">
                                      <p:cBhvr additive="repl">
                                        <p:cTn dur="2000" fill="freeze" id="521"/>
                                        <p:tgtEl>
                                          <p:spTgt spid="106"/>
                                        </p:tgtEl>
                                      </p:cBhvr>
                                    </p:animEffect>
                                  </p:childTnLst>
                                </p:cTn>
                              </p:par>
                            </p:childTnLst>
                          </p:cTn>
                        </p:par>
                        <p:par>
                          <p:cTn fill="hold" id="522">
                            <p:stCondLst>
                              <p:cond delay="2000"/>
                            </p:stCondLst>
                            <p:childTnLst>
                              <p:par>
                                <p:cTn fill="hold" id="523" nodeType="afterEffect" presetClass="entr" presetID="6" presetSubtype="16">
                                  <p:stCondLst>
                                    <p:cond delay="0"/>
                                  </p:stCondLst>
                                  <p:childTnLst>
                                    <p:set>
                                      <p:cBhvr>
                                        <p:cTn dur="1" fill="hold" id="524">
                                          <p:stCondLst>
                                            <p:cond delay="0"/>
                                          </p:stCondLst>
                                        </p:cTn>
                                        <p:tgtEl>
                                          <p:spTgt spid="104"/>
                                        </p:tgtEl>
                                        <p:attrNameLst>
                                          <p:attrName>style.visibility</p:attrName>
                                        </p:attrNameLst>
                                      </p:cBhvr>
                                      <p:to>
                                        <p:strVal val="visible"/>
                                      </p:to>
                                    </p:set>
                                    <p:animEffect filter="circle(in)" transition="out">
                                      <p:cBhvr additive="repl">
                                        <p:cTn dur="2000" fill="freeze" id="525"/>
                                        <p:tgtEl>
                                          <p:spTgt spid="104"/>
                                        </p:tgtEl>
                                      </p:cBhvr>
                                    </p:animEffect>
                                  </p:childTnLst>
                                </p:cTn>
                              </p:par>
                            </p:childTnLst>
                          </p:cTn>
                        </p:par>
                        <p:par>
                          <p:cTn fill="hold" id="526">
                            <p:stCondLst>
                              <p:cond delay="4000"/>
                            </p:stCondLst>
                            <p:childTnLst>
                              <p:par>
                                <p:cTn fill="hold" id="527" nodeType="afterEffect" presetClass="entr" presetID="6" presetSubtype="16">
                                  <p:stCondLst>
                                    <p:cond delay="0"/>
                                  </p:stCondLst>
                                  <p:childTnLst>
                                    <p:set>
                                      <p:cBhvr>
                                        <p:cTn dur="1" fill="hold" id="528">
                                          <p:stCondLst>
                                            <p:cond delay="0"/>
                                          </p:stCondLst>
                                        </p:cTn>
                                        <p:tgtEl>
                                          <p:spTgt spid="105"/>
                                        </p:tgtEl>
                                        <p:attrNameLst>
                                          <p:attrName>style.visibility</p:attrName>
                                        </p:attrNameLst>
                                      </p:cBhvr>
                                      <p:to>
                                        <p:strVal val="visible"/>
                                      </p:to>
                                    </p:set>
                                    <p:animEffect filter="circle(in)" transition="out">
                                      <p:cBhvr additive="repl">
                                        <p:cTn dur="2000" fill="freeze" id="529"/>
                                        <p:tgtEl>
                                          <p:spTgt spid="10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7" name="photo"/>
          <p:cNvPicPr/>
          <p:nvPr/>
        </p:nvPicPr>
        <p:blipFill>
          <a:blip r:embed="rId1"/>
          <a:stretch>
            <a:fillRect/>
          </a:stretch>
        </p:blipFill>
        <p:spPr>
          <a:xfrm>
            <a:off x="214200" y="1643040"/>
            <a:ext cx="3570480" cy="4927680"/>
          </a:xfrm>
          <a:prstGeom prst="rect">
            <a:avLst/>
          </a:prstGeom>
        </p:spPr>
      </p:pic>
      <p:sp>
        <p:nvSpPr>
          <p:cNvPr id="108" name="CustomShape 1"/>
          <p:cNvSpPr/>
          <p:nvPr/>
        </p:nvSpPr>
        <p:spPr>
          <a:xfrm>
            <a:off x="214200" y="285840"/>
            <a:ext cx="8714160" cy="942480"/>
          </a:xfrm>
          <a:prstGeom prst="rect">
            <a:avLst/>
          </a:prstGeom>
        </p:spPr>
        <p:txBody>
          <a:bodyPr bIns="45000" lIns="90000" rIns="90000" tIns="45000"/>
          <a:p>
            <a:r>
              <a:rPr lang="ru-RU" sz="2800">
                <a:solidFill>
                  <a:srgbClr val="006600"/>
                </a:solidFill>
                <a:latin typeface="Book Antiqua"/>
              </a:rPr>
              <a:t>  </a:t>
            </a:r>
            <a:r>
              <a:rPr lang="ru-RU" sz="2800">
                <a:solidFill>
                  <a:srgbClr val="006600"/>
                </a:solidFill>
                <a:latin typeface="Book Antiqua"/>
              </a:rPr>
              <a:t>Регалии Кубанского казачьего войска возвращаются на Родину.</a:t>
            </a:r>
            <a:endParaRPr/>
          </a:p>
        </p:txBody>
      </p:sp>
      <p:pic>
        <p:nvPicPr>
          <p:cNvPr descr="" id="109" name="Picture 2"/>
          <p:cNvPicPr/>
          <p:nvPr/>
        </p:nvPicPr>
        <p:blipFill>
          <a:blip r:embed="rId2"/>
          <a:stretch>
            <a:fillRect/>
          </a:stretch>
        </p:blipFill>
        <p:spPr>
          <a:xfrm>
            <a:off x="4143240" y="2571840"/>
            <a:ext cx="4751640" cy="3927600"/>
          </a:xfrm>
          <a:prstGeom prst="rect">
            <a:avLst/>
          </a:prstGeom>
        </p:spPr>
      </p:pic>
    </p:spTree>
  </p:cSld>
  <p:timing>
    <p:tnLst>
      <p:par>
        <p:cTn dur="indefinite" id="530" nodeType="tmRoot" restart="never">
          <p:childTnLst>
            <p:seq>
              <p:cTn dur="indefinite" id="531" nodeType="mainSeq">
                <p:childTnLst>
                  <p:par>
                    <p:cTn fill="hold" id="532">
                      <p:stCondLst>
                        <p:cond delay="indefinite"/>
                      </p:stCondLst>
                      <p:childTnLst>
                        <p:par>
                          <p:cTn fill="hold" id="533">
                            <p:stCondLst>
                              <p:cond delay="0"/>
                            </p:stCondLst>
                            <p:childTnLst>
                              <p:par>
                                <p:cTn fill="hold" id="534" nodeType="afterEffect" presetClass="entr" presetID="4" presetSubtype="16">
                                  <p:stCondLst>
                                    <p:cond delay="0"/>
                                  </p:stCondLst>
                                  <p:childTnLst>
                                    <p:set>
                                      <p:cBhvr>
                                        <p:cTn dur="1" fill="hold" id="535">
                                          <p:stCondLst>
                                            <p:cond delay="0"/>
                                          </p:stCondLst>
                                        </p:cTn>
                                        <p:tgtEl>
                                          <p:spTgt spid="108"/>
                                        </p:tgtEl>
                                        <p:attrNameLst>
                                          <p:attrName>style.visibility</p:attrName>
                                        </p:attrNameLst>
                                      </p:cBhvr>
                                      <p:to>
                                        <p:strVal val="visible"/>
                                      </p:to>
                                    </p:set>
                                    <p:animEffect filter="box(in)" transition="out">
                                      <p:cBhvr additive="repl">
                                        <p:cTn dur="2000" fill="freeze" id="536"/>
                                        <p:tgtEl>
                                          <p:spTgt spid="108"/>
                                        </p:tgtEl>
                                      </p:cBhvr>
                                    </p:animEffect>
                                  </p:childTnLst>
                                </p:cTn>
                              </p:par>
                            </p:childTnLst>
                          </p:cTn>
                        </p:par>
                        <p:par>
                          <p:cTn fill="hold" id="537">
                            <p:stCondLst>
                              <p:cond delay="2000"/>
                            </p:stCondLst>
                            <p:childTnLst>
                              <p:par>
                                <p:cTn fill="hold" id="538" nodeType="afterEffect" presetClass="entr" presetID="31">
                                  <p:stCondLst>
                                    <p:cond delay="0"/>
                                  </p:stCondLst>
                                  <p:childTnLst>
                                    <p:set>
                                      <p:cBhvr>
                                        <p:cTn dur="1" fill="hold" id="539">
                                          <p:stCondLst>
                                            <p:cond delay="0"/>
                                          </p:stCondLst>
                                        </p:cTn>
                                        <p:tgtEl>
                                          <p:spTgt spid="107"/>
                                        </p:tgtEl>
                                        <p:attrNameLst>
                                          <p:attrName>style.visibility</p:attrName>
                                        </p:attrNameLst>
                                      </p:cBhvr>
                                      <p:to>
                                        <p:strVal val="visible"/>
                                      </p:to>
                                    </p:set>
                                    <p:anim calcmode="lin" valueType="str">
                                      <p:cBhvr additive="repl">
                                        <p:cTn dur="2000" fill="hold" id="540"/>
                                        <p:tgtEl>
                                          <p:spTgt spid="107"/>
                                        </p:tgtEl>
                                      </p:cBhvr>
                                      <p:tavLst>
                                        <p:tav tm="100000">
                                          <p:val>
                                            <p:strVal val="width"/>
                                          </p:val>
                                        </p:tav>
                                      </p:tavLst>
                                    </p:anim>
                                    <p:anim calcmode="lin" valueType="str">
                                      <p:cBhvr additive="repl">
                                        <p:cTn dur="2000" fill="hold" id="541"/>
                                        <p:tgtEl>
                                          <p:spTgt spid="107"/>
                                        </p:tgtEl>
                                      </p:cBhvr>
                                      <p:tavLst>
                                        <p:tav tm="100000">
                                          <p:val>
                                            <p:strVal val="height"/>
                                          </p:val>
                                        </p:tav>
                                      </p:tavLst>
                                    </p:anim>
                                    <p:anim calcmode="lin" valueType="str">
                                      <p:cBhvr additive="repl">
                                        <p:cTn dur="2000" fill="hold" id="542"/>
                                        <p:tgtEl>
                                          <p:spTgt spid="107"/>
                                        </p:tgtEl>
                                      </p:cBhvr>
                                      <p:tavLst>
                                        <p:tav tm="0">
                                          <p:val>
                                            <p:strVal val="90"/>
                                          </p:val>
                                        </p:tav>
                                        <p:tav tm="100000">
                                          <p:val>
                                            <p:strVal val="0"/>
                                          </p:val>
                                        </p:tav>
                                      </p:tavLst>
                                    </p:anim>
                                    <p:animEffect filter="fade" transition="in">
                                      <p:cBhvr additive="repl">
                                        <p:cTn dur="2000" fill="freeze" id="543"/>
                                        <p:tgtEl>
                                          <p:spTgt spid="107"/>
                                        </p:tgtEl>
                                      </p:cBhvr>
                                    </p:animEffect>
                                  </p:childTnLst>
                                </p:cTn>
                              </p:par>
                            </p:childTnLst>
                          </p:cTn>
                        </p:par>
                        <p:par>
                          <p:cTn fill="hold" id="544">
                            <p:stCondLst>
                              <p:cond delay="4000"/>
                            </p:stCondLst>
                            <p:childTnLst>
                              <p:par>
                                <p:cTn fill="hold" id="545" nodeType="afterEffect" presetClass="entr" presetID="31">
                                  <p:stCondLst>
                                    <p:cond delay="0"/>
                                  </p:stCondLst>
                                  <p:childTnLst>
                                    <p:set>
                                      <p:cBhvr>
                                        <p:cTn dur="1" fill="hold" id="546">
                                          <p:stCondLst>
                                            <p:cond delay="0"/>
                                          </p:stCondLst>
                                        </p:cTn>
                                        <p:tgtEl>
                                          <p:spTgt spid="109"/>
                                        </p:tgtEl>
                                        <p:attrNameLst>
                                          <p:attrName>style.visibility</p:attrName>
                                        </p:attrNameLst>
                                      </p:cBhvr>
                                      <p:to>
                                        <p:strVal val="visible"/>
                                      </p:to>
                                    </p:set>
                                    <p:anim calcmode="lin" valueType="str">
                                      <p:cBhvr additive="repl">
                                        <p:cTn dur="2000" fill="hold" id="547"/>
                                        <p:tgtEl>
                                          <p:spTgt spid="109"/>
                                        </p:tgtEl>
                                      </p:cBhvr>
                                      <p:tavLst>
                                        <p:tav tm="100000">
                                          <p:val>
                                            <p:strVal val="width"/>
                                          </p:val>
                                        </p:tav>
                                      </p:tavLst>
                                    </p:anim>
                                    <p:anim calcmode="lin" valueType="str">
                                      <p:cBhvr additive="repl">
                                        <p:cTn dur="2000" fill="hold" id="548"/>
                                        <p:tgtEl>
                                          <p:spTgt spid="109"/>
                                        </p:tgtEl>
                                      </p:cBhvr>
                                      <p:tavLst>
                                        <p:tav tm="100000">
                                          <p:val>
                                            <p:strVal val="height"/>
                                          </p:val>
                                        </p:tav>
                                      </p:tavLst>
                                    </p:anim>
                                    <p:anim calcmode="lin" valueType="str">
                                      <p:cBhvr additive="repl">
                                        <p:cTn dur="2000" fill="hold" id="549"/>
                                        <p:tgtEl>
                                          <p:spTgt spid="109"/>
                                        </p:tgtEl>
                                      </p:cBhvr>
                                      <p:tavLst>
                                        <p:tav tm="0">
                                          <p:val>
                                            <p:strVal val="90"/>
                                          </p:val>
                                        </p:tav>
                                        <p:tav tm="100000">
                                          <p:val>
                                            <p:strVal val="0"/>
                                          </p:val>
                                        </p:tav>
                                      </p:tavLst>
                                    </p:anim>
                                    <p:animEffect filter="fade" transition="in">
                                      <p:cBhvr additive="repl">
                                        <p:cTn dur="2000" fill="freeze" id="550"/>
                                        <p:tgtEl>
                                          <p:spTgt spid="1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CustomShape 1"/>
          <p:cNvSpPr/>
          <p:nvPr/>
        </p:nvSpPr>
        <p:spPr>
          <a:xfrm>
            <a:off x="214200" y="214200"/>
            <a:ext cx="8642520" cy="3015360"/>
          </a:xfrm>
          <a:prstGeom prst="rect">
            <a:avLst/>
          </a:prstGeom>
        </p:spPr>
        <p:txBody>
          <a:bodyPr bIns="45000" lIns="90000" rIns="90000" tIns="45000"/>
          <a:p>
            <a:r>
              <a:rPr lang="ru-RU">
                <a:solidFill>
                  <a:srgbClr val="000000"/>
                </a:solidFill>
                <a:latin typeface="Book Antiqua"/>
              </a:rPr>
              <a:t>В 2007 г. Отдел поиска и возвращения культурных ценностей Управления по сохранению культурных ценностей Россвязьохранкультуры передал в Государственный научно-исследовательский институт реставрации (ГосНИИР) шестьдесят знамен Кубанского казачьего войска, возвращённых в Россию из Кубанского войскового музея американского штата Нью-Джерси.</a:t>
            </a:r>
            <a:endParaRPr/>
          </a:p>
        </p:txBody>
      </p:sp>
      <p:pic>
        <p:nvPicPr>
          <p:cNvPr descr="" id="111" name="Picture 2"/>
          <p:cNvPicPr/>
          <p:nvPr/>
        </p:nvPicPr>
        <p:blipFill>
          <a:blip r:embed="rId1"/>
          <a:stretch>
            <a:fillRect/>
          </a:stretch>
        </p:blipFill>
        <p:spPr>
          <a:xfrm>
            <a:off x="540000" y="3240000"/>
            <a:ext cx="7752960" cy="3436560"/>
          </a:xfrm>
          <a:prstGeom prst="rect">
            <a:avLst/>
          </a:prstGeom>
        </p:spPr>
      </p:pic>
    </p:spTree>
  </p:cSld>
  <p:timing>
    <p:tnLst>
      <p:par>
        <p:cTn dur="indefinite" id="551" nodeType="tmRoot" restart="never">
          <p:childTnLst>
            <p:seq>
              <p:cTn dur="indefinite" id="552" nodeType="mainSeq">
                <p:childTnLst>
                  <p:par>
                    <p:cTn fill="hold" id="553">
                      <p:stCondLst>
                        <p:cond delay="indefinite"/>
                      </p:stCondLst>
                      <p:childTnLst>
                        <p:par>
                          <p:cTn fill="hold" id="554">
                            <p:stCondLst>
                              <p:cond delay="0"/>
                            </p:stCondLst>
                            <p:childTnLst>
                              <p:par>
                                <p:cTn fill="hold" id="555" nodeType="afterEffect" presetClass="entr" presetID="51">
                                  <p:stCondLst>
                                    <p:cond delay="0"/>
                                  </p:stCondLst>
                                  <p:childTnLst>
                                    <p:set>
                                      <p:cBhvr>
                                        <p:cTn dur="1" fill="hold" id="556">
                                          <p:stCondLst>
                                            <p:cond delay="0"/>
                                          </p:stCondLst>
                                        </p:cTn>
                                        <p:tgtEl>
                                          <p:spTgt spid="110"/>
                                        </p:tgtEl>
                                        <p:attrNameLst>
                                          <p:attrName>style.visibility</p:attrName>
                                        </p:attrNameLst>
                                      </p:cBhvr>
                                      <p:to>
                                        <p:strVal val="visible"/>
                                      </p:to>
                                    </p:set>
                                    <p:animEffect filter="fade" transition="in">
                                      <p:cBhvr additive="repl">
                                        <p:cTn dur="770" fill="freeze" id="557"/>
                                        <p:tgtEl>
                                          <p:spTgt spid="110"/>
                                        </p:tgtEl>
                                      </p:cBhvr>
                                    </p:animEffect>
                                    <p:set>
                                      <p:cBhvr>
                                        <p:cTn dur="770" fill="hold" id="558"/>
                                        <p:tgtEl>
                                          <p:spTgt spid="110"/>
                                        </p:tgtEl>
                                        <p:attrNameLst>
                                          <p:attrName>ppt_x</p:attrName>
                                        </p:attrNameLst>
                                      </p:cBhvr>
                                    </p:set>
                                    <p:anim calcmode="lin" valueType="num">
                                      <p:cBhvr additive="repl">
                                        <p:cTn dur="1230" fill="hold" id="559">
                                          <p:stCondLst>
                                            <p:cond delay="770"/>
                                          </p:stCondLst>
                                        </p:cTn>
                                        <p:tgtEl>
                                          <p:spTgt spid="110"/>
                                        </p:tgtEl>
                                        <p:attrNameLst>
                                          <p:attrName>ppt_x</p:attrName>
                                        </p:attrNameLst>
                                      </p:cBhvr>
                                    </p:anim>
                                    <p:set>
                                      <p:cBhvr>
                                        <p:cTn dur="770" fill="hold" id="560"/>
                                        <p:tgtEl>
                                          <p:spTgt spid="110"/>
                                        </p:tgtEl>
                                        <p:attrNameLst>
                                          <p:attrName>ppt_y</p:attrName>
                                        </p:attrNameLst>
                                      </p:cBhvr>
                                    </p:set>
                                    <p:anim calcmode="lin" valueType="num">
                                      <p:cBhvr additive="repl">
                                        <p:cTn dur="1230" fill="hold" id="561">
                                          <p:stCondLst>
                                            <p:cond delay="770"/>
                                          </p:stCondLst>
                                        </p:cTn>
                                        <p:tgtEl>
                                          <p:spTgt spid="110"/>
                                        </p:tgtEl>
                                        <p:attrNameLst>
                                          <p:attrName>ppt_y</p:attrName>
                                        </p:attrNameLst>
                                      </p:cBhvr>
                                    </p:anim>
                                  </p:childTnLst>
                                </p:cTn>
                              </p:par>
                            </p:childTnLst>
                          </p:cTn>
                        </p:par>
                        <p:par>
                          <p:cTn fill="hold" id="562">
                            <p:stCondLst>
                              <p:cond delay="2000"/>
                            </p:stCondLst>
                            <p:childTnLst>
                              <p:par>
                                <p:cTn fill="hold" id="563" nodeType="afterEffect" presetClass="entr" presetID="50">
                                  <p:stCondLst>
                                    <p:cond delay="2000"/>
                                  </p:stCondLst>
                                  <p:childTnLst>
                                    <p:set>
                                      <p:cBhvr>
                                        <p:cTn dur="1" fill="hold" id="564">
                                          <p:stCondLst>
                                            <p:cond delay="0"/>
                                          </p:stCondLst>
                                        </p:cTn>
                                        <p:tgtEl>
                                          <p:spTgt spid="111"/>
                                        </p:tgtEl>
                                        <p:attrNameLst>
                                          <p:attrName>style.visibility</p:attrName>
                                        </p:attrNameLst>
                                      </p:cBhvr>
                                      <p:to>
                                        <p:strVal val="visible"/>
                                      </p:to>
                                    </p:set>
                                    <p:anim calcmode="lin" valueType="str">
                                      <p:cBhvr additive="repl">
                                        <p:cTn dur="2000" fill="hold" id="565"/>
                                        <p:tgtEl>
                                          <p:spTgt spid="111"/>
                                        </p:tgtEl>
                                      </p:cBhvr>
                                      <p:tavLst>
                                        <p:tav tm="0">
                                          <p:val>
                                            <p:strVal val="width+.3"/>
                                          </p:val>
                                        </p:tav>
                                        <p:tav tm="100000">
                                          <p:val>
                                            <p:strVal val="width"/>
                                          </p:val>
                                        </p:tav>
                                      </p:tavLst>
                                    </p:anim>
                                    <p:anim calcmode="lin" valueType="str">
                                      <p:cBhvr additive="repl">
                                        <p:cTn dur="2000" fill="hold" id="566"/>
                                        <p:tgtEl>
                                          <p:spTgt spid="111"/>
                                        </p:tgtEl>
                                      </p:cBhvr>
                                      <p:tavLst>
                                        <p:tav tm="0">
                                          <p:val>
                                            <p:strVal val="height"/>
                                          </p:val>
                                        </p:tav>
                                        <p:tav tm="100000">
                                          <p:val>
                                            <p:strVal val="height"/>
                                          </p:val>
                                        </p:tav>
                                      </p:tavLst>
                                    </p:anim>
                                    <p:animEffect filter="fade" transition="in">
                                      <p:cBhvr additive="repl">
                                        <p:cTn dur="2000" fill="freeze" id="567"/>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2" name="CustomShape 1"/>
          <p:cNvSpPr/>
          <p:nvPr/>
        </p:nvSpPr>
        <p:spPr>
          <a:xfrm>
            <a:off x="214200" y="214200"/>
            <a:ext cx="8714160" cy="2222280"/>
          </a:xfrm>
          <a:prstGeom prst="rect">
            <a:avLst/>
          </a:prstGeom>
        </p:spPr>
        <p:txBody>
          <a:bodyPr bIns="45000" lIns="90000" rIns="90000" tIns="45000"/>
          <a:p>
            <a:r>
              <a:rPr lang="ru-RU" sz="2800">
                <a:solidFill>
                  <a:srgbClr val="000000"/>
                </a:solidFill>
                <a:latin typeface="Book Antiqua"/>
              </a:rPr>
              <a:t>  </a:t>
            </a:r>
            <a:r>
              <a:rPr lang="ru-RU" sz="2800">
                <a:solidFill>
                  <a:srgbClr val="000000"/>
                </a:solidFill>
                <a:latin typeface="Book Antiqua"/>
              </a:rPr>
              <a:t>Регалии Кубанского казачьего войска являются уникальным наследием мировой культуры.     Отреставрированная их часть, уже привезена на Кубань и хранятся в зале Регалий музея-заповедника им. Е. Д. Фелицына. </a:t>
            </a:r>
            <a:endParaRPr/>
          </a:p>
        </p:txBody>
      </p:sp>
      <p:pic>
        <p:nvPicPr>
          <p:cNvPr descr="" id="113" name="Picture 4"/>
          <p:cNvPicPr/>
          <p:nvPr/>
        </p:nvPicPr>
        <p:blipFill>
          <a:blip r:embed="rId1"/>
          <a:stretch>
            <a:fillRect/>
          </a:stretch>
        </p:blipFill>
        <p:spPr>
          <a:xfrm>
            <a:off x="840240" y="2520000"/>
            <a:ext cx="7618680" cy="4289400"/>
          </a:xfrm>
          <a:prstGeom prst="rect">
            <a:avLst/>
          </a:prstGeom>
        </p:spPr>
      </p:pic>
    </p:spTree>
  </p:cSld>
  <p:transition spd="med">
    <p:split dir="in" orient="horz"/>
  </p:transition>
  <p:timing>
    <p:tnLst>
      <p:par>
        <p:cTn dur="indefinite" id="568" nodeType="tmRoot" restart="never">
          <p:childTnLst>
            <p:seq>
              <p:cTn dur="indefinite" id="569" nodeType="mainSeq">
                <p:childTnLst>
                  <p:par>
                    <p:cTn fill="hold" id="570">
                      <p:stCondLst>
                        <p:cond delay="indefinite"/>
                      </p:stCondLst>
                      <p:childTnLst>
                        <p:par>
                          <p:cTn fill="hold" id="571">
                            <p:stCondLst>
                              <p:cond delay="0"/>
                            </p:stCondLst>
                            <p:childTnLst>
                              <p:par>
                                <p:cTn fill="hold" id="572" nodeType="afterEffect" presetClass="entr" presetID="4" presetSubtype="16">
                                  <p:stCondLst>
                                    <p:cond delay="0"/>
                                  </p:stCondLst>
                                  <p:childTnLst>
                                    <p:set>
                                      <p:cBhvr>
                                        <p:cTn dur="1" fill="hold" id="573">
                                          <p:stCondLst>
                                            <p:cond delay="0"/>
                                          </p:stCondLst>
                                        </p:cTn>
                                        <p:tgtEl>
                                          <p:spTgt spid="112"/>
                                        </p:tgtEl>
                                        <p:attrNameLst>
                                          <p:attrName>style.visibility</p:attrName>
                                        </p:attrNameLst>
                                      </p:cBhvr>
                                      <p:to>
                                        <p:strVal val="visible"/>
                                      </p:to>
                                    </p:set>
                                    <p:animEffect filter="box(in)" transition="out">
                                      <p:cBhvr additive="repl">
                                        <p:cTn dur="2000" fill="freeze" id="574"/>
                                        <p:tgtEl>
                                          <p:spTgt spid="112"/>
                                        </p:tgtEl>
                                      </p:cBhvr>
                                    </p:animEffect>
                                  </p:childTnLst>
                                </p:cTn>
                              </p:par>
                            </p:childTnLst>
                          </p:cTn>
                        </p:par>
                        <p:par>
                          <p:cTn fill="hold" id="575">
                            <p:stCondLst>
                              <p:cond delay="2000"/>
                            </p:stCondLst>
                            <p:childTnLst>
                              <p:par>
                                <p:cTn fill="hold" id="576" nodeType="afterEffect" presetClass="entr" presetID="12" presetSubtype="4">
                                  <p:stCondLst>
                                    <p:cond delay="0"/>
                                  </p:stCondLst>
                                  <p:childTnLst>
                                    <p:set>
                                      <p:cBhvr>
                                        <p:cTn dur="1" fill="hold" id="577">
                                          <p:stCondLst>
                                            <p:cond delay="0"/>
                                          </p:stCondLst>
                                        </p:cTn>
                                        <p:tgtEl>
                                          <p:spTgt spid="113"/>
                                        </p:tgtEl>
                                        <p:attrNameLst>
                                          <p:attrName>style.visibility</p:attrName>
                                        </p:attrNameLst>
                                      </p:cBhvr>
                                      <p:to>
                                        <p:strVal val="visible"/>
                                      </p:to>
                                    </p:set>
                                    <p:animEffect filter="slide(fromBottom)" transition="in">
                                      <p:cBhvr additive="repl">
                                        <p:cTn dur="2000" fill="freeze" id="578"/>
                                        <p:tgtEl>
                                          <p:spTgt spid="1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CustomShape 1"/>
          <p:cNvSpPr/>
          <p:nvPr/>
        </p:nvSpPr>
        <p:spPr>
          <a:xfrm>
            <a:off x="180000" y="2963880"/>
            <a:ext cx="7285320" cy="455040"/>
          </a:xfrm>
          <a:prstGeom prst="rect">
            <a:avLst/>
          </a:prstGeom>
        </p:spPr>
        <p:txBody>
          <a:bodyPr bIns="45000" lIns="90000" rIns="90000" tIns="45000"/>
          <a:p>
            <a:r>
              <a:rPr lang="ru-RU" sz="2400">
                <a:solidFill>
                  <a:srgbClr val="000000"/>
                </a:solidFill>
                <a:latin typeface="Times New Roman"/>
              </a:rPr>
              <a:t>http://go.mail.ru/search_images? temnote-net.ru</a:t>
            </a:r>
            <a:endParaRPr/>
          </a:p>
        </p:txBody>
      </p:sp>
      <p:sp>
        <p:nvSpPr>
          <p:cNvPr id="115" name="CustomShape 2"/>
          <p:cNvSpPr/>
          <p:nvPr/>
        </p:nvSpPr>
        <p:spPr>
          <a:xfrm>
            <a:off x="96480" y="214200"/>
            <a:ext cx="3225960" cy="515880"/>
          </a:xfrm>
          <a:prstGeom prst="rect">
            <a:avLst/>
          </a:prstGeom>
        </p:spPr>
        <p:txBody>
          <a:bodyPr bIns="45000" lIns="90000" rIns="90000" tIns="45000" wrap="none"/>
          <a:p>
            <a:r>
              <a:rPr lang="ru-RU" sz="2800">
                <a:solidFill>
                  <a:srgbClr val="000000"/>
                </a:solidFill>
                <a:latin typeface="Book Antiqua"/>
              </a:rPr>
              <a:t>Интернет ресурс:</a:t>
            </a:r>
            <a:endParaRPr/>
          </a:p>
        </p:txBody>
      </p:sp>
      <p:sp>
        <p:nvSpPr>
          <p:cNvPr id="116" name="CustomShape 3"/>
          <p:cNvSpPr/>
          <p:nvPr/>
        </p:nvSpPr>
        <p:spPr>
          <a:xfrm>
            <a:off x="180000" y="2340000"/>
            <a:ext cx="4582440" cy="455040"/>
          </a:xfrm>
          <a:prstGeom prst="rect">
            <a:avLst/>
          </a:prstGeom>
        </p:spPr>
        <p:txBody>
          <a:bodyPr bIns="45000" lIns="90000" rIns="90000" tIns="45000" wrap="none"/>
          <a:p>
            <a:r>
              <a:rPr lang="ru-RU" sz="2400">
                <a:solidFill>
                  <a:srgbClr val="000000"/>
                </a:solidFill>
                <a:latin typeface="Times New Roman"/>
              </a:rPr>
              <a:t>http://fant-asia.ru/gallerynew28.htm</a:t>
            </a:r>
            <a:endParaRPr/>
          </a:p>
        </p:txBody>
      </p:sp>
      <p:sp>
        <p:nvSpPr>
          <p:cNvPr id="117" name="CustomShape 4"/>
          <p:cNvSpPr/>
          <p:nvPr/>
        </p:nvSpPr>
        <p:spPr>
          <a:xfrm>
            <a:off x="214200" y="1214280"/>
            <a:ext cx="8714160" cy="455040"/>
          </a:xfrm>
          <a:prstGeom prst="rect">
            <a:avLst/>
          </a:prstGeom>
        </p:spPr>
        <p:txBody>
          <a:bodyPr bIns="45000" lIns="90000" rIns="90000" tIns="45000"/>
          <a:p>
            <a:r>
              <a:rPr lang="ru-RU" sz="2400">
                <a:solidFill>
                  <a:srgbClr val="000000"/>
                </a:solidFill>
                <a:latin typeface="Times New Roman"/>
              </a:rPr>
              <a:t>http://www.slavakubani.ru/media.php?cat=824&amp;i=4&amp;type=undefined</a:t>
            </a:r>
            <a:endParaRPr/>
          </a:p>
        </p:txBody>
      </p:sp>
      <p:sp>
        <p:nvSpPr>
          <p:cNvPr id="118" name="CustomShape 5"/>
          <p:cNvSpPr/>
          <p:nvPr/>
        </p:nvSpPr>
        <p:spPr>
          <a:xfrm>
            <a:off x="180000" y="1800000"/>
            <a:ext cx="6318000" cy="456480"/>
          </a:xfrm>
          <a:prstGeom prst="rect">
            <a:avLst/>
          </a:prstGeom>
        </p:spPr>
        <p:txBody>
          <a:bodyPr anchor="ctr" bIns="45000" lIns="90000" rIns="90000" tIns="45000" wrap="none"/>
          <a:p>
            <a:pPr>
              <a:lnSpc>
                <a:spcPct val="100000"/>
              </a:lnSpc>
            </a:pPr>
            <a:r>
              <a:rPr lang="ru-RU" sz="2400">
                <a:solidFill>
                  <a:srgbClr val="000000"/>
                </a:solidFill>
                <a:latin typeface="Book Antiqua"/>
                <a:ea typeface="Calibri"/>
              </a:rPr>
              <a:t>http://www.slavakubani.ru/read.php?id=45</a:t>
            </a:r>
            <a:endParaRPr/>
          </a:p>
        </p:txBody>
      </p:sp>
      <p:sp>
        <p:nvSpPr>
          <p:cNvPr id="119" name="CustomShape 6"/>
          <p:cNvSpPr/>
          <p:nvPr/>
        </p:nvSpPr>
        <p:spPr>
          <a:xfrm>
            <a:off x="142200" y="3683880"/>
            <a:ext cx="8856720" cy="455040"/>
          </a:xfrm>
          <a:prstGeom prst="rect">
            <a:avLst/>
          </a:prstGeom>
        </p:spPr>
        <p:txBody>
          <a:bodyPr bIns="45000" lIns="90000" rIns="90000" tIns="45000"/>
          <a:p>
            <a:r>
              <a:rPr lang="ru-RU" sz="2400">
                <a:solidFill>
                  <a:srgbClr val="000000"/>
                </a:solidFill>
                <a:latin typeface="Times New Roman"/>
              </a:rPr>
              <a:t>https://www.google.ru/search?q=%D0%B3%D0%...</a:t>
            </a:r>
            <a:endParaRPr/>
          </a:p>
        </p:txBody>
      </p:sp>
    </p:spTree>
  </p:cSld>
  <p:transition spd="med">
    <p:wheel spokes="8"/>
  </p:transition>
  <p:timing>
    <p:tnLst>
      <p:par>
        <p:cTn dur="indefinite" id="579" nodeType="tmRoot" restart="never">
          <p:childTnLst>
            <p:seq>
              <p:cTn id="580"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 name="CustomShape 1"/>
          <p:cNvSpPr/>
          <p:nvPr/>
        </p:nvSpPr>
        <p:spPr>
          <a:xfrm>
            <a:off x="285840" y="428760"/>
            <a:ext cx="8642520" cy="1552320"/>
          </a:xfrm>
          <a:prstGeom prst="rect">
            <a:avLst/>
          </a:prstGeom>
        </p:spPr>
        <p:txBody>
          <a:bodyPr bIns="45000" lIns="90000" rIns="90000" tIns="45000"/>
          <a:p>
            <a:r>
              <a:rPr lang="ru-RU">
                <a:solidFill>
                  <a:srgbClr val="000000"/>
                </a:solidFill>
                <a:latin typeface="Book Antiqua"/>
              </a:rPr>
              <a:t>Казаки бережно хранили свои  раритеты в войсковом соборе, передавали их из поколения в поколение, воспитывая на них, воинскую доблесть, верность Отечеству и традициям предков.     </a:t>
            </a:r>
            <a:endParaRPr/>
          </a:p>
        </p:txBody>
      </p:sp>
      <p:sp>
        <p:nvSpPr>
          <p:cNvPr id="19" name="CustomShape 2"/>
          <p:cNvSpPr/>
          <p:nvPr/>
        </p:nvSpPr>
        <p:spPr>
          <a:xfrm>
            <a:off x="214200" y="5643720"/>
            <a:ext cx="8642520" cy="820800"/>
          </a:xfrm>
          <a:prstGeom prst="rect">
            <a:avLst/>
          </a:prstGeom>
        </p:spPr>
        <p:txBody>
          <a:bodyPr bIns="45000" lIns="90000" rIns="90000" tIns="45000"/>
          <a:p>
            <a:r>
              <a:rPr lang="ru-RU">
                <a:solidFill>
                  <a:srgbClr val="006600"/>
                </a:solidFill>
                <a:latin typeface="Book Antiqua"/>
              </a:rPr>
              <a:t>Лишь булава – знак атаманской власти – и войсковая печать неизменно находились в войсковом штабе.</a:t>
            </a:r>
            <a:endParaRPr/>
          </a:p>
        </p:txBody>
      </p:sp>
      <p:pic>
        <p:nvPicPr>
          <p:cNvPr descr="" id="20" name="Picture 4"/>
          <p:cNvPicPr/>
          <p:nvPr/>
        </p:nvPicPr>
        <p:blipFill>
          <a:blip r:embed="rId1"/>
          <a:stretch>
            <a:fillRect/>
          </a:stretch>
        </p:blipFill>
        <p:spPr>
          <a:xfrm>
            <a:off x="5000760" y="2286000"/>
            <a:ext cx="3856320" cy="3356280"/>
          </a:xfrm>
          <a:prstGeom prst="rect">
            <a:avLst/>
          </a:prstGeom>
        </p:spPr>
      </p:pic>
      <p:pic>
        <p:nvPicPr>
          <p:cNvPr descr="" id="21" name="Picture 2"/>
          <p:cNvPicPr/>
          <p:nvPr/>
        </p:nvPicPr>
        <p:blipFill>
          <a:blip r:embed="rId2"/>
          <a:stretch>
            <a:fillRect/>
          </a:stretch>
        </p:blipFill>
        <p:spPr>
          <a:xfrm>
            <a:off x="928800" y="2286000"/>
            <a:ext cx="3427560" cy="3284640"/>
          </a:xfrm>
          <a:prstGeom prst="rect">
            <a:avLst/>
          </a:prstGeom>
        </p:spPr>
      </p:pic>
    </p:spTree>
  </p:cSld>
  <p:transition spd="med">
    <p:wipe dir="u"/>
  </p:transition>
  <p:timing>
    <p:tnLst>
      <p:par>
        <p:cTn dur="indefinite" id="56" nodeType="tmRoot" restart="never">
          <p:childTnLst>
            <p:seq>
              <p:cTn dur="indefinite" id="57" nodeType="mainSeq">
                <p:childTnLst>
                  <p:par>
                    <p:cTn fill="hold" id="58">
                      <p:stCondLst>
                        <p:cond delay="indefinite"/>
                      </p:stCondLst>
                      <p:childTnLst>
                        <p:par>
                          <p:cTn fill="hold" id="59">
                            <p:stCondLst>
                              <p:cond delay="0"/>
                            </p:stCondLst>
                            <p:childTnLst>
                              <p:par>
                                <p:cTn fill="hold" id="60" nodeType="afterEffect" presetClass="entr" presetID="3" presetSubtype="10">
                                  <p:stCondLst>
                                    <p:cond delay="0"/>
                                  </p:stCondLst>
                                  <p:childTnLst>
                                    <p:set>
                                      <p:cBhvr>
                                        <p:cTn dur="1" fill="hold" id="61">
                                          <p:stCondLst>
                                            <p:cond delay="0"/>
                                          </p:stCondLst>
                                        </p:cTn>
                                        <p:tgtEl>
                                          <p:spTgt spid="18"/>
                                        </p:tgtEl>
                                        <p:attrNameLst>
                                          <p:attrName>style.visibility</p:attrName>
                                        </p:attrNameLst>
                                      </p:cBhvr>
                                      <p:to>
                                        <p:strVal val="visible"/>
                                      </p:to>
                                    </p:set>
                                    <p:animEffect filter="blinds(horizontal)" transition="in">
                                      <p:cBhvr additive="repl">
                                        <p:cTn dur="2000" fill="freeze" id="62"/>
                                        <p:tgtEl>
                                          <p:spTgt spid="18"/>
                                        </p:tgtEl>
                                      </p:cBhvr>
                                    </p:animEffect>
                                  </p:childTnLst>
                                </p:cTn>
                              </p:par>
                            </p:childTnLst>
                          </p:cTn>
                        </p:par>
                        <p:par>
                          <p:cTn fill="hold" id="63">
                            <p:stCondLst>
                              <p:cond delay="2000"/>
                            </p:stCondLst>
                            <p:childTnLst>
                              <p:par>
                                <p:cTn fill="hold" id="64" nodeType="afterEffect" presetClass="entr" presetID="8" presetSubtype="16">
                                  <p:stCondLst>
                                    <p:cond delay="0"/>
                                  </p:stCondLst>
                                  <p:childTnLst>
                                    <p:set>
                                      <p:cBhvr>
                                        <p:cTn dur="1" fill="hold" id="65">
                                          <p:stCondLst>
                                            <p:cond delay="0"/>
                                          </p:stCondLst>
                                        </p:cTn>
                                        <p:tgtEl>
                                          <p:spTgt spid="21"/>
                                        </p:tgtEl>
                                        <p:attrNameLst>
                                          <p:attrName>style.visibility</p:attrName>
                                        </p:attrNameLst>
                                      </p:cBhvr>
                                      <p:to>
                                        <p:strVal val="visible"/>
                                      </p:to>
                                    </p:set>
                                    <p:animEffect filter="diamond(in)" transition="out">
                                      <p:cBhvr additive="repl">
                                        <p:cTn dur="1000" fill="freeze" id="66"/>
                                        <p:tgtEl>
                                          <p:spTgt spid="21"/>
                                        </p:tgtEl>
                                      </p:cBhvr>
                                    </p:animEffect>
                                  </p:childTnLst>
                                </p:cTn>
                              </p:par>
                            </p:childTnLst>
                          </p:cTn>
                        </p:par>
                        <p:par>
                          <p:cTn fill="hold" id="67">
                            <p:stCondLst>
                              <p:cond delay="3000"/>
                            </p:stCondLst>
                            <p:childTnLst>
                              <p:par>
                                <p:cTn fill="hold" id="68" nodeType="afterEffect" presetClass="entr" presetID="8" presetSubtype="16">
                                  <p:stCondLst>
                                    <p:cond delay="0"/>
                                  </p:stCondLst>
                                  <p:childTnLst>
                                    <p:set>
                                      <p:cBhvr>
                                        <p:cTn dur="1" fill="hold" id="69">
                                          <p:stCondLst>
                                            <p:cond delay="0"/>
                                          </p:stCondLst>
                                        </p:cTn>
                                        <p:tgtEl>
                                          <p:spTgt spid="20"/>
                                        </p:tgtEl>
                                        <p:attrNameLst>
                                          <p:attrName>style.visibility</p:attrName>
                                        </p:attrNameLst>
                                      </p:cBhvr>
                                      <p:to>
                                        <p:strVal val="visible"/>
                                      </p:to>
                                    </p:set>
                                    <p:animEffect filter="diamond(in)" transition="out">
                                      <p:cBhvr additive="repl">
                                        <p:cTn dur="1000" fill="freeze" id="70"/>
                                        <p:tgtEl>
                                          <p:spTgt spid="20"/>
                                        </p:tgtEl>
                                      </p:cBhvr>
                                    </p:animEffect>
                                  </p:childTnLst>
                                </p:cTn>
                              </p:par>
                            </p:childTnLst>
                          </p:cTn>
                        </p:par>
                        <p:par>
                          <p:cTn fill="hold" id="71">
                            <p:stCondLst>
                              <p:cond delay="4000"/>
                            </p:stCondLst>
                            <p:childTnLst>
                              <p:par>
                                <p:cTn fill="hold" id="72" nodeType="afterEffect" presetClass="entr" presetID="45">
                                  <p:stCondLst>
                                    <p:cond delay="0"/>
                                  </p:stCondLst>
                                  <p:childTnLst>
                                    <p:set>
                                      <p:cBhvr>
                                        <p:cTn dur="1" fill="hold" id="73">
                                          <p:stCondLst>
                                            <p:cond delay="0"/>
                                          </p:stCondLst>
                                        </p:cTn>
                                        <p:tgtEl>
                                          <p:spTgt spid="19"/>
                                        </p:tgtEl>
                                        <p:attrNameLst>
                                          <p:attrName>style.visibility</p:attrName>
                                        </p:attrNameLst>
                                      </p:cBhvr>
                                      <p:to>
                                        <p:strVal val="visible"/>
                                      </p:to>
                                    </p:set>
                                    <p:animEffect filter="fade" transition="in">
                                      <p:cBhvr additive="repl">
                                        <p:cTn dur="2000" fill="freeze" id="74"/>
                                        <p:tgtEl>
                                          <p:spTgt spid="19"/>
                                        </p:tgtEl>
                                      </p:cBhvr>
                                    </p:animEffect>
                                    <p:anim calcmode="lin" valueType="str">
                                      <p:cBhvr additive="repl">
                                        <p:cTn dur="2000" fill="hold" id="75"/>
                                        <p:tgtEl>
                                          <p:spTgt spid="19"/>
                                        </p:tgtEl>
                                      </p:cBhvr>
                                    </p:anim>
                                    <p:anim calcmode="lin" valueType="str">
                                      <p:cBhvr additive="repl">
                                        <p:cTn dur="2000" fill="hold" id="76"/>
                                        <p:tgtEl>
                                          <p:spTgt spid="19"/>
                                        </p:tgtEl>
                                      </p:cBhvr>
                                      <p:tavLst>
                                        <p:tav tm="0">
                                          <p:val>
                                            <p:strVal val="height"/>
                                          </p:val>
                                        </p:tav>
                                        <p:tav tm="100000">
                                          <p:val>
                                            <p:strVal val="height"/>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 name="CustomShape 1"/>
          <p:cNvSpPr/>
          <p:nvPr/>
        </p:nvSpPr>
        <p:spPr>
          <a:xfrm>
            <a:off x="214200" y="285840"/>
            <a:ext cx="8642520" cy="1795680"/>
          </a:xfrm>
          <a:prstGeom prst="rect">
            <a:avLst/>
          </a:prstGeom>
        </p:spPr>
        <p:txBody>
          <a:bodyPr bIns="45000" lIns="90000" rIns="90000" tIns="45000"/>
          <a:p>
            <a:r>
              <a:rPr lang="ru-RU" sz="2800">
                <a:solidFill>
                  <a:srgbClr val="000000"/>
                </a:solidFill>
                <a:latin typeface="Book Antiqua"/>
              </a:rPr>
              <a:t>Забота о сохранении Регалий была священным воинским долгом. Ибо </a:t>
            </a:r>
            <a:r>
              <a:rPr lang="ru-RU" sz="2800">
                <a:solidFill>
                  <a:srgbClr val="c00000"/>
                </a:solidFill>
                <a:latin typeface="Book Antiqua"/>
              </a:rPr>
              <a:t>Регалии</a:t>
            </a:r>
            <a:r>
              <a:rPr lang="ru-RU" sz="2800">
                <a:solidFill>
                  <a:srgbClr val="000000"/>
                </a:solidFill>
                <a:latin typeface="Book Antiqua"/>
              </a:rPr>
              <a:t> – это была </a:t>
            </a:r>
            <a:r>
              <a:rPr lang="ru-RU" sz="2800">
                <a:solidFill>
                  <a:srgbClr val="c00000"/>
                </a:solidFill>
                <a:latin typeface="Book Antiqua"/>
              </a:rPr>
              <a:t>душа войска</a:t>
            </a:r>
            <a:r>
              <a:rPr lang="ru-RU" sz="2800">
                <a:solidFill>
                  <a:srgbClr val="000000"/>
                </a:solidFill>
                <a:latin typeface="Book Antiqua"/>
              </a:rPr>
              <a:t>, а следовательно, для русского человека, казака – само войско. </a:t>
            </a:r>
            <a:endParaRPr/>
          </a:p>
        </p:txBody>
      </p:sp>
      <p:sp>
        <p:nvSpPr>
          <p:cNvPr id="23" name="CustomShape 2"/>
          <p:cNvSpPr/>
          <p:nvPr/>
        </p:nvSpPr>
        <p:spPr>
          <a:xfrm>
            <a:off x="214200" y="2643120"/>
            <a:ext cx="3927600" cy="3502080"/>
          </a:xfrm>
          <a:prstGeom prst="rect">
            <a:avLst/>
          </a:prstGeom>
        </p:spPr>
        <p:txBody>
          <a:bodyPr bIns="45000" lIns="90000" rIns="90000" tIns="45000"/>
          <a:p>
            <a:r>
              <a:rPr lang="ru-RU" sz="2800">
                <a:solidFill>
                  <a:srgbClr val="006600"/>
                </a:solidFill>
                <a:latin typeface="Book Antiqua"/>
              </a:rPr>
              <a:t>Где были Регалии, там было и войско, там сплачивались кубанские казаки, и так было за всё время существования войска.</a:t>
            </a:r>
            <a:endParaRPr/>
          </a:p>
        </p:txBody>
      </p:sp>
      <p:pic>
        <p:nvPicPr>
          <p:cNvPr descr="" id="24" name="Рисунок 6"/>
          <p:cNvPicPr/>
          <p:nvPr/>
        </p:nvPicPr>
        <p:blipFill>
          <a:blip r:embed="rId1"/>
          <a:stretch>
            <a:fillRect/>
          </a:stretch>
        </p:blipFill>
        <p:spPr>
          <a:xfrm>
            <a:off x="4786200" y="2357280"/>
            <a:ext cx="3880080" cy="3499200"/>
          </a:xfrm>
          <a:prstGeom prst="rect">
            <a:avLst/>
          </a:prstGeom>
        </p:spPr>
      </p:pic>
    </p:spTree>
  </p:cSld>
  <p:transition spd="med">
    <p:wipe dir="l"/>
  </p:transition>
  <p:timing>
    <p:tnLst>
      <p:par>
        <p:cTn dur="indefinite" id="77" nodeType="tmRoot" restart="never">
          <p:childTnLst>
            <p:seq>
              <p:cTn dur="indefinite" id="78" nodeType="mainSeq">
                <p:childTnLst>
                  <p:par>
                    <p:cTn fill="hold" id="79">
                      <p:stCondLst>
                        <p:cond delay="indefinite"/>
                      </p:stCondLst>
                      <p:childTnLst>
                        <p:par>
                          <p:cTn fill="hold" id="80">
                            <p:stCondLst>
                              <p:cond delay="0"/>
                            </p:stCondLst>
                            <p:childTnLst>
                              <p:par>
                                <p:cTn fill="hold" id="81" nodeType="afterEffect" presetClass="entr" presetID="4" presetSubtype="16">
                                  <p:stCondLst>
                                    <p:cond delay="0"/>
                                  </p:stCondLst>
                                  <p:childTnLst>
                                    <p:set>
                                      <p:cBhvr>
                                        <p:cTn dur="1" fill="hold" id="82">
                                          <p:stCondLst>
                                            <p:cond delay="0"/>
                                          </p:stCondLst>
                                        </p:cTn>
                                        <p:tgtEl>
                                          <p:spTgt spid="22"/>
                                        </p:tgtEl>
                                        <p:attrNameLst>
                                          <p:attrName>style.visibility</p:attrName>
                                        </p:attrNameLst>
                                      </p:cBhvr>
                                      <p:to>
                                        <p:strVal val="visible"/>
                                      </p:to>
                                    </p:set>
                                    <p:animEffect filter="box(in)" transition="out">
                                      <p:cBhvr additive="repl">
                                        <p:cTn dur="2000" fill="freeze" id="83"/>
                                        <p:tgtEl>
                                          <p:spTgt spid="22"/>
                                        </p:tgtEl>
                                      </p:cBhvr>
                                    </p:animEffect>
                                  </p:childTnLst>
                                </p:cTn>
                              </p:par>
                            </p:childTnLst>
                          </p:cTn>
                        </p:par>
                        <p:par>
                          <p:cTn fill="hold" id="84">
                            <p:stCondLst>
                              <p:cond delay="2000"/>
                            </p:stCondLst>
                            <p:childTnLst>
                              <p:par>
                                <p:cTn fill="hold" id="85" nodeType="afterEffect" presetClass="entr" presetID="53">
                                  <p:stCondLst>
                                    <p:cond delay="0"/>
                                  </p:stCondLst>
                                  <p:childTnLst>
                                    <p:set>
                                      <p:cBhvr>
                                        <p:cTn dur="1" fill="hold" id="86">
                                          <p:stCondLst>
                                            <p:cond delay="0"/>
                                          </p:stCondLst>
                                        </p:cTn>
                                        <p:tgtEl>
                                          <p:spTgt spid="24"/>
                                        </p:tgtEl>
                                        <p:attrNameLst>
                                          <p:attrName>style.visibility</p:attrName>
                                        </p:attrNameLst>
                                      </p:cBhvr>
                                      <p:to>
                                        <p:strVal val="visible"/>
                                      </p:to>
                                    </p:set>
                                    <p:anim calcmode="lin" valueType="str">
                                      <p:cBhvr additive="repl">
                                        <p:cTn dur="2000" fill="hold" id="87"/>
                                        <p:tgtEl>
                                          <p:spTgt spid="24"/>
                                        </p:tgtEl>
                                      </p:cBhvr>
                                      <p:tavLst>
                                        <p:tav tm="100000">
                                          <p:val>
                                            <p:strVal val="width"/>
                                          </p:val>
                                        </p:tav>
                                      </p:tavLst>
                                    </p:anim>
                                    <p:anim calcmode="lin" valueType="str">
                                      <p:cBhvr additive="repl">
                                        <p:cTn dur="2000" fill="hold" id="88"/>
                                        <p:tgtEl>
                                          <p:spTgt spid="24"/>
                                        </p:tgtEl>
                                      </p:cBhvr>
                                      <p:tavLst>
                                        <p:tav tm="100000">
                                          <p:val>
                                            <p:strVal val="height"/>
                                          </p:val>
                                        </p:tav>
                                      </p:tavLst>
                                    </p:anim>
                                    <p:animEffect filter="fade" transition="in">
                                      <p:cBhvr additive="repl">
                                        <p:cTn dur="2000" fill="freeze" id="89"/>
                                        <p:tgtEl>
                                          <p:spTgt spid="24"/>
                                        </p:tgtEl>
                                      </p:cBhvr>
                                    </p:animEffect>
                                  </p:childTnLst>
                                </p:cTn>
                              </p:par>
                            </p:childTnLst>
                          </p:cTn>
                        </p:par>
                        <p:par>
                          <p:cTn fill="hold" id="90">
                            <p:stCondLst>
                              <p:cond delay="4000"/>
                            </p:stCondLst>
                            <p:childTnLst>
                              <p:par>
                                <p:cTn fill="hold" id="91" nodeType="afterEffect" presetClass="entr" presetID="47">
                                  <p:stCondLst>
                                    <p:cond delay="2000"/>
                                  </p:stCondLst>
                                  <p:childTnLst>
                                    <p:set>
                                      <p:cBhvr>
                                        <p:cTn dur="1" fill="hold" id="92">
                                          <p:stCondLst>
                                            <p:cond delay="0"/>
                                          </p:stCondLst>
                                        </p:cTn>
                                        <p:tgtEl>
                                          <p:spTgt spid="23"/>
                                        </p:tgtEl>
                                        <p:attrNameLst>
                                          <p:attrName>style.visibility</p:attrName>
                                        </p:attrNameLst>
                                      </p:cBhvr>
                                      <p:to>
                                        <p:strVal val="visible"/>
                                      </p:to>
                                    </p:set>
                                    <p:animEffect filter="fade" transition="in">
                                      <p:cBhvr additive="repl">
                                        <p:cTn dur="2000" fill="freeze" id="93"/>
                                        <p:tgtEl>
                                          <p:spTgt spid="23"/>
                                        </p:tgtEl>
                                      </p:cBhvr>
                                    </p:animEffect>
                                    <p:anim calcmode="lin" valueType="num">
                                      <p:cBhvr additive="repl">
                                        <p:cTn dur="2000" fill="hold" id="94"/>
                                        <p:tgtEl>
                                          <p:spTgt spid="23"/>
                                        </p:tgtEl>
                                        <p:attrNameLst>
                                          <p:attrName>ppt_x</p:attrName>
                                        </p:attrNameLst>
                                      </p:cBhvr>
                                      <p:tavLst>
                                        <p:tav tm="0">
                                          <p:val>
                                            <p:strVal val="#ppt_x"/>
                                          </p:val>
                                        </p:tav>
                                        <p:tav tm="100000">
                                          <p:val>
                                            <p:strVal val="#ppt_x"/>
                                          </p:val>
                                        </p:tav>
                                      </p:tavLst>
                                    </p:anim>
                                    <p:anim calcmode="lin" valueType="num">
                                      <p:cBhvr additive="repl">
                                        <p:cTn dur="2000" fill="hold" id="95"/>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 name="CustomShape 1"/>
          <p:cNvSpPr/>
          <p:nvPr/>
        </p:nvSpPr>
        <p:spPr>
          <a:xfrm>
            <a:off x="5572080" y="1143000"/>
            <a:ext cx="3356280" cy="2648880"/>
          </a:xfrm>
          <a:prstGeom prst="rect">
            <a:avLst/>
          </a:prstGeom>
        </p:spPr>
        <p:txBody>
          <a:bodyPr bIns="45000" lIns="90000" rIns="90000" tIns="45000"/>
          <a:p>
            <a:r>
              <a:rPr lang="ru-RU" sz="2800">
                <a:solidFill>
                  <a:srgbClr val="000000"/>
                </a:solidFill>
                <a:latin typeface="Book Antiqua"/>
              </a:rPr>
              <a:t>В критические моменты в первую очередь принимались меры к спасению реликвий. </a:t>
            </a:r>
            <a:endParaRPr/>
          </a:p>
        </p:txBody>
      </p:sp>
      <p:sp>
        <p:nvSpPr>
          <p:cNvPr id="26" name="CustomShape 2"/>
          <p:cNvSpPr/>
          <p:nvPr/>
        </p:nvSpPr>
        <p:spPr>
          <a:xfrm>
            <a:off x="285840" y="4643280"/>
            <a:ext cx="8642520" cy="2222280"/>
          </a:xfrm>
          <a:prstGeom prst="rect">
            <a:avLst/>
          </a:prstGeom>
        </p:spPr>
        <p:txBody>
          <a:bodyPr bIns="45000" lIns="90000" rIns="90000" tIns="45000"/>
          <a:p>
            <a:r>
              <a:rPr lang="ru-RU" sz="2800">
                <a:solidFill>
                  <a:srgbClr val="006600"/>
                </a:solidFill>
                <a:latin typeface="Book Antiqua"/>
              </a:rPr>
              <a:t>За всю историю Кубанского казачьего войска дважды покидали они место своего постоянного хранения – Войсковой собор Св. Александра Невского, и оба раза – во время гражданской войны. </a:t>
            </a:r>
            <a:endParaRPr/>
          </a:p>
        </p:txBody>
      </p:sp>
      <p:pic>
        <p:nvPicPr>
          <p:cNvPr descr="" id="27" name="photo"/>
          <p:cNvPicPr/>
          <p:nvPr/>
        </p:nvPicPr>
        <p:blipFill>
          <a:blip r:embed="rId1"/>
          <a:stretch>
            <a:fillRect/>
          </a:stretch>
        </p:blipFill>
        <p:spPr>
          <a:xfrm>
            <a:off x="214200" y="357120"/>
            <a:ext cx="5118480" cy="3856320"/>
          </a:xfrm>
          <a:prstGeom prst="rect">
            <a:avLst/>
          </a:prstGeom>
        </p:spPr>
      </p:pic>
    </p:spTree>
  </p:cSld>
  <p:transition spd="med">
    <p:wipe dir="r"/>
  </p:transition>
  <p:timing>
    <p:tnLst>
      <p:par>
        <p:cTn dur="indefinite" id="96" nodeType="tmRoot" restart="never">
          <p:childTnLst>
            <p:seq>
              <p:cTn dur="indefinite" id="97" nodeType="mainSeq">
                <p:childTnLst>
                  <p:par>
                    <p:cTn fill="hold" id="98">
                      <p:stCondLst>
                        <p:cond delay="indefinite"/>
                      </p:stCondLst>
                      <p:childTnLst>
                        <p:par>
                          <p:cTn fill="hold" id="99">
                            <p:stCondLst>
                              <p:cond delay="0"/>
                            </p:stCondLst>
                            <p:childTnLst>
                              <p:par>
                                <p:cTn fill="hold" id="100" nodeType="afterEffect" presetClass="entr" presetID="4" presetSubtype="16">
                                  <p:stCondLst>
                                    <p:cond delay="0"/>
                                  </p:stCondLst>
                                  <p:childTnLst>
                                    <p:set>
                                      <p:cBhvr>
                                        <p:cTn dur="1" fill="hold" id="101">
                                          <p:stCondLst>
                                            <p:cond delay="0"/>
                                          </p:stCondLst>
                                        </p:cTn>
                                        <p:tgtEl>
                                          <p:spTgt spid="25"/>
                                        </p:tgtEl>
                                        <p:attrNameLst>
                                          <p:attrName>style.visibility</p:attrName>
                                        </p:attrNameLst>
                                      </p:cBhvr>
                                      <p:to>
                                        <p:strVal val="visible"/>
                                      </p:to>
                                    </p:set>
                                    <p:animEffect filter="box(in)" transition="out">
                                      <p:cBhvr additive="repl">
                                        <p:cTn dur="2000" fill="freeze" id="102"/>
                                        <p:tgtEl>
                                          <p:spTgt spid="25"/>
                                        </p:tgtEl>
                                      </p:cBhvr>
                                    </p:animEffect>
                                  </p:childTnLst>
                                </p:cTn>
                              </p:par>
                            </p:childTnLst>
                          </p:cTn>
                        </p:par>
                      </p:childTnLst>
                    </p:cTn>
                  </p:par>
                  <p:par>
                    <p:cTn fill="hold" id="103">
                      <p:stCondLst>
                        <p:cond delay="indefinite"/>
                      </p:stCondLst>
                      <p:childTnLst>
                        <p:par>
                          <p:cTn fill="hold" id="104">
                            <p:stCondLst>
                              <p:cond delay="0"/>
                            </p:stCondLst>
                            <p:childTnLst>
                              <p:par>
                                <p:cTn fill="hold" id="105" nodeType="clickEffect" presetClass="entr" presetID="4" presetSubtype="16">
                                  <p:stCondLst>
                                    <p:cond delay="1000"/>
                                  </p:stCondLst>
                                  <p:childTnLst>
                                    <p:set>
                                      <p:cBhvr>
                                        <p:cTn dur="1" fill="hold" id="106">
                                          <p:stCondLst>
                                            <p:cond delay="0"/>
                                          </p:stCondLst>
                                        </p:cTn>
                                        <p:tgtEl>
                                          <p:spTgt spid="26"/>
                                        </p:tgtEl>
                                        <p:attrNameLst>
                                          <p:attrName>style.visibility</p:attrName>
                                        </p:attrNameLst>
                                      </p:cBhvr>
                                      <p:to>
                                        <p:strVal val="visible"/>
                                      </p:to>
                                    </p:set>
                                    <p:animEffect filter="box(in)" transition="out">
                                      <p:cBhvr additive="repl">
                                        <p:cTn dur="2000" fill="freeze" id="107"/>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 name="CustomShape 1"/>
          <p:cNvSpPr/>
          <p:nvPr/>
        </p:nvSpPr>
        <p:spPr>
          <a:xfrm>
            <a:off x="214200" y="0"/>
            <a:ext cx="8642520" cy="2861280"/>
          </a:xfrm>
          <a:prstGeom prst="rect">
            <a:avLst/>
          </a:prstGeom>
        </p:spPr>
        <p:txBody>
          <a:bodyPr bIns="45000" lIns="90000" rIns="90000" tIns="45000"/>
          <a:p>
            <a:r>
              <a:rPr lang="ru-RU">
                <a:solidFill>
                  <a:srgbClr val="7030a0"/>
                </a:solidFill>
                <a:latin typeface="Book Antiqua"/>
              </a:rPr>
              <a:t>Так, 28 февраля 1918 года атаман Кубанского казачьего войска Филимонов и кубанское правительство, не рискнув сопротивляться красным, без боя покидали Екатеринодар. Накануне отступления позаботились о спасении Регалий. Решили вверить их судьбу казакам станицы Брюховецкой. </a:t>
            </a:r>
            <a:endParaRPr/>
          </a:p>
        </p:txBody>
      </p:sp>
      <p:sp>
        <p:nvSpPr>
          <p:cNvPr id="29" name="CustomShape 2"/>
          <p:cNvSpPr/>
          <p:nvPr/>
        </p:nvSpPr>
        <p:spPr>
          <a:xfrm>
            <a:off x="180000" y="2768400"/>
            <a:ext cx="8642520" cy="1370520"/>
          </a:xfrm>
          <a:prstGeom prst="rect">
            <a:avLst/>
          </a:prstGeom>
        </p:spPr>
        <p:txBody>
          <a:bodyPr anchor="ctr" bIns="45000" lIns="90000" rIns="90000" tIns="45000"/>
          <a:p>
            <a:pPr>
              <a:lnSpc>
                <a:spcPct val="100000"/>
              </a:lnSpc>
            </a:pPr>
            <a:r>
              <a:rPr lang="ru-RU" sz="2800">
                <a:solidFill>
                  <a:srgbClr val="006600"/>
                </a:solidFill>
                <a:latin typeface="Times New Roman"/>
                <a:ea typeface="Times New Roman"/>
              </a:rPr>
              <a:t>Глухой февральской ночью в сопровождении офицерского конвоя ящики с Регалиями (их везли в гробах) были доставлены в станицу. </a:t>
            </a:r>
            <a:endParaRPr/>
          </a:p>
        </p:txBody>
      </p:sp>
      <p:sp>
        <p:nvSpPr>
          <p:cNvPr id="30" name="CustomShape 3"/>
          <p:cNvSpPr/>
          <p:nvPr/>
        </p:nvSpPr>
        <p:spPr>
          <a:xfrm>
            <a:off x="245520" y="4247280"/>
            <a:ext cx="8571240" cy="2465280"/>
          </a:xfrm>
          <a:prstGeom prst="rect">
            <a:avLst/>
          </a:prstGeom>
        </p:spPr>
        <p:txBody>
          <a:bodyPr bIns="45000" lIns="90000" rIns="90000" tIns="45000"/>
          <a:p>
            <a:r>
              <a:rPr lang="ru-RU">
                <a:solidFill>
                  <a:srgbClr val="c00000"/>
                </a:solidFill>
                <a:latin typeface="Book Antiqua"/>
              </a:rPr>
              <a:t>Когда красные подошли к Брюховецкой, станичный атаман  И.С. Шевель вызвал одного старого, надёжного казака из глухого хутора и поручил ему спрятать опасный груз. В строжайшей секретности ящики были вывезены и зарыты в поле на дальном хуторе.</a:t>
            </a:r>
            <a:endParaRPr/>
          </a:p>
        </p:txBody>
      </p:sp>
    </p:spTree>
  </p:cSld>
  <p:transition spd="med">
    <p:wedge/>
  </p:transition>
  <p:timing>
    <p:tnLst>
      <p:par>
        <p:cTn dur="indefinite" id="108" nodeType="tmRoot" restart="never">
          <p:childTnLst>
            <p:seq>
              <p:cTn dur="indefinite" id="109" nodeType="mainSeq">
                <p:childTnLst>
                  <p:par>
                    <p:cTn fill="hold" id="110">
                      <p:stCondLst>
                        <p:cond delay="indefinite"/>
                      </p:stCondLst>
                      <p:childTnLst>
                        <p:par>
                          <p:cTn fill="hold" id="111">
                            <p:stCondLst>
                              <p:cond delay="0"/>
                            </p:stCondLst>
                            <p:childTnLst>
                              <p:par>
                                <p:cTn fill="hold" id="112" nodeType="afterEffect" presetClass="entr" presetID="4" presetSubtype="16">
                                  <p:stCondLst>
                                    <p:cond delay="0"/>
                                  </p:stCondLst>
                                  <p:childTnLst>
                                    <p:set>
                                      <p:cBhvr>
                                        <p:cTn dur="1" fill="hold" id="113">
                                          <p:stCondLst>
                                            <p:cond delay="0"/>
                                          </p:stCondLst>
                                        </p:cTn>
                                        <p:tgtEl>
                                          <p:spTgt spid="28"/>
                                        </p:tgtEl>
                                        <p:attrNameLst>
                                          <p:attrName>style.visibility</p:attrName>
                                        </p:attrNameLst>
                                      </p:cBhvr>
                                      <p:to>
                                        <p:strVal val="visible"/>
                                      </p:to>
                                    </p:set>
                                    <p:animEffect filter="box(in)" transition="out">
                                      <p:cBhvr additive="repl">
                                        <p:cTn dur="2000" fill="freeze" id="114"/>
                                        <p:tgtEl>
                                          <p:spTgt spid="28"/>
                                        </p:tgtEl>
                                      </p:cBhvr>
                                    </p:animEffect>
                                  </p:childTnLst>
                                </p:cTn>
                              </p:par>
                            </p:childTnLst>
                          </p:cTn>
                        </p:par>
                        <p:par>
                          <p:cTn fill="hold" id="115">
                            <p:stCondLst>
                              <p:cond delay="2000"/>
                            </p:stCondLst>
                            <p:childTnLst>
                              <p:par>
                                <p:cTn fill="hold" id="116" nodeType="afterEffect" presetClass="entr" presetID="3" presetSubtype="10">
                                  <p:stCondLst>
                                    <p:cond delay="3000"/>
                                  </p:stCondLst>
                                  <p:childTnLst>
                                    <p:set>
                                      <p:cBhvr>
                                        <p:cTn dur="1" fill="hold" id="117">
                                          <p:stCondLst>
                                            <p:cond delay="0"/>
                                          </p:stCondLst>
                                        </p:cTn>
                                        <p:tgtEl>
                                          <p:spTgt spid="29"/>
                                        </p:tgtEl>
                                        <p:attrNameLst>
                                          <p:attrName>style.visibility</p:attrName>
                                        </p:attrNameLst>
                                      </p:cBhvr>
                                      <p:to>
                                        <p:strVal val="visible"/>
                                      </p:to>
                                    </p:set>
                                    <p:animEffect filter="blinds(horizontal)" transition="in">
                                      <p:cBhvr additive="repl">
                                        <p:cTn dur="2000" fill="freeze" id="118"/>
                                        <p:tgtEl>
                                          <p:spTgt spid="29"/>
                                        </p:tgtEl>
                                      </p:cBhvr>
                                    </p:animEffect>
                                  </p:childTnLst>
                                </p:cTn>
                              </p:par>
                            </p:childTnLst>
                          </p:cTn>
                        </p:par>
                        <p:par>
                          <p:cTn fill="hold" id="119">
                            <p:stCondLst>
                              <p:cond delay="7000"/>
                            </p:stCondLst>
                            <p:childTnLst>
                              <p:par>
                                <p:cTn fill="hold" id="120" nodeType="afterEffect" presetClass="entr" presetID="22" presetSubtype="4">
                                  <p:stCondLst>
                                    <p:cond delay="3000"/>
                                  </p:stCondLst>
                                  <p:childTnLst>
                                    <p:set>
                                      <p:cBhvr>
                                        <p:cTn dur="1" fill="hold" id="121">
                                          <p:stCondLst>
                                            <p:cond delay="0"/>
                                          </p:stCondLst>
                                        </p:cTn>
                                        <p:tgtEl>
                                          <p:spTgt spid="30"/>
                                        </p:tgtEl>
                                        <p:attrNameLst>
                                          <p:attrName>style.visibility</p:attrName>
                                        </p:attrNameLst>
                                      </p:cBhvr>
                                      <p:to>
                                        <p:strVal val="visible"/>
                                      </p:to>
                                    </p:set>
                                    <p:animEffect filter="wipe(down)" transition="out">
                                      <p:cBhvr additive="repl">
                                        <p:cTn dur="2000" fill="freeze" id="12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 name="CustomShape 1"/>
          <p:cNvSpPr/>
          <p:nvPr/>
        </p:nvSpPr>
        <p:spPr>
          <a:xfrm>
            <a:off x="214200" y="357120"/>
            <a:ext cx="8714160" cy="2222280"/>
          </a:xfrm>
          <a:prstGeom prst="rect">
            <a:avLst/>
          </a:prstGeom>
        </p:spPr>
        <p:txBody>
          <a:bodyPr bIns="45000" lIns="90000" rIns="90000" tIns="45000"/>
          <a:p>
            <a:r>
              <a:rPr lang="ru-RU" sz="2800">
                <a:solidFill>
                  <a:srgbClr val="253d75"/>
                </a:solidFill>
                <a:latin typeface="Book Antiqua"/>
              </a:rPr>
              <a:t>Вскоре белые, возглавляемые генералом В.Г. Науменко – будущим атаманом Кубанского казачьего войска за рубежом, отбили Екатеринодар и Реликвии были возвращены в собор Александра Невского.</a:t>
            </a:r>
            <a:endParaRPr/>
          </a:p>
        </p:txBody>
      </p:sp>
      <p:sp>
        <p:nvSpPr>
          <p:cNvPr id="32" name="CustomShape 2"/>
          <p:cNvSpPr/>
          <p:nvPr/>
        </p:nvSpPr>
        <p:spPr>
          <a:xfrm>
            <a:off x="357120" y="5715000"/>
            <a:ext cx="8356680" cy="942480"/>
          </a:xfrm>
          <a:prstGeom prst="rect">
            <a:avLst/>
          </a:prstGeom>
        </p:spPr>
        <p:txBody>
          <a:bodyPr bIns="45000" lIns="90000" rIns="90000" tIns="45000"/>
          <a:p>
            <a:r>
              <a:rPr lang="ru-RU" sz="2800">
                <a:solidFill>
                  <a:srgbClr val="006600"/>
                </a:solidFill>
                <a:latin typeface="Book Antiqua"/>
              </a:rPr>
              <a:t>Однако </a:t>
            </a:r>
            <a:r>
              <a:rPr lang="ru-RU" sz="2800">
                <a:solidFill>
                  <a:srgbClr val="ff0000"/>
                </a:solidFill>
                <a:latin typeface="Book Antiqua"/>
              </a:rPr>
              <a:t>«сто дней» </a:t>
            </a:r>
            <a:r>
              <a:rPr lang="ru-RU" sz="2800">
                <a:solidFill>
                  <a:srgbClr val="006600"/>
                </a:solidFill>
                <a:latin typeface="Book Antiqua"/>
              </a:rPr>
              <a:t>кубанских казаков подошли к концу: наступали красные. </a:t>
            </a:r>
            <a:endParaRPr/>
          </a:p>
        </p:txBody>
      </p:sp>
      <p:pic>
        <p:nvPicPr>
          <p:cNvPr descr="" id="33" name="photo"/>
          <p:cNvPicPr/>
          <p:nvPr/>
        </p:nvPicPr>
        <p:blipFill>
          <a:blip r:embed="rId1"/>
          <a:stretch>
            <a:fillRect/>
          </a:stretch>
        </p:blipFill>
        <p:spPr>
          <a:xfrm>
            <a:off x="5040000" y="2700000"/>
            <a:ext cx="4138920" cy="3058920"/>
          </a:xfrm>
          <a:prstGeom prst="rect">
            <a:avLst/>
          </a:prstGeom>
        </p:spPr>
      </p:pic>
      <p:sp>
        <p:nvSpPr>
          <p:cNvPr id="34" name="CustomShape 3"/>
          <p:cNvSpPr/>
          <p:nvPr/>
        </p:nvSpPr>
        <p:spPr>
          <a:xfrm>
            <a:off x="357120" y="2786040"/>
            <a:ext cx="4142160" cy="2648880"/>
          </a:xfrm>
          <a:prstGeom prst="rect">
            <a:avLst/>
          </a:prstGeom>
        </p:spPr>
        <p:txBody>
          <a:bodyPr bIns="45000" lIns="90000" rIns="90000" tIns="45000"/>
          <a:p>
            <a:r>
              <a:rPr lang="ru-RU" sz="2800">
                <a:solidFill>
                  <a:srgbClr val="000000"/>
                </a:solidFill>
                <a:latin typeface="Book Antiqua"/>
              </a:rPr>
              <a:t>Полковое знамя, пожалованное императором Павлом l войску Черноморскому в 1801 году.</a:t>
            </a:r>
            <a:endParaRPr/>
          </a:p>
        </p:txBody>
      </p:sp>
    </p:spTree>
  </p:cSld>
  <p:transition spd="med">
    <p:pull dir="ld"/>
  </p:transition>
  <p:timing>
    <p:tnLst>
      <p:par>
        <p:cTn dur="indefinite" id="123" nodeType="tmRoot" restart="never">
          <p:childTnLst>
            <p:seq>
              <p:cTn dur="indefinite" id="124" nodeType="mainSeq">
                <p:childTnLst>
                  <p:par>
                    <p:cTn fill="hold" id="125">
                      <p:stCondLst>
                        <p:cond delay="indefinite"/>
                      </p:stCondLst>
                      <p:childTnLst>
                        <p:par>
                          <p:cTn fill="hold" id="126">
                            <p:stCondLst>
                              <p:cond delay="0"/>
                            </p:stCondLst>
                            <p:childTnLst>
                              <p:par>
                                <p:cTn fill="hold" id="127" nodeType="afterEffect" presetClass="entr" presetID="14" presetSubtype="10">
                                  <p:stCondLst>
                                    <p:cond delay="0"/>
                                  </p:stCondLst>
                                  <p:childTnLst>
                                    <p:set>
                                      <p:cBhvr>
                                        <p:cTn dur="1" fill="hold" id="128">
                                          <p:stCondLst>
                                            <p:cond delay="0"/>
                                          </p:stCondLst>
                                        </p:cTn>
                                        <p:tgtEl>
                                          <p:spTgt spid="31"/>
                                        </p:tgtEl>
                                        <p:attrNameLst>
                                          <p:attrName>style.visibility</p:attrName>
                                        </p:attrNameLst>
                                      </p:cBhvr>
                                      <p:to>
                                        <p:strVal val="visible"/>
                                      </p:to>
                                    </p:set>
                                    <p:animEffect filter="randombar(horizontal)" transition="in">
                                      <p:cBhvr additive="repl">
                                        <p:cTn dur="2000" fill="freeze" id="129"/>
                                        <p:tgtEl>
                                          <p:spTgt spid="31"/>
                                        </p:tgtEl>
                                      </p:cBhvr>
                                    </p:animEffect>
                                  </p:childTnLst>
                                </p:cTn>
                              </p:par>
                            </p:childTnLst>
                          </p:cTn>
                        </p:par>
                        <p:par>
                          <p:cTn fill="hold" id="130">
                            <p:stCondLst>
                              <p:cond delay="2000"/>
                            </p:stCondLst>
                            <p:childTnLst>
                              <p:par>
                                <p:cTn fill="hold" id="131" nodeType="afterEffect" presetClass="entr" presetID="53">
                                  <p:stCondLst>
                                    <p:cond delay="0"/>
                                  </p:stCondLst>
                                  <p:childTnLst>
                                    <p:set>
                                      <p:cBhvr>
                                        <p:cTn dur="1" fill="hold" id="132">
                                          <p:stCondLst>
                                            <p:cond delay="0"/>
                                          </p:stCondLst>
                                        </p:cTn>
                                        <p:tgtEl>
                                          <p:spTgt spid="34"/>
                                        </p:tgtEl>
                                        <p:attrNameLst>
                                          <p:attrName>style.visibility</p:attrName>
                                        </p:attrNameLst>
                                      </p:cBhvr>
                                      <p:to>
                                        <p:strVal val="visible"/>
                                      </p:to>
                                    </p:set>
                                    <p:anim calcmode="lin" valueType="str">
                                      <p:cBhvr additive="repl">
                                        <p:cTn dur="2000" fill="hold" id="133"/>
                                        <p:tgtEl>
                                          <p:spTgt spid="34"/>
                                        </p:tgtEl>
                                      </p:cBhvr>
                                      <p:tavLst>
                                        <p:tav tm="100000">
                                          <p:val>
                                            <p:strVal val="width"/>
                                          </p:val>
                                        </p:tav>
                                      </p:tavLst>
                                    </p:anim>
                                    <p:anim calcmode="lin" valueType="str">
                                      <p:cBhvr additive="repl">
                                        <p:cTn dur="2000" fill="hold" id="134"/>
                                        <p:tgtEl>
                                          <p:spTgt spid="34"/>
                                        </p:tgtEl>
                                      </p:cBhvr>
                                      <p:tavLst>
                                        <p:tav tm="100000">
                                          <p:val>
                                            <p:strVal val="height"/>
                                          </p:val>
                                        </p:tav>
                                      </p:tavLst>
                                    </p:anim>
                                    <p:animEffect filter="fade" transition="in">
                                      <p:cBhvr additive="repl">
                                        <p:cTn dur="2000" fill="freeze" id="135"/>
                                        <p:tgtEl>
                                          <p:spTgt spid="34"/>
                                        </p:tgtEl>
                                      </p:cBhvr>
                                    </p:animEffect>
                                  </p:childTnLst>
                                </p:cTn>
                              </p:par>
                              <p:par>
                                <p:cTn fill="hold" id="136" nodeType="withEffect" presetClass="entr" presetID="21" presetSubtype="4">
                                  <p:stCondLst>
                                    <p:cond delay="0"/>
                                  </p:stCondLst>
                                  <p:childTnLst>
                                    <p:set>
                                      <p:cBhvr>
                                        <p:cTn dur="1" fill="hold" id="137">
                                          <p:stCondLst>
                                            <p:cond delay="0"/>
                                          </p:stCondLst>
                                        </p:cTn>
                                        <p:tgtEl>
                                          <p:spTgt spid="33"/>
                                        </p:tgtEl>
                                        <p:attrNameLst>
                                          <p:attrName>style.visibility</p:attrName>
                                        </p:attrNameLst>
                                      </p:cBhvr>
                                      <p:to>
                                        <p:strVal val="visible"/>
                                      </p:to>
                                    </p:set>
                                    <p:animEffect filter="wheel(4)" transition="in">
                                      <p:cBhvr additive="repl">
                                        <p:cTn dur="2000" fill="freeze" id="138"/>
                                        <p:tgtEl>
                                          <p:spTgt spid="33"/>
                                        </p:tgtEl>
                                      </p:cBhvr>
                                    </p:animEffect>
                                  </p:childTnLst>
                                </p:cTn>
                              </p:par>
                            </p:childTnLst>
                          </p:cTn>
                        </p:par>
                        <p:par>
                          <p:cTn fill="hold" id="139">
                            <p:stCondLst>
                              <p:cond delay="4000"/>
                            </p:stCondLst>
                            <p:childTnLst>
                              <p:par>
                                <p:cTn fill="hold" id="140" nodeType="afterEffect" presetClass="entr" presetID="42">
                                  <p:stCondLst>
                                    <p:cond delay="1000"/>
                                  </p:stCondLst>
                                  <p:childTnLst>
                                    <p:set>
                                      <p:cBhvr>
                                        <p:cTn dur="1" fill="hold" id="141">
                                          <p:stCondLst>
                                            <p:cond delay="0"/>
                                          </p:stCondLst>
                                        </p:cTn>
                                        <p:tgtEl>
                                          <p:spTgt spid="32"/>
                                        </p:tgtEl>
                                        <p:attrNameLst>
                                          <p:attrName>style.visibility</p:attrName>
                                        </p:attrNameLst>
                                      </p:cBhvr>
                                      <p:to>
                                        <p:strVal val="visible"/>
                                      </p:to>
                                    </p:set>
                                    <p:animEffect filter="fade" transition="in">
                                      <p:cBhvr additive="repl">
                                        <p:cTn dur="2000" fill="freeze" id="142"/>
                                        <p:tgtEl>
                                          <p:spTgt spid="32"/>
                                        </p:tgtEl>
                                      </p:cBhvr>
                                    </p:animEffect>
                                    <p:anim calcmode="lin" valueType="num">
                                      <p:cBhvr additive="repl">
                                        <p:cTn dur="2000" fill="hold" id="143"/>
                                        <p:tgtEl>
                                          <p:spTgt spid="32"/>
                                        </p:tgtEl>
                                        <p:attrNameLst>
                                          <p:attrName>ppt_x</p:attrName>
                                        </p:attrNameLst>
                                      </p:cBhvr>
                                      <p:tavLst>
                                        <p:tav tm="0">
                                          <p:val>
                                            <p:strVal val="#ppt_x"/>
                                          </p:val>
                                        </p:tav>
                                        <p:tav tm="100000">
                                          <p:val>
                                            <p:strVal val="#ppt_x"/>
                                          </p:val>
                                        </p:tav>
                                      </p:tavLst>
                                    </p:anim>
                                    <p:anim calcmode="lin" valueType="num">
                                      <p:cBhvr additive="repl">
                                        <p:cTn dur="2000" fill="hold" id="144"/>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 name="CustomShape 1"/>
          <p:cNvSpPr/>
          <p:nvPr/>
        </p:nvSpPr>
        <p:spPr>
          <a:xfrm>
            <a:off x="285840" y="0"/>
            <a:ext cx="8571240" cy="942480"/>
          </a:xfrm>
          <a:prstGeom prst="rect">
            <a:avLst/>
          </a:prstGeom>
        </p:spPr>
        <p:txBody>
          <a:bodyPr bIns="45000" lIns="90000" rIns="90000" tIns="45000"/>
          <a:p>
            <a:r>
              <a:rPr lang="ru-RU" sz="2800">
                <a:solidFill>
                  <a:srgbClr val="7e4e99"/>
                </a:solidFill>
                <a:latin typeface="Book Antiqua"/>
              </a:rPr>
              <a:t>Было отдано распоряжение отправить Регалии за границу.</a:t>
            </a:r>
            <a:endParaRPr/>
          </a:p>
        </p:txBody>
      </p:sp>
      <p:sp>
        <p:nvSpPr>
          <p:cNvPr id="36" name="CustomShape 2"/>
          <p:cNvSpPr/>
          <p:nvPr/>
        </p:nvSpPr>
        <p:spPr>
          <a:xfrm>
            <a:off x="214200" y="928800"/>
            <a:ext cx="8642520" cy="3075480"/>
          </a:xfrm>
          <a:prstGeom prst="rect">
            <a:avLst/>
          </a:prstGeom>
        </p:spPr>
        <p:txBody>
          <a:bodyPr bIns="45000" lIns="90000" rIns="90000" tIns="45000"/>
          <a:p>
            <a:r>
              <a:rPr lang="ru-RU" sz="2800">
                <a:solidFill>
                  <a:srgbClr val="006600"/>
                </a:solidFill>
                <a:latin typeface="Book Antiqua"/>
              </a:rPr>
              <a:t>Их сопровождали: генерал-лейтенант П.И. Кокунько, генерал-майор С.П.Звягинцев, полковник В.П.Белый, войсковой старшина Я.В.Семикобылин и член краевой и законодательной рад, патриарх кубанской истории, профессор Кубанского политехнического института Ф.А.Щербина. </a:t>
            </a:r>
            <a:endParaRPr/>
          </a:p>
        </p:txBody>
      </p:sp>
      <p:pic>
        <p:nvPicPr>
          <p:cNvPr descr="" id="37" name="Picture 2"/>
          <p:cNvPicPr/>
          <p:nvPr/>
        </p:nvPicPr>
        <p:blipFill>
          <a:blip r:embed="rId1"/>
          <a:stretch>
            <a:fillRect/>
          </a:stretch>
        </p:blipFill>
        <p:spPr>
          <a:xfrm>
            <a:off x="5040000" y="3600000"/>
            <a:ext cx="3958920" cy="3141720"/>
          </a:xfrm>
          <a:prstGeom prst="rect">
            <a:avLst/>
          </a:prstGeom>
        </p:spPr>
      </p:pic>
      <p:sp>
        <p:nvSpPr>
          <p:cNvPr id="38" name="CustomShape 3"/>
          <p:cNvSpPr/>
          <p:nvPr/>
        </p:nvSpPr>
        <p:spPr>
          <a:xfrm>
            <a:off x="214200" y="3786120"/>
            <a:ext cx="4213440" cy="2222280"/>
          </a:xfrm>
          <a:prstGeom prst="rect">
            <a:avLst/>
          </a:prstGeom>
        </p:spPr>
        <p:txBody>
          <a:bodyPr bIns="45000" lIns="90000" rIns="90000" tIns="45000"/>
          <a:p>
            <a:r>
              <a:rPr lang="ru-RU" sz="2800">
                <a:solidFill>
                  <a:srgbClr val="000000"/>
                </a:solidFill>
                <a:latin typeface="Book Antiqua"/>
              </a:rPr>
              <a:t>Полковое знамя пожалованное Александром l войску Черноморскому 1803 году.</a:t>
            </a:r>
            <a:endParaRPr/>
          </a:p>
        </p:txBody>
      </p:sp>
    </p:spTree>
  </p:cSld>
  <p:transition spd="med">
    <p:pull dir="rd"/>
  </p:transition>
  <p:timing>
    <p:tnLst>
      <p:par>
        <p:cTn dur="indefinite" id="145" nodeType="tmRoot" restart="never">
          <p:childTnLst>
            <p:seq>
              <p:cTn dur="indefinite" id="146" nodeType="mainSeq">
                <p:childTnLst>
                  <p:par>
                    <p:cTn fill="hold" id="147">
                      <p:stCondLst>
                        <p:cond delay="indefinite"/>
                      </p:stCondLst>
                      <p:childTnLst>
                        <p:par>
                          <p:cTn fill="hold" id="148">
                            <p:stCondLst>
                              <p:cond delay="0"/>
                            </p:stCondLst>
                            <p:childTnLst>
                              <p:par>
                                <p:cTn fill="hold" id="149" nodeType="afterEffect" presetClass="entr" presetID="16" presetSubtype="26">
                                  <p:stCondLst>
                                    <p:cond delay="0"/>
                                  </p:stCondLst>
                                  <p:childTnLst>
                                    <p:set>
                                      <p:cBhvr>
                                        <p:cTn dur="1" fill="hold" id="150">
                                          <p:stCondLst>
                                            <p:cond delay="0"/>
                                          </p:stCondLst>
                                        </p:cTn>
                                        <p:tgtEl>
                                          <p:spTgt spid="35"/>
                                        </p:tgtEl>
                                        <p:attrNameLst>
                                          <p:attrName>style.visibility</p:attrName>
                                        </p:attrNameLst>
                                      </p:cBhvr>
                                      <p:to>
                                        <p:strVal val="visible"/>
                                      </p:to>
                                    </p:set>
                                    <p:animEffect filter="barn(inHorizontal)" transition="out">
                                      <p:cBhvr additive="repl">
                                        <p:cTn dur="2000" fill="freeze" id="151"/>
                                        <p:tgtEl>
                                          <p:spTgt spid="35"/>
                                        </p:tgtEl>
                                      </p:cBhvr>
                                    </p:animEffect>
                                  </p:childTnLst>
                                </p:cTn>
                              </p:par>
                            </p:childTnLst>
                          </p:cTn>
                        </p:par>
                        <p:par>
                          <p:cTn fill="hold" id="152">
                            <p:stCondLst>
                              <p:cond delay="2000"/>
                            </p:stCondLst>
                            <p:childTnLst>
                              <p:par>
                                <p:cTn fill="hold" id="153" nodeType="afterEffect" presetClass="entr" presetID="4" presetSubtype="16">
                                  <p:stCondLst>
                                    <p:cond delay="1000"/>
                                  </p:stCondLst>
                                  <p:childTnLst>
                                    <p:set>
                                      <p:cBhvr>
                                        <p:cTn dur="1" fill="hold" id="154">
                                          <p:stCondLst>
                                            <p:cond delay="0"/>
                                          </p:stCondLst>
                                        </p:cTn>
                                        <p:tgtEl>
                                          <p:spTgt spid="36"/>
                                        </p:tgtEl>
                                        <p:attrNameLst>
                                          <p:attrName>style.visibility</p:attrName>
                                        </p:attrNameLst>
                                      </p:cBhvr>
                                      <p:to>
                                        <p:strVal val="visible"/>
                                      </p:to>
                                    </p:set>
                                    <p:animEffect filter="box(in)" transition="out">
                                      <p:cBhvr additive="repl">
                                        <p:cTn dur="2000" fill="freeze" id="155"/>
                                        <p:tgtEl>
                                          <p:spTgt spid="36"/>
                                        </p:tgtEl>
                                      </p:cBhvr>
                                    </p:animEffect>
                                  </p:childTnLst>
                                </p:cTn>
                              </p:par>
                            </p:childTnLst>
                          </p:cTn>
                        </p:par>
                        <p:par>
                          <p:cTn fill="hold" id="156">
                            <p:stCondLst>
                              <p:cond delay="5000"/>
                            </p:stCondLst>
                            <p:childTnLst>
                              <p:par>
                                <p:cTn fill="hold" id="157" nodeType="afterEffect" presetClass="entr" presetID="17" presetSubtype="10">
                                  <p:stCondLst>
                                    <p:cond delay="2500"/>
                                  </p:stCondLst>
                                  <p:childTnLst>
                                    <p:set>
                                      <p:cBhvr>
                                        <p:cTn dur="1" fill="hold" id="158">
                                          <p:stCondLst>
                                            <p:cond delay="0"/>
                                          </p:stCondLst>
                                        </p:cTn>
                                        <p:tgtEl>
                                          <p:spTgt spid="38"/>
                                        </p:tgtEl>
                                        <p:attrNameLst>
                                          <p:attrName>style.visibility</p:attrName>
                                        </p:attrNameLst>
                                      </p:cBhvr>
                                      <p:to>
                                        <p:strVal val="visible"/>
                                      </p:to>
                                    </p:set>
                                    <p:anim calcmode="lin" valueType="str">
                                      <p:cBhvr additive="repl">
                                        <p:cTn dur="2000" fill="hold" id="159"/>
                                        <p:tgtEl>
                                          <p:spTgt spid="38"/>
                                        </p:tgtEl>
                                      </p:cBhvr>
                                      <p:tavLst>
                                        <p:tav tm="100000">
                                          <p:val>
                                            <p:strVal val="width"/>
                                          </p:val>
                                        </p:tav>
                                      </p:tavLst>
                                    </p:anim>
                                    <p:anim calcmode="lin" valueType="str">
                                      <p:cBhvr additive="repl">
                                        <p:cTn dur="2000" fill="hold" id="160"/>
                                        <p:tgtEl>
                                          <p:spTgt spid="38"/>
                                        </p:tgtEl>
                                      </p:cBhvr>
                                      <p:tavLst>
                                        <p:tav tm="0">
                                          <p:val>
                                            <p:strVal val="height"/>
                                          </p:val>
                                        </p:tav>
                                        <p:tav tm="100000">
                                          <p:val>
                                            <p:strVal val="height"/>
                                          </p:val>
                                        </p:tav>
                                      </p:tavLst>
                                    </p:anim>
                                  </p:childTnLst>
                                </p:cTn>
                              </p:par>
                              <p:par>
                                <p:cTn fill="hold" id="161" nodeType="withEffect" presetClass="entr" presetID="13" presetSubtype="16">
                                  <p:stCondLst>
                                    <p:cond delay="2500"/>
                                  </p:stCondLst>
                                  <p:childTnLst>
                                    <p:set>
                                      <p:cBhvr>
                                        <p:cTn dur="1" fill="hold" id="162">
                                          <p:stCondLst>
                                            <p:cond delay="0"/>
                                          </p:stCondLst>
                                        </p:cTn>
                                        <p:tgtEl>
                                          <p:spTgt spid="37"/>
                                        </p:tgtEl>
                                        <p:attrNameLst>
                                          <p:attrName>style.visibility</p:attrName>
                                        </p:attrNameLst>
                                      </p:cBhvr>
                                      <p:to>
                                        <p:strVal val="visible"/>
                                      </p:to>
                                    </p:set>
                                    <p:animEffect filter="plus(in)" transition="in">
                                      <p:cBhvr additive="repl">
                                        <p:cTn dur="2000" fill="freeze" id="163"/>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