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A66BB-F52B-4AAE-9088-6285FF506EC7}" type="datetimeFigureOut">
              <a:rPr lang="ru-RU" smtClean="0"/>
              <a:t>22.01.2011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A7DD-8D9C-4DD6-9CC8-5D7B964D638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A66BB-F52B-4AAE-9088-6285FF506EC7}" type="datetimeFigureOut">
              <a:rPr lang="ru-RU" smtClean="0"/>
              <a:t>22.01.2011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A7DD-8D9C-4DD6-9CC8-5D7B964D63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A66BB-F52B-4AAE-9088-6285FF506EC7}" type="datetimeFigureOut">
              <a:rPr lang="ru-RU" smtClean="0"/>
              <a:t>22.01.2011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A7DD-8D9C-4DD6-9CC8-5D7B964D63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A66BB-F52B-4AAE-9088-6285FF506EC7}" type="datetimeFigureOut">
              <a:rPr lang="ru-RU" smtClean="0"/>
              <a:t>22.01.2011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A7DD-8D9C-4DD6-9CC8-5D7B964D63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A66BB-F52B-4AAE-9088-6285FF506EC7}" type="datetimeFigureOut">
              <a:rPr lang="ru-RU" smtClean="0"/>
              <a:t>22.01.2011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A7DD-8D9C-4DD6-9CC8-5D7B964D638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A66BB-F52B-4AAE-9088-6285FF506EC7}" type="datetimeFigureOut">
              <a:rPr lang="ru-RU" smtClean="0"/>
              <a:t>22.01.2011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A7DD-8D9C-4DD6-9CC8-5D7B964D63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A66BB-F52B-4AAE-9088-6285FF506EC7}" type="datetimeFigureOut">
              <a:rPr lang="ru-RU" smtClean="0"/>
              <a:t>22.01.2011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A7DD-8D9C-4DD6-9CC8-5D7B964D63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A66BB-F52B-4AAE-9088-6285FF506EC7}" type="datetimeFigureOut">
              <a:rPr lang="ru-RU" smtClean="0"/>
              <a:t>22.01.2011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A7DD-8D9C-4DD6-9CC8-5D7B964D63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A66BB-F52B-4AAE-9088-6285FF506EC7}" type="datetimeFigureOut">
              <a:rPr lang="ru-RU" smtClean="0"/>
              <a:t>22.01.2011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A7DD-8D9C-4DD6-9CC8-5D7B964D63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A66BB-F52B-4AAE-9088-6285FF506EC7}" type="datetimeFigureOut">
              <a:rPr lang="ru-RU" smtClean="0"/>
              <a:t>22.01.2011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A7DD-8D9C-4DD6-9CC8-5D7B964D63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A66BB-F52B-4AAE-9088-6285FF506EC7}" type="datetimeFigureOut">
              <a:rPr lang="ru-RU" smtClean="0"/>
              <a:t>22.01.2011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72FA7DD-8D9C-4DD6-9CC8-5D7B964D638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DA66BB-F52B-4AAE-9088-6285FF506EC7}" type="datetimeFigureOut">
              <a:rPr lang="ru-RU" smtClean="0"/>
              <a:t>22.01.2011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2FA7DD-8D9C-4DD6-9CC8-5D7B964D638E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 на тему :Наречие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 ученица 7 «А» класса Республики Молдова, Бричанского района, Теоретического лицея с. Тецкань. Учитель Ротарь Лора Николаевна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58243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B0F0"/>
                </a:solidFill>
              </a:rPr>
              <a:t>Сравнительная степень наречии имеет две формы: простую и составную. Простая форма сравнительной степени образуется при помощи суффиксов –ее(-ей),</a:t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> -е, -ше от исходной формы наречий, от которой отбрасываются конечные –о(-е), -ко: сделал больно- больней (-ее)</a:t>
            </a:r>
            <a:endParaRPr lang="ru-RU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868052"/>
          </a:xfrm>
        </p:spPr>
        <p:txBody>
          <a:bodyPr/>
          <a:lstStyle/>
          <a:p>
            <a:r>
              <a:rPr lang="ru-RU" dirty="0" smtClean="0"/>
              <a:t>Составная форма сравнительной степени наречий- это сочетание слов более и исходной формы наречия, например: относился более внимательно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5824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Превосходная степень наречии имеет, как правило, как правило составную форму, которая представляет собой сочетание двух слов- сравнительной степени наречия и местоимения всех (всего)- сделал лучше всех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5387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000" dirty="0" smtClean="0"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2700000" scaled="1"/>
                  <a:tileRect/>
                </a:gradFill>
              </a:rPr>
              <a:t>Сравнительная степень имени прилагательного является сказуемым, относится к существительному и отвечает на вопрос каков? (какова? каково? каковы?); сравнительная степень наречия является обстоятельством, относится к глаголу и отвечает на вопрос как?</a:t>
            </a:r>
            <a:endParaRPr lang="ru-RU" sz="4000" dirty="0"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2700000" scaled="1"/>
                <a:tileRect/>
              </a:gra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538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>
                  <a:solidFill>
                    <a:schemeClr val="accent1"/>
                  </a:solidFill>
                </a:ln>
                <a:blipFill>
                  <a:blip r:embed="rId2"/>
                  <a:tile tx="0" ty="0" sx="100000" sy="100000" flip="none" algn="tl"/>
                </a:blipFill>
              </a:rPr>
              <a:t>Морфологический разбор наречия:</a:t>
            </a:r>
            <a:br>
              <a:rPr lang="ru-RU" dirty="0" smtClean="0">
                <a:ln>
                  <a:solidFill>
                    <a:schemeClr val="accent1"/>
                  </a:solidFill>
                </a:ln>
                <a:blipFill>
                  <a:blip r:embed="rId2"/>
                  <a:tile tx="0" ty="0" sx="100000" sy="100000" flip="none" algn="tl"/>
                </a:blipFill>
              </a:rPr>
            </a:br>
            <a:r>
              <a:rPr lang="ru-RU" dirty="0" smtClean="0">
                <a:ln>
                  <a:solidFill>
                    <a:schemeClr val="accent1"/>
                  </a:solidFill>
                </a:ln>
                <a:blipFill>
                  <a:blip r:embed="rId2"/>
                  <a:tile tx="0" ty="0" sx="100000" sy="100000" flip="none" algn="tl"/>
                </a:blipFill>
              </a:rPr>
              <a:t>1)  Часть речи. Общее значение</a:t>
            </a:r>
            <a:br>
              <a:rPr lang="ru-RU" dirty="0" smtClean="0">
                <a:ln>
                  <a:solidFill>
                    <a:schemeClr val="accent1"/>
                  </a:solidFill>
                </a:ln>
                <a:blipFill>
                  <a:blip r:embed="rId2"/>
                  <a:tile tx="0" ty="0" sx="100000" sy="100000" flip="none" algn="tl"/>
                </a:blipFill>
              </a:rPr>
            </a:br>
            <a:r>
              <a:rPr lang="ru-RU" dirty="0" smtClean="0">
                <a:ln>
                  <a:solidFill>
                    <a:schemeClr val="accent1"/>
                  </a:solidFill>
                </a:ln>
                <a:blipFill>
                  <a:blip r:embed="rId2"/>
                  <a:tile tx="0" ty="0" sx="100000" sy="100000" flip="none" algn="tl"/>
                </a:blipFill>
              </a:rPr>
              <a:t>2) Морфологические признаки. –Неизменяемое слово. –Степень сравнения (если </a:t>
            </a:r>
            <a:r>
              <a:rPr lang="ru-RU" dirty="0" smtClean="0">
                <a:ln>
                  <a:solidFill>
                    <a:schemeClr val="accent1"/>
                  </a:solidFill>
                </a:ln>
                <a:blipFill>
                  <a:blip r:embed="rId2"/>
                  <a:tile tx="0" ty="0" sx="100000" sy="100000" flip="none" algn="tl"/>
                </a:blipFill>
              </a:rPr>
              <a:t>е</a:t>
            </a:r>
            <a:r>
              <a:rPr lang="ru-RU" dirty="0" smtClean="0">
                <a:ln>
                  <a:solidFill>
                    <a:schemeClr val="accent1"/>
                  </a:solidFill>
                </a:ln>
                <a:blipFill>
                  <a:blip r:embed="rId2"/>
                  <a:tile tx="0" ty="0" sx="100000" sy="100000" flip="none" algn="tl"/>
                </a:blipFill>
              </a:rPr>
              <a:t>сть).</a:t>
            </a:r>
            <a:br>
              <a:rPr lang="ru-RU" dirty="0" smtClean="0">
                <a:ln>
                  <a:solidFill>
                    <a:schemeClr val="accent1"/>
                  </a:solidFill>
                </a:ln>
                <a:blipFill>
                  <a:blip r:embed="rId2"/>
                  <a:tile tx="0" ty="0" sx="100000" sy="100000" flip="none" algn="tl"/>
                </a:blipFill>
              </a:rPr>
            </a:br>
            <a:r>
              <a:rPr lang="ru-RU" dirty="0" smtClean="0">
                <a:ln>
                  <a:solidFill>
                    <a:schemeClr val="accent1"/>
                  </a:solidFill>
                </a:ln>
                <a:blipFill>
                  <a:blip r:embed="rId2"/>
                  <a:tile tx="0" ty="0" sx="100000" sy="100000" flip="none" algn="tl"/>
                </a:blipFill>
              </a:rPr>
              <a:t>3) Синтаксическая роль</a:t>
            </a:r>
            <a:endParaRPr lang="ru-RU" dirty="0">
              <a:ln>
                <a:solidFill>
                  <a:schemeClr val="accent1"/>
                </a:solidFill>
              </a:ln>
              <a:blipFill>
                <a:blip r:embed="rId2"/>
                <a:tile tx="0" ty="0" sx="100000" sy="100000" flip="none" algn="tl"/>
              </a:blip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296680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>
                <a:blipFill>
                  <a:blip r:embed="rId2"/>
                  <a:tile tx="0" ty="0" sx="100000" sy="100000" flip="none" algn="tl"/>
                </a:blipFill>
                <a:effectLst>
                  <a:outerShdw blurRad="75057" dist="38100" dir="5400000" sy="-20000" rotWithShape="0">
                    <a:srgbClr val="FF0000">
                      <a:alpha val="25000"/>
                    </a:srgbClr>
                  </a:outerShdw>
                </a:effectLst>
              </a:rPr>
              <a:t>Образец письменного разбора:</a:t>
            </a:r>
            <a:br>
              <a:rPr lang="ru-RU" sz="4400" dirty="0" smtClean="0">
                <a:blipFill>
                  <a:blip r:embed="rId2"/>
                  <a:tile tx="0" ty="0" sx="100000" sy="100000" flip="none" algn="tl"/>
                </a:blipFill>
                <a:effectLst>
                  <a:outerShdw blurRad="75057" dist="38100" dir="5400000" sy="-20000" rotWithShape="0">
                    <a:srgbClr val="FF0000">
                      <a:alpha val="25000"/>
                    </a:srgbClr>
                  </a:outerShdw>
                </a:effectLst>
              </a:rPr>
            </a:br>
            <a:r>
              <a:rPr lang="ru-RU" sz="4400" dirty="0" smtClean="0">
                <a:blipFill>
                  <a:blip r:embed="rId2"/>
                  <a:tile tx="0" ty="0" sx="100000" sy="100000" flip="none" algn="tl"/>
                </a:blipFill>
                <a:effectLst>
                  <a:outerShdw blurRad="75057" dist="38100" dir="5400000" sy="-20000" rotWithShape="0">
                    <a:srgbClr val="FF0000">
                      <a:alpha val="25000"/>
                    </a:srgbClr>
                  </a:outerShdw>
                </a:effectLst>
              </a:rPr>
              <a:t>Ложатся тихо ночи тени.</a:t>
            </a:r>
            <a:br>
              <a:rPr lang="ru-RU" sz="4400" dirty="0" smtClean="0">
                <a:blipFill>
                  <a:blip r:embed="rId2"/>
                  <a:tile tx="0" ty="0" sx="100000" sy="100000" flip="none" algn="tl"/>
                </a:blipFill>
                <a:effectLst>
                  <a:outerShdw blurRad="75057" dist="38100" dir="5400000" sy="-20000" rotWithShape="0">
                    <a:srgbClr val="FF0000">
                      <a:alpha val="25000"/>
                    </a:srgbClr>
                  </a:outerShdw>
                </a:effectLst>
              </a:rPr>
            </a:br>
            <a:r>
              <a:rPr lang="ru-RU" sz="4400" dirty="0" smtClean="0">
                <a:blipFill>
                  <a:blip r:embed="rId2"/>
                  <a:tile tx="0" ty="0" sx="100000" sy="100000" flip="none" algn="tl"/>
                </a:blipFill>
                <a:effectLst>
                  <a:outerShdw blurRad="75057" dist="38100" dir="5400000" sy="-20000" rotWithShape="0">
                    <a:srgbClr val="FF0000">
                      <a:alpha val="25000"/>
                    </a:srgbClr>
                  </a:outerShdw>
                </a:effectLst>
              </a:rPr>
              <a:t>Тихо- наречие.</a:t>
            </a:r>
            <a:br>
              <a:rPr lang="ru-RU" sz="4400" dirty="0" smtClean="0">
                <a:blipFill>
                  <a:blip r:embed="rId2"/>
                  <a:tile tx="0" ty="0" sx="100000" sy="100000" flip="none" algn="tl"/>
                </a:blipFill>
                <a:effectLst>
                  <a:outerShdw blurRad="75057" dist="38100" dir="5400000" sy="-20000" rotWithShape="0">
                    <a:srgbClr val="FF0000">
                      <a:alpha val="25000"/>
                    </a:srgbClr>
                  </a:outerShdw>
                </a:effectLst>
              </a:rPr>
            </a:br>
            <a:r>
              <a:rPr lang="ru-RU" sz="4400" dirty="0" smtClean="0">
                <a:blipFill>
                  <a:blip r:embed="rId2"/>
                  <a:tile tx="0" ty="0" sx="100000" sy="100000" flip="none" algn="tl"/>
                </a:blipFill>
                <a:effectLst>
                  <a:outerShdw blurRad="75057" dist="38100" dir="5400000" sy="-20000" rotWithShape="0">
                    <a:srgbClr val="FF0000">
                      <a:alpha val="25000"/>
                    </a:srgbClr>
                  </a:outerShdw>
                </a:effectLst>
              </a:rPr>
              <a:t>1</a:t>
            </a:r>
            <a:r>
              <a:rPr lang="ru-RU" sz="4400" dirty="0" smtClean="0">
                <a:blipFill>
                  <a:blip r:embed="rId2"/>
                  <a:tile tx="0" ty="0" sx="100000" sy="100000" flip="none" algn="tl"/>
                </a:blipFill>
                <a:effectLst>
                  <a:outerShdw blurRad="75057" dist="38100" dir="5400000" sy="-20000" rotWithShape="0">
                    <a:srgbClr val="FF0000">
                      <a:alpha val="25000"/>
                    </a:srgbClr>
                  </a:outerShdw>
                </a:effectLst>
              </a:rPr>
              <a:t>) Ложатся (как?) тихо; признак действия</a:t>
            </a:r>
            <a:br>
              <a:rPr lang="ru-RU" sz="4400" dirty="0" smtClean="0">
                <a:blipFill>
                  <a:blip r:embed="rId2"/>
                  <a:tile tx="0" ty="0" sx="100000" sy="100000" flip="none" algn="tl"/>
                </a:blipFill>
                <a:effectLst>
                  <a:outerShdw blurRad="75057" dist="38100" dir="5400000" sy="-20000" rotWithShape="0">
                    <a:srgbClr val="FF0000">
                      <a:alpha val="25000"/>
                    </a:srgbClr>
                  </a:outerShdw>
                </a:effectLst>
              </a:rPr>
            </a:br>
            <a:r>
              <a:rPr lang="ru-RU" sz="4400" dirty="0" smtClean="0">
                <a:blipFill>
                  <a:blip r:embed="rId2"/>
                  <a:tile tx="0" ty="0" sx="100000" sy="100000" flip="none" algn="tl"/>
                </a:blipFill>
                <a:effectLst>
                  <a:outerShdw blurRad="75057" dist="38100" dir="5400000" sy="-20000" rotWithShape="0">
                    <a:srgbClr val="FF0000">
                      <a:alpha val="25000"/>
                    </a:srgbClr>
                  </a:outerShdw>
                </a:effectLst>
              </a:rPr>
              <a:t>2) Неизм.</a:t>
            </a:r>
            <a:br>
              <a:rPr lang="ru-RU" sz="4400" dirty="0" smtClean="0">
                <a:blipFill>
                  <a:blip r:embed="rId2"/>
                  <a:tile tx="0" ty="0" sx="100000" sy="100000" flip="none" algn="tl"/>
                </a:blipFill>
                <a:effectLst>
                  <a:outerShdw blurRad="75057" dist="38100" dir="5400000" sy="-20000" rotWithShape="0">
                    <a:srgbClr val="FF0000">
                      <a:alpha val="25000"/>
                    </a:srgbClr>
                  </a:outerShdw>
                </a:effectLst>
              </a:rPr>
            </a:br>
            <a:r>
              <a:rPr lang="ru-RU" sz="4400" dirty="0" smtClean="0">
                <a:blipFill>
                  <a:blip r:embed="rId2"/>
                  <a:tile tx="0" ty="0" sx="100000" sy="100000" flip="none" algn="tl"/>
                </a:blipFill>
                <a:effectLst>
                  <a:outerShdw blurRad="75057" dist="38100" dir="5400000" sy="-20000" rotWithShape="0">
                    <a:srgbClr val="FF0000">
                      <a:alpha val="25000"/>
                    </a:srgbClr>
                  </a:outerShdw>
                </a:effectLst>
              </a:rPr>
              <a:t>3) Как? </a:t>
            </a:r>
            <a:r>
              <a:rPr lang="ru-RU" sz="4400" u="dotDash" dirty="0" smtClean="0">
                <a:blipFill>
                  <a:blip r:embed="rId2"/>
                  <a:tile tx="0" ty="0" sx="100000" sy="100000" flip="none" algn="tl"/>
                </a:blipFill>
                <a:effectLst>
                  <a:outerShdw blurRad="75057" dist="38100" dir="5400000" sy="-20000" rotWithShape="0">
                    <a:srgbClr val="FF0000">
                      <a:alpha val="25000"/>
                    </a:srgbClr>
                  </a:outerShdw>
                </a:effectLst>
              </a:rPr>
              <a:t>тихо</a:t>
            </a:r>
            <a:r>
              <a:rPr lang="ru-RU" sz="4400" dirty="0" smtClean="0">
                <a:blipFill>
                  <a:blip r:embed="rId2"/>
                  <a:tile tx="0" ty="0" sx="100000" sy="100000" flip="none" algn="tl"/>
                </a:blipFill>
                <a:effectLst>
                  <a:outerShdw blurRad="75057" dist="38100" dir="5400000" sy="-20000" rotWithShape="0">
                    <a:srgbClr val="FF0000">
                      <a:alpha val="25000"/>
                    </a:srgbClr>
                  </a:outerShdw>
                </a:effectLst>
              </a:rPr>
              <a:t>.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368118"/>
          </a:xfrm>
        </p:spPr>
        <p:txBody>
          <a:bodyPr/>
          <a:lstStyle/>
          <a:p>
            <a:r>
              <a:rPr lang="ru-RU" dirty="0" smtClean="0"/>
              <a:t>          </a:t>
            </a:r>
            <a:r>
              <a:rPr lang="ru-RU" dirty="0" err="1" smtClean="0"/>
              <a:t>Рм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" name="Picture 9" descr="letters-bold2"/>
          <p:cNvPicPr>
            <a:picLocks noChangeAspect="1" noChangeArrowheads="1"/>
          </p:cNvPicPr>
          <p:nvPr/>
        </p:nvPicPr>
        <p:blipFill>
          <a:blip r:embed="rId2"/>
          <a:srcRect l="27103" t="36555" r="54881" b="38165"/>
          <a:stretch>
            <a:fillRect/>
          </a:stretch>
        </p:blipFill>
        <p:spPr bwMode="auto">
          <a:xfrm>
            <a:off x="1476375" y="765175"/>
            <a:ext cx="1225550" cy="110172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4" name="Picture 10" descr="letters-bold2"/>
          <p:cNvPicPr>
            <a:picLocks noChangeAspect="1" noChangeArrowheads="1"/>
          </p:cNvPicPr>
          <p:nvPr/>
        </p:nvPicPr>
        <p:blipFill>
          <a:blip r:embed="rId2"/>
          <a:srcRect l="23532" t="64679" r="60278" b="8879"/>
          <a:stretch>
            <a:fillRect/>
          </a:stretch>
        </p:blipFill>
        <p:spPr bwMode="auto">
          <a:xfrm>
            <a:off x="4860925" y="765175"/>
            <a:ext cx="1101725" cy="110172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5" name="Picture 11" descr="letters-bold1"/>
          <p:cNvPicPr>
            <a:picLocks noChangeAspect="1" noChangeArrowheads="1"/>
          </p:cNvPicPr>
          <p:nvPr/>
        </p:nvPicPr>
        <p:blipFill>
          <a:blip r:embed="rId3"/>
          <a:srcRect l="5397" t="5638" r="78413" b="69083"/>
          <a:stretch>
            <a:fillRect/>
          </a:stretch>
        </p:blipFill>
        <p:spPr bwMode="auto">
          <a:xfrm>
            <a:off x="7164388" y="4581525"/>
            <a:ext cx="1225550" cy="122555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6" name="Picture 12" descr="letters-bold1"/>
          <p:cNvPicPr>
            <a:picLocks noChangeAspect="1" noChangeArrowheads="1"/>
          </p:cNvPicPr>
          <p:nvPr/>
        </p:nvPicPr>
        <p:blipFill>
          <a:blip r:embed="rId3"/>
          <a:srcRect l="41429" t="5638" r="42381" b="69083"/>
          <a:stretch>
            <a:fillRect/>
          </a:stretch>
        </p:blipFill>
        <p:spPr bwMode="auto">
          <a:xfrm>
            <a:off x="3851275" y="2636838"/>
            <a:ext cx="1006475" cy="1006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7" name="Picture 13" descr="letters-bold1"/>
          <p:cNvPicPr>
            <a:picLocks noChangeAspect="1" noChangeArrowheads="1"/>
          </p:cNvPicPr>
          <p:nvPr/>
        </p:nvPicPr>
        <p:blipFill>
          <a:blip r:embed="rId3"/>
          <a:srcRect l="75597" t="5576" r="6389" b="66295"/>
          <a:stretch>
            <a:fillRect/>
          </a:stretch>
        </p:blipFill>
        <p:spPr bwMode="auto">
          <a:xfrm>
            <a:off x="2700338" y="765175"/>
            <a:ext cx="1101725" cy="110172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8" name="Picture 14" descr="letters-bold3"/>
          <p:cNvPicPr>
            <a:picLocks noChangeAspect="1" noChangeArrowheads="1"/>
          </p:cNvPicPr>
          <p:nvPr/>
        </p:nvPicPr>
        <p:blipFill>
          <a:blip r:embed="rId4"/>
          <a:srcRect l="54047" t="64684" r="29762" b="7249"/>
          <a:stretch>
            <a:fillRect/>
          </a:stretch>
        </p:blipFill>
        <p:spPr bwMode="auto">
          <a:xfrm>
            <a:off x="5940425" y="765175"/>
            <a:ext cx="990600" cy="110172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9" name="Picture 15" descr="letters-bold3"/>
          <p:cNvPicPr>
            <a:picLocks noChangeAspect="1" noChangeArrowheads="1"/>
          </p:cNvPicPr>
          <p:nvPr/>
        </p:nvPicPr>
        <p:blipFill>
          <a:blip r:embed="rId4"/>
          <a:srcRect l="34206" t="64684" r="49603" b="7249"/>
          <a:stretch>
            <a:fillRect/>
          </a:stretch>
        </p:blipFill>
        <p:spPr bwMode="auto">
          <a:xfrm>
            <a:off x="4860925" y="4581525"/>
            <a:ext cx="1100138" cy="1223963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0" name="Picture 16" descr="letters-bold3"/>
          <p:cNvPicPr>
            <a:picLocks noChangeAspect="1" noChangeArrowheads="1"/>
          </p:cNvPicPr>
          <p:nvPr/>
        </p:nvPicPr>
        <p:blipFill>
          <a:blip r:embed="rId4"/>
          <a:srcRect l="72023" t="5638" r="6389" b="69083"/>
          <a:stretch>
            <a:fillRect/>
          </a:stretch>
        </p:blipFill>
        <p:spPr bwMode="auto">
          <a:xfrm>
            <a:off x="5795963" y="2636838"/>
            <a:ext cx="1295400" cy="973137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1" name="Picture 17" descr="letters-bold1"/>
          <p:cNvPicPr>
            <a:picLocks noChangeAspect="1" noChangeArrowheads="1"/>
          </p:cNvPicPr>
          <p:nvPr/>
        </p:nvPicPr>
        <p:blipFill>
          <a:blip r:embed="rId3"/>
          <a:srcRect l="5397" t="5638" r="78413" b="69083"/>
          <a:stretch>
            <a:fillRect/>
          </a:stretch>
        </p:blipFill>
        <p:spPr bwMode="auto">
          <a:xfrm>
            <a:off x="4859338" y="2636838"/>
            <a:ext cx="935037" cy="1008062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2" name="Picture 18" descr="letters-bold2"/>
          <p:cNvPicPr>
            <a:picLocks noChangeAspect="1" noChangeArrowheads="1"/>
          </p:cNvPicPr>
          <p:nvPr/>
        </p:nvPicPr>
        <p:blipFill>
          <a:blip r:embed="rId2"/>
          <a:srcRect l="61151" t="5576" r="20872" b="69145"/>
          <a:stretch>
            <a:fillRect/>
          </a:stretch>
        </p:blipFill>
        <p:spPr bwMode="auto">
          <a:xfrm>
            <a:off x="1331913" y="4581525"/>
            <a:ext cx="1366837" cy="12319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3" name="Picture 20" descr="letters-bold2"/>
          <p:cNvPicPr>
            <a:picLocks noChangeAspect="1" noChangeArrowheads="1"/>
          </p:cNvPicPr>
          <p:nvPr/>
        </p:nvPicPr>
        <p:blipFill>
          <a:blip r:embed="rId2"/>
          <a:srcRect l="8968" t="36555" r="74841" b="38165"/>
          <a:stretch>
            <a:fillRect/>
          </a:stretch>
        </p:blipFill>
        <p:spPr bwMode="auto">
          <a:xfrm>
            <a:off x="5940425" y="4581525"/>
            <a:ext cx="1223963" cy="1223963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4" name="Picture 21" descr="letters-bold1"/>
          <p:cNvPicPr>
            <a:picLocks noChangeAspect="1" noChangeArrowheads="1"/>
          </p:cNvPicPr>
          <p:nvPr/>
        </p:nvPicPr>
        <p:blipFill>
          <a:blip r:embed="rId3"/>
          <a:srcRect l="3612" t="36554" r="81984" b="38167"/>
          <a:stretch>
            <a:fillRect/>
          </a:stretch>
        </p:blipFill>
        <p:spPr bwMode="auto">
          <a:xfrm>
            <a:off x="2700338" y="4581525"/>
            <a:ext cx="1089025" cy="1223963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5" name="Picture 22" descr="letters-bold1"/>
          <p:cNvPicPr>
            <a:picLocks noChangeAspect="1" noChangeArrowheads="1"/>
          </p:cNvPicPr>
          <p:nvPr/>
        </p:nvPicPr>
        <p:blipFill>
          <a:blip r:embed="rId3"/>
          <a:srcRect l="25198" t="5576" r="60397" b="69084"/>
          <a:stretch>
            <a:fillRect/>
          </a:stretch>
        </p:blipFill>
        <p:spPr bwMode="auto">
          <a:xfrm>
            <a:off x="3781425" y="4581525"/>
            <a:ext cx="1085850" cy="1223963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6" name="Picture 24" descr="letters-bold1"/>
          <p:cNvPicPr>
            <a:picLocks noChangeAspect="1" noChangeArrowheads="1"/>
          </p:cNvPicPr>
          <p:nvPr/>
        </p:nvPicPr>
        <p:blipFill>
          <a:blip r:embed="rId3"/>
          <a:srcRect l="5397" t="5638" r="78413" b="69083"/>
          <a:stretch>
            <a:fillRect/>
          </a:stretch>
        </p:blipFill>
        <p:spPr bwMode="auto">
          <a:xfrm>
            <a:off x="3779838" y="765175"/>
            <a:ext cx="1101725" cy="110172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7" name="WordArt 25"/>
          <p:cNvSpPr>
            <a:spLocks noChangeArrowheads="1" noChangeShapeType="1" noTextEdit="1"/>
          </p:cNvSpPr>
          <p:nvPr/>
        </p:nvSpPr>
        <p:spPr bwMode="auto">
          <a:xfrm>
            <a:off x="7596188" y="3357563"/>
            <a:ext cx="433387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225242"/>
          </a:xfrm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rgbClr val="FF0000">
                      <a:alpha val="35000"/>
                    </a:srgbClr>
                  </a:glow>
                </a:effectLst>
              </a:rPr>
              <a:t>Наречие</a:t>
            </a: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rgbClr val="FF0000">
                      <a:alpha val="35000"/>
                    </a:srgbClr>
                  </a:glow>
                </a:effectLst>
              </a:rPr>
              <a:t>-</a:t>
            </a:r>
            <a:r>
              <a:rPr lang="ru-RU" sz="2800" dirty="0" smtClean="0"/>
              <a:t> самостоятельная </a:t>
            </a:r>
            <a:r>
              <a:rPr lang="ru-RU" sz="2800" dirty="0" smtClean="0"/>
              <a:t>часть речи, которая обозначает признак действия, признак предмета или признак другого предмета.</a:t>
            </a:r>
            <a:br>
              <a:rPr lang="ru-RU" sz="2800" dirty="0" smtClean="0"/>
            </a:br>
            <a:r>
              <a:rPr lang="ru-RU" sz="2800" dirty="0" smtClean="0"/>
              <a:t>Наречия не изменяются.</a:t>
            </a:r>
            <a:br>
              <a:rPr lang="ru-RU" sz="2800" dirty="0" smtClean="0"/>
            </a:br>
            <a:r>
              <a:rPr lang="ru-RU" sz="2800" dirty="0" smtClean="0"/>
              <a:t>В предложении наречия чаще всего бывают обстоятельствами, а могут быть определениями и сказуемыми.</a:t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Смысловые группы наречий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91510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/>
              <a:t>Образ действия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Время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Место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Причина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Цель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Мера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868184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Круглая лента лицом вверх 2"/>
          <p:cNvSpPr/>
          <p:nvPr/>
        </p:nvSpPr>
        <p:spPr>
          <a:xfrm>
            <a:off x="1500166" y="1071546"/>
            <a:ext cx="6643734" cy="4786346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Образ действия:</a:t>
            </a:r>
          </a:p>
          <a:p>
            <a:pPr algn="ctr"/>
            <a:r>
              <a:rPr lang="ru-RU" sz="3200" dirty="0" smtClean="0"/>
              <a:t>Как?</a:t>
            </a:r>
          </a:p>
          <a:p>
            <a:pPr algn="ctr"/>
            <a:r>
              <a:rPr lang="ru-RU" sz="3200" dirty="0" smtClean="0"/>
              <a:t>Каким образом?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082366"/>
          </a:xfrm>
        </p:spPr>
        <p:txBody>
          <a:bodyPr/>
          <a:lstStyle/>
          <a:p>
            <a:r>
              <a:rPr lang="ru-RU" dirty="0" smtClean="0"/>
              <a:t>                     Время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Круглая лента лицом вниз 2"/>
          <p:cNvSpPr/>
          <p:nvPr/>
        </p:nvSpPr>
        <p:spPr>
          <a:xfrm>
            <a:off x="1071538" y="1357298"/>
            <a:ext cx="7286676" cy="4000528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Время:</a:t>
            </a:r>
          </a:p>
          <a:p>
            <a:pPr algn="ctr"/>
            <a:r>
              <a:rPr lang="ru-RU" sz="3600" dirty="0" smtClean="0"/>
              <a:t>Когда?</a:t>
            </a:r>
          </a:p>
          <a:p>
            <a:pPr algn="ctr"/>
            <a:r>
              <a:rPr lang="ru-RU" sz="3600" dirty="0" smtClean="0"/>
              <a:t>С каких пор?</a:t>
            </a:r>
          </a:p>
          <a:p>
            <a:pPr algn="ctr"/>
            <a:r>
              <a:rPr lang="ru-RU" sz="3600" dirty="0" smtClean="0"/>
              <a:t>До каких пор?</a:t>
            </a: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4395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                  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		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7-конечная звезда 3"/>
          <p:cNvSpPr/>
          <p:nvPr/>
        </p:nvSpPr>
        <p:spPr>
          <a:xfrm>
            <a:off x="214282" y="357166"/>
            <a:ext cx="4286280" cy="321471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blipFill>
                  <a:blip r:embed="rId2"/>
                  <a:tile tx="0" ty="0" sx="100000" sy="100000" flip="none" algn="tl"/>
                </a:blipFill>
              </a:rPr>
              <a:t>Место:</a:t>
            </a:r>
          </a:p>
          <a:p>
            <a:pPr algn="ctr"/>
            <a:r>
              <a:rPr lang="ru-RU" sz="3200" dirty="0" smtClean="0">
                <a:blipFill>
                  <a:blip r:embed="rId2"/>
                  <a:tile tx="0" ty="0" sx="100000" sy="100000" flip="none" algn="tl"/>
                </a:blipFill>
              </a:rPr>
              <a:t>Где?</a:t>
            </a:r>
          </a:p>
          <a:p>
            <a:pPr algn="ctr"/>
            <a:r>
              <a:rPr lang="ru-RU" sz="3200" dirty="0" smtClean="0">
                <a:blipFill>
                  <a:blip r:embed="rId2"/>
                  <a:tile tx="0" ty="0" sx="100000" sy="100000" flip="none" algn="tl"/>
                </a:blipFill>
              </a:rPr>
              <a:t>Куда?</a:t>
            </a:r>
          </a:p>
          <a:p>
            <a:pPr algn="ctr"/>
            <a:r>
              <a:rPr lang="ru-RU" sz="3200" dirty="0" smtClean="0">
                <a:blipFill>
                  <a:blip r:embed="rId2"/>
                  <a:tile tx="0" ty="0" sx="100000" sy="100000" flip="none" algn="tl"/>
                </a:blipFill>
              </a:rPr>
              <a:t>Откуда?</a:t>
            </a:r>
          </a:p>
        </p:txBody>
      </p:sp>
      <p:sp>
        <p:nvSpPr>
          <p:cNvPr id="5" name="Овальная выноска 4"/>
          <p:cNvSpPr/>
          <p:nvPr/>
        </p:nvSpPr>
        <p:spPr>
          <a:xfrm>
            <a:off x="5143504" y="1071546"/>
            <a:ext cx="3429024" cy="221457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gradFill flip="none" rotWithShape="1">
                    <a:gsLst>
                      <a:gs pos="0">
                        <a:srgbClr val="000000"/>
                      </a:gs>
                      <a:gs pos="20000">
                        <a:srgbClr val="000040"/>
                      </a:gs>
                      <a:gs pos="50000">
                        <a:srgbClr val="400040"/>
                      </a:gs>
                      <a:gs pos="75000">
                        <a:srgbClr val="8F0040"/>
                      </a:gs>
                      <a:gs pos="89999">
                        <a:srgbClr val="F27300"/>
                      </a:gs>
                      <a:gs pos="100000">
                        <a:srgbClr val="FFBF00"/>
                      </a:gs>
                    </a:gsLst>
                    <a:lin ang="8100000" scaled="1"/>
                    <a:tileRect/>
                  </a:gradFill>
                </a:ln>
              </a:rPr>
              <a:t>Причина:</a:t>
            </a:r>
          </a:p>
          <a:p>
            <a:pPr algn="ctr"/>
            <a:r>
              <a:rPr lang="ru-RU" sz="3200" dirty="0" smtClean="0">
                <a:ln>
                  <a:gradFill flip="none" rotWithShape="1">
                    <a:gsLst>
                      <a:gs pos="0">
                        <a:srgbClr val="000000"/>
                      </a:gs>
                      <a:gs pos="20000">
                        <a:srgbClr val="000040"/>
                      </a:gs>
                      <a:gs pos="50000">
                        <a:srgbClr val="400040"/>
                      </a:gs>
                      <a:gs pos="75000">
                        <a:srgbClr val="8F0040"/>
                      </a:gs>
                      <a:gs pos="89999">
                        <a:srgbClr val="F27300"/>
                      </a:gs>
                      <a:gs pos="100000">
                        <a:srgbClr val="FFBF00"/>
                      </a:gs>
                    </a:gsLst>
                    <a:lin ang="8100000" scaled="1"/>
                    <a:tileRect/>
                  </a:gradFill>
                </a:ln>
              </a:rPr>
              <a:t>Почему?</a:t>
            </a:r>
            <a:endParaRPr lang="ru-RU" sz="3200" dirty="0">
              <a:ln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8100000" scaled="1"/>
                  <a:tileRect/>
                </a:gradFill>
              </a:ln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3214678" y="4071942"/>
            <a:ext cx="3286148" cy="200026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Цель: 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Зачем?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582432"/>
          </a:xfrm>
        </p:spPr>
        <p:txBody>
          <a:bodyPr/>
          <a:lstStyle/>
          <a:p>
            <a:r>
              <a:rPr lang="ru-RU" dirty="0" smtClean="0"/>
              <a:t>                 Мера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лако 2"/>
          <p:cNvSpPr/>
          <p:nvPr/>
        </p:nvSpPr>
        <p:spPr>
          <a:xfrm>
            <a:off x="2143108" y="928670"/>
            <a:ext cx="5143536" cy="421484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Мера:</a:t>
            </a:r>
          </a:p>
          <a:p>
            <a:pPr algn="ctr"/>
            <a:r>
              <a:rPr lang="ru-RU" sz="3200" dirty="0" smtClean="0"/>
              <a:t>Сколько?</a:t>
            </a:r>
          </a:p>
          <a:p>
            <a:pPr algn="ctr"/>
            <a:r>
              <a:rPr lang="ru-RU" sz="3200" dirty="0" smtClean="0"/>
              <a:t>Во сколько?</a:t>
            </a:r>
          </a:p>
          <a:p>
            <a:pPr algn="ctr"/>
            <a:r>
              <a:rPr lang="ru-RU" sz="3200" dirty="0" smtClean="0"/>
              <a:t>На сколько?</a:t>
            </a:r>
          </a:p>
          <a:p>
            <a:pPr algn="ctr"/>
            <a:r>
              <a:rPr lang="ru-RU" sz="3200" dirty="0" smtClean="0"/>
              <a:t>В какой степени? </a:t>
            </a:r>
          </a:p>
          <a:p>
            <a:pPr algn="ctr"/>
            <a:r>
              <a:rPr lang="ru-RU" sz="3200" dirty="0" smtClean="0"/>
              <a:t>В какой мере?</a:t>
            </a:r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u="sng" dirty="0" smtClean="0">
                <a:solidFill>
                  <a:schemeClr val="tx2">
                    <a:satMod val="200000"/>
                  </a:schemeClr>
                </a:solidFill>
              </a:rPr>
              <a:t>Степени сравнения наречия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Наречия на –о (-е), образованные от качественных имен прилагательных, могут иметь степени сравнения, например:</a:t>
            </a:r>
          </a:p>
          <a:p>
            <a:endParaRPr lang="ru-RU" dirty="0" smtClean="0"/>
          </a:p>
          <a:p>
            <a:r>
              <a:rPr lang="ru-RU" sz="3200" dirty="0" smtClean="0">
                <a:solidFill>
                  <a:srgbClr val="FF0000"/>
                </a:solidFill>
              </a:rPr>
              <a:t>Взлетел высоко – взлетел выше, 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взлетел более высоко, взлетел выше всех.</a:t>
            </a:r>
          </a:p>
          <a:p>
            <a:endParaRPr lang="ru-RU" dirty="0"/>
          </a:p>
        </p:txBody>
      </p:sp>
      <p:pic>
        <p:nvPicPr>
          <p:cNvPr id="4" name="Рисунок 3" descr="Рисунок13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0"/>
            <a:ext cx="1701800" cy="1647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225242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7030A0"/>
                </a:solidFill>
              </a:rPr>
              <a:t>В отличие от прилагательных наречия имеют две степени сравнения: сравнительную и превосходную</a:t>
            </a:r>
            <a:r>
              <a:rPr lang="ru-RU" sz="9600" dirty="0" smtClean="0"/>
              <a:t/>
            </a:r>
            <a:br>
              <a:rPr lang="ru-RU" sz="9600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</TotalTime>
  <Words>283</Words>
  <Application>Microsoft Office PowerPoint</Application>
  <PresentationFormat>Экран (4:3)</PresentationFormat>
  <Paragraphs>49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Презентация на тему :Наречие </vt:lpstr>
      <vt:lpstr>Наречие- самостоятельная часть речи, которая обозначает признак действия, признак предмета или признак другого предмета. Наречия не изменяются. В предложении наречия чаще всего бывают обстоятельствами, а могут быть определениями и сказуемыми.  </vt:lpstr>
      <vt:lpstr>Смысловые группы наречий</vt:lpstr>
      <vt:lpstr>   </vt:lpstr>
      <vt:lpstr>                     Время  </vt:lpstr>
      <vt:lpstr>                                                              </vt:lpstr>
      <vt:lpstr>                 Мера     </vt:lpstr>
      <vt:lpstr>Степени сравнения наречия</vt:lpstr>
      <vt:lpstr>В отличие от прилагательных наречия имеют две степени сравнения: сравнительную и превосходную </vt:lpstr>
      <vt:lpstr>Сравнительная степень наречии имеет две формы: простую и составную. Простая форма сравнительной степени образуется при помощи суффиксов –ее(-ей),  -е, -ше от исходной формы наречий, от которой отбрасываются конечные –о(-е), -ко: сделал больно- больней (-ее)</vt:lpstr>
      <vt:lpstr>Составная форма сравнительной степени наречий- это сочетание слов более и исходной формы наречия, например: относился более внимательно</vt:lpstr>
      <vt:lpstr>Превосходная степень наречии имеет, как правило, как правило составную форму, которая представляет собой сочетание двух слов- сравнительной степени наречия и местоимения всех (всего)- сделал лучше всех </vt:lpstr>
      <vt:lpstr>Сравнительная степень имени прилагательного является сказуемым, относится к существительному и отвечает на вопрос каков? (какова? каково? каковы?); сравнительная степень наречия является обстоятельством, относится к глаголу и отвечает на вопрос как?</vt:lpstr>
      <vt:lpstr>Морфологический разбор наречия: 1)  Часть речи. Общее значение 2) Морфологические признаки. –Неизменяемое слово. –Степень сравнения (если есть). 3) Синтаксическая роль</vt:lpstr>
      <vt:lpstr>   Образец письменного разбора: Ложатся тихо ночи тени. Тихо- наречие. 1) Ложатся (как?) тихо; признак действия 2) Неизм. 3) Как? тихо.   </vt:lpstr>
      <vt:lpstr>          Рм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:Наречие</dc:title>
  <dc:creator>евгения</dc:creator>
  <cp:lastModifiedBy>евгения</cp:lastModifiedBy>
  <cp:revision>8</cp:revision>
  <dcterms:created xsi:type="dcterms:W3CDTF">2011-01-22T18:46:24Z</dcterms:created>
  <dcterms:modified xsi:type="dcterms:W3CDTF">2011-01-22T20:03:34Z</dcterms:modified>
</cp:coreProperties>
</file>