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89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9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54E90-3C2F-444D-8440-C7755DF0DC66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22603-9EED-49EF-8771-3E45BF462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2603-9EED-49EF-8771-3E45BF4622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F603C9-54C7-434B-97DB-989D2E1EDD81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827CB4-A926-42A0-9F0F-CC6F40797B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slide" Target="slide18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Anglo-Saxons </a:t>
            </a:r>
            <a:br>
              <a:rPr lang="en-US" dirty="0" smtClean="0"/>
            </a:br>
            <a:r>
              <a:rPr lang="en-US" dirty="0" smtClean="0"/>
              <a:t>and the Vikings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142728" cy="1752600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Teacher: </a:t>
            </a:r>
            <a:r>
              <a:rPr lang="en-US" sz="3200" b="1" i="1" dirty="0" err="1" smtClean="0"/>
              <a:t>Kuznetsov</a:t>
            </a:r>
            <a:r>
              <a:rPr lang="en-US" sz="3200" b="1" i="1" dirty="0" smtClean="0"/>
              <a:t> P.S.</a:t>
            </a:r>
          </a:p>
          <a:p>
            <a:r>
              <a:rPr lang="en-US" sz="3200" b="1" i="1" dirty="0" smtClean="0"/>
              <a:t>School: State Comprehensive School </a:t>
            </a:r>
            <a:r>
              <a:rPr lang="ru-RU" sz="3200" b="1" i="1" dirty="0" smtClean="0"/>
              <a:t>№ 113</a:t>
            </a:r>
          </a:p>
          <a:p>
            <a:r>
              <a:rPr lang="en-US" sz="3200" b="1" i="1" dirty="0" smtClean="0"/>
              <a:t>Form: 6 B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л3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t="3662" r="4333" b="6627"/>
          <a:stretch>
            <a:fillRect/>
          </a:stretch>
        </p:blipFill>
        <p:spPr>
          <a:xfrm>
            <a:off x="1835696" y="1556792"/>
            <a:ext cx="2909711" cy="3168352"/>
          </a:xfrm>
          <a:prstGeom prst="rect">
            <a:avLst/>
          </a:prstGeom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ал2.jpg"/>
          <p:cNvPicPr>
            <a:picLocks noChangeAspect="1"/>
          </p:cNvPicPr>
          <p:nvPr/>
        </p:nvPicPr>
        <p:blipFill>
          <a:blip r:embed="rId4" cstate="print">
            <a:lum bright="-20000" contrast="-10000"/>
          </a:blip>
          <a:srcRect t="4755" r="13612" b="11056"/>
          <a:stretch>
            <a:fillRect/>
          </a:stretch>
        </p:blipFill>
        <p:spPr>
          <a:xfrm>
            <a:off x="4932040" y="1556792"/>
            <a:ext cx="3168352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537321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What is it? What was it used for?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3923928" y="764704"/>
            <a:ext cx="1008112" cy="144016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вал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25040" r="38294" b="44003"/>
          <a:stretch>
            <a:fillRect/>
          </a:stretch>
        </p:blipFill>
        <p:spPr>
          <a:xfrm>
            <a:off x="467544" y="2564904"/>
            <a:ext cx="2952328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10" y="3286124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This is </a:t>
            </a:r>
            <a:r>
              <a:rPr lang="en-US" sz="2400" b="1" i="1" dirty="0" smtClean="0">
                <a:solidFill>
                  <a:srgbClr val="FFC000"/>
                </a:solidFill>
              </a:rPr>
              <a:t>Hadrian’s wall</a:t>
            </a:r>
            <a:r>
              <a:rPr lang="en-US" sz="2400" b="1" i="1" dirty="0" smtClean="0"/>
              <a:t>. It was built by </a:t>
            </a:r>
            <a:r>
              <a:rPr lang="en-US" sz="2400" b="1" i="1" dirty="0" smtClean="0">
                <a:solidFill>
                  <a:srgbClr val="FFC000"/>
                </a:solidFill>
              </a:rPr>
              <a:t>the Emperor Hadrian</a:t>
            </a:r>
            <a:r>
              <a:rPr lang="en-US" sz="2400" b="1" i="1" dirty="0" smtClean="0"/>
              <a:t> to protect </a:t>
            </a:r>
            <a:r>
              <a:rPr lang="en-US" sz="2400" b="1" i="1" dirty="0" smtClean="0">
                <a:solidFill>
                  <a:srgbClr val="FFC000"/>
                </a:solidFill>
              </a:rPr>
              <a:t>the Romans</a:t>
            </a:r>
            <a:r>
              <a:rPr lang="en-US" sz="2400" b="1" i="1" dirty="0" smtClean="0"/>
              <a:t> from the attacks of </a:t>
            </a:r>
            <a:r>
              <a:rPr lang="en-US" sz="2400" b="1" i="1" dirty="0" smtClean="0">
                <a:solidFill>
                  <a:srgbClr val="FFC000"/>
                </a:solidFill>
              </a:rPr>
              <a:t>Scots and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Picts</a:t>
            </a:r>
            <a:r>
              <a:rPr lang="en-US" sz="2400" b="1" i="1" dirty="0" smtClean="0"/>
              <a:t>. 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картинки к конкурсу\anglo-saxon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00306"/>
            <a:ext cx="2711072" cy="32861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500042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Anglo-Saxons and                     the Vikings</a:t>
            </a:r>
            <a:endParaRPr lang="ru-RU" sz="56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1" name="Picture 7" descr="G:\картинки к конкурсу\the vikings3.jpg"/>
          <p:cNvPicPr>
            <a:picLocks noChangeAspect="1" noChangeArrowheads="1"/>
          </p:cNvPicPr>
          <p:nvPr/>
        </p:nvPicPr>
        <p:blipFill>
          <a:blip r:embed="rId4"/>
          <a:srcRect l="2514" t="3800" r="3482" b="4138"/>
          <a:stretch>
            <a:fillRect/>
          </a:stretch>
        </p:blipFill>
        <p:spPr bwMode="auto">
          <a:xfrm>
            <a:off x="4286248" y="2500306"/>
            <a:ext cx="4033000" cy="32861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600076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Listen and look at the pictures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верх стрелка 2"/>
          <p:cNvSpPr/>
          <p:nvPr/>
        </p:nvSpPr>
        <p:spPr>
          <a:xfrm>
            <a:off x="3500430" y="857232"/>
            <a:ext cx="1643074" cy="1000132"/>
          </a:xfrm>
          <a:prstGeom prst="curvedDownArrow">
            <a:avLst>
              <a:gd name="adj1" fmla="val 34210"/>
              <a:gd name="adj2" fmla="val 50000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G:\картинки к конкурсу\anglo-saxons4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00034" y="2500306"/>
            <a:ext cx="3429024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00562" y="2928934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C000"/>
                </a:solidFill>
              </a:rPr>
              <a:t>The Anglo-Saxons</a:t>
            </a:r>
            <a:r>
              <a:rPr lang="en-US" sz="2400" b="1" i="1" dirty="0" smtClean="0"/>
              <a:t> were making raids against </a:t>
            </a:r>
            <a:r>
              <a:rPr lang="en-US" sz="2400" b="1" i="1" dirty="0" smtClean="0">
                <a:solidFill>
                  <a:srgbClr val="FFC000"/>
                </a:solidFill>
              </a:rPr>
              <a:t>the British</a:t>
            </a:r>
            <a:r>
              <a:rPr lang="en-US" sz="2400" b="1" i="1" dirty="0" smtClean="0"/>
              <a:t> in </a:t>
            </a:r>
            <a:r>
              <a:rPr lang="en-US" sz="2400" b="1" i="1" dirty="0" smtClean="0">
                <a:solidFill>
                  <a:srgbClr val="FFC000"/>
                </a:solidFill>
              </a:rPr>
              <a:t>the 5</a:t>
            </a:r>
            <a:r>
              <a:rPr lang="en-US" sz="2400" b="1" i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b="1" i="1" dirty="0" smtClean="0">
                <a:solidFill>
                  <a:srgbClr val="FFC000"/>
                </a:solidFill>
              </a:rPr>
              <a:t> and 6</a:t>
            </a:r>
            <a:r>
              <a:rPr lang="en-US" sz="2400" b="1" i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b="1" i="1" dirty="0" smtClean="0">
                <a:solidFill>
                  <a:srgbClr val="FFC000"/>
                </a:solidFill>
              </a:rPr>
              <a:t>  century</a:t>
            </a:r>
            <a:r>
              <a:rPr lang="en-US" sz="2400" b="1" i="1" dirty="0" smtClean="0"/>
              <a:t>. At last they invaded </a:t>
            </a:r>
            <a:r>
              <a:rPr lang="en-US" sz="2400" b="1" i="1" dirty="0" smtClean="0">
                <a:solidFill>
                  <a:srgbClr val="FFC000"/>
                </a:solidFill>
              </a:rPr>
              <a:t>the central Britain </a:t>
            </a:r>
            <a:r>
              <a:rPr lang="en-US" sz="2400" b="1" i="1" dirty="0" smtClean="0"/>
              <a:t>and controlled it. 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верх стрелка 1"/>
          <p:cNvSpPr/>
          <p:nvPr/>
        </p:nvSpPr>
        <p:spPr>
          <a:xfrm>
            <a:off x="3857620" y="857232"/>
            <a:ext cx="1643074" cy="1000132"/>
          </a:xfrm>
          <a:prstGeom prst="curvedDownArrow">
            <a:avLst>
              <a:gd name="adj1" fmla="val 34210"/>
              <a:gd name="adj2" fmla="val 50000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Users\ион\Desktop\открытый урок\англо-саксонские королевства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857224" y="2214554"/>
            <a:ext cx="3004143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29124" y="2143116"/>
            <a:ext cx="3929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C000"/>
                </a:solidFill>
              </a:rPr>
              <a:t>The Anglo-Saxons </a:t>
            </a:r>
            <a:r>
              <a:rPr lang="en-US" sz="2400" b="1" i="1" dirty="0" smtClean="0"/>
              <a:t>founded a lot of kingdoms:</a:t>
            </a:r>
          </a:p>
          <a:p>
            <a:pPr algn="ctr"/>
            <a:r>
              <a:rPr lang="en-US" sz="2400" b="1" i="1" dirty="0" smtClean="0"/>
              <a:t>  </a:t>
            </a:r>
          </a:p>
          <a:p>
            <a:pPr algn="ctr">
              <a:buFont typeface="Wingdings" pitchFamily="2" charset="2"/>
              <a:buChar char="v"/>
            </a:pPr>
            <a:r>
              <a:rPr lang="en-US" sz="2400" b="1" i="1" dirty="0" smtClean="0"/>
              <a:t> Kent</a:t>
            </a:r>
          </a:p>
          <a:p>
            <a:pPr algn="ctr">
              <a:buFont typeface="Wingdings" pitchFamily="2" charset="2"/>
              <a:buChar char="v"/>
            </a:pPr>
            <a:r>
              <a:rPr lang="en-US" sz="2400" b="1" i="1" dirty="0" smtClean="0"/>
              <a:t> Essex</a:t>
            </a:r>
          </a:p>
          <a:p>
            <a:pPr algn="ctr">
              <a:buFont typeface="Wingdings" pitchFamily="2" charset="2"/>
              <a:buChar char="v"/>
            </a:pPr>
            <a:r>
              <a:rPr lang="en-US" sz="2400" b="1" i="1" dirty="0" smtClean="0"/>
              <a:t> </a:t>
            </a:r>
            <a:r>
              <a:rPr lang="en-US" sz="2400" b="1" i="1" dirty="0" err="1" smtClean="0"/>
              <a:t>Wessex</a:t>
            </a:r>
            <a:endParaRPr lang="en-US" sz="2400" b="1" i="1" dirty="0" smtClean="0"/>
          </a:p>
          <a:p>
            <a:pPr algn="ctr">
              <a:buFont typeface="Wingdings" pitchFamily="2" charset="2"/>
              <a:buChar char="v"/>
            </a:pPr>
            <a:r>
              <a:rPr lang="en-US" sz="2400" b="1" i="1" dirty="0" smtClean="0"/>
              <a:t> Mercia</a:t>
            </a:r>
          </a:p>
          <a:p>
            <a:pPr algn="ctr">
              <a:buFont typeface="Wingdings" pitchFamily="2" charset="2"/>
              <a:buChar char="v"/>
            </a:pPr>
            <a:r>
              <a:rPr lang="en-US" sz="2400" b="1" i="1" dirty="0" smtClean="0"/>
              <a:t> </a:t>
            </a:r>
            <a:r>
              <a:rPr lang="en-US" sz="2400" b="1" i="1" dirty="0" err="1" smtClean="0"/>
              <a:t>Northumbria</a:t>
            </a:r>
            <a:r>
              <a:rPr lang="en-US" sz="2400" b="1" i="1" dirty="0" smtClean="0"/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en-US" sz="2400" b="1" i="1" dirty="0" smtClean="0"/>
              <a:t> Sussex </a:t>
            </a:r>
          </a:p>
          <a:p>
            <a:pPr algn="ctr">
              <a:buFont typeface="Wingdings" pitchFamily="2" charset="2"/>
              <a:buChar char="v"/>
            </a:pPr>
            <a:r>
              <a:rPr lang="en-US" sz="2400" b="1" i="1" dirty="0" smtClean="0"/>
              <a:t> East Anglia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верх стрелка 1"/>
          <p:cNvSpPr/>
          <p:nvPr/>
        </p:nvSpPr>
        <p:spPr>
          <a:xfrm>
            <a:off x="3714744" y="857232"/>
            <a:ext cx="1643074" cy="1000132"/>
          </a:xfrm>
          <a:prstGeom prst="curvedDownArrow">
            <a:avLst>
              <a:gd name="adj1" fmla="val 34210"/>
              <a:gd name="adj2" fmla="val 50000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1" name="Picture 5" descr="G:\картинки к конкурсу\the vikings5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071670" y="2214554"/>
            <a:ext cx="4941576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4348" y="564357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In </a:t>
            </a:r>
            <a:r>
              <a:rPr lang="en-US" sz="2000" b="1" i="1" dirty="0" smtClean="0">
                <a:solidFill>
                  <a:srgbClr val="FFC000"/>
                </a:solidFill>
              </a:rPr>
              <a:t>789 the Vikings</a:t>
            </a:r>
            <a:r>
              <a:rPr lang="en-US" sz="2000" b="1" i="1" dirty="0" smtClean="0"/>
              <a:t> began to attack </a:t>
            </a:r>
            <a:r>
              <a:rPr lang="en-US" sz="2000" b="1" i="1" dirty="0" smtClean="0">
                <a:solidFill>
                  <a:srgbClr val="FFC000"/>
                </a:solidFill>
              </a:rPr>
              <a:t>the British Isles</a:t>
            </a:r>
            <a:r>
              <a:rPr lang="en-US" sz="2000" b="1" i="1" dirty="0" smtClean="0"/>
              <a:t>. In </a:t>
            </a:r>
            <a:r>
              <a:rPr lang="en-US" sz="2000" b="1" i="1" dirty="0" smtClean="0">
                <a:solidFill>
                  <a:srgbClr val="FFC000"/>
                </a:solidFill>
              </a:rPr>
              <a:t>870</a:t>
            </a:r>
            <a:r>
              <a:rPr lang="en-US" sz="2000" b="1" i="1" dirty="0" smtClean="0"/>
              <a:t> only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Wessex</a:t>
            </a:r>
            <a:r>
              <a:rPr lang="en-US" sz="2000" b="1" i="1" dirty="0" smtClean="0"/>
              <a:t> was left to resist them.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к конкурсу\king_alf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2214553"/>
            <a:ext cx="2786083" cy="4190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Выгнутая вверх стрелка 2"/>
          <p:cNvSpPr/>
          <p:nvPr/>
        </p:nvSpPr>
        <p:spPr>
          <a:xfrm>
            <a:off x="3500430" y="857232"/>
            <a:ext cx="1643074" cy="1000132"/>
          </a:xfrm>
          <a:prstGeom prst="curvedDownArrow">
            <a:avLst>
              <a:gd name="adj1" fmla="val 34210"/>
              <a:gd name="adj2" fmla="val 50000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2714620"/>
            <a:ext cx="37147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C000"/>
                </a:solidFill>
              </a:rPr>
              <a:t>The King of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Wessex</a:t>
            </a:r>
            <a:r>
              <a:rPr lang="en-US" sz="2000" b="1" i="1" dirty="0" smtClean="0"/>
              <a:t> was </a:t>
            </a:r>
            <a:r>
              <a:rPr lang="en-US" sz="2000" b="1" i="1" dirty="0" smtClean="0">
                <a:solidFill>
                  <a:srgbClr val="FFC000"/>
                </a:solidFill>
              </a:rPr>
              <a:t>Alfred the Great</a:t>
            </a:r>
            <a:r>
              <a:rPr lang="en-US" sz="2000" b="1" i="1" dirty="0" smtClean="0"/>
              <a:t>.                 While he was a  king:</a:t>
            </a:r>
          </a:p>
          <a:p>
            <a:pPr algn="ctr"/>
            <a:endParaRPr lang="en-US" sz="2000" b="1" i="1" dirty="0" smtClean="0"/>
          </a:p>
          <a:p>
            <a:pPr algn="ctr">
              <a:buFont typeface="Arial" pitchFamily="34" charset="0"/>
              <a:buChar char="•"/>
            </a:pPr>
            <a:r>
              <a:rPr lang="en-US" sz="2000" b="1" i="1" dirty="0" smtClean="0"/>
              <a:t>  Many people went to school for the first time in their lives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i="1" dirty="0" smtClean="0"/>
              <a:t>  He created a big army and built a fleet of warships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i="1" dirty="0" smtClean="0"/>
              <a:t>  He fought hard against </a:t>
            </a:r>
            <a:r>
              <a:rPr lang="en-US" sz="2000" b="1" i="1" dirty="0" smtClean="0">
                <a:solidFill>
                  <a:srgbClr val="FFC000"/>
                </a:solidFill>
              </a:rPr>
              <a:t>the Vikings 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верх стрелка 1"/>
          <p:cNvSpPr/>
          <p:nvPr/>
        </p:nvSpPr>
        <p:spPr>
          <a:xfrm>
            <a:off x="3500430" y="857232"/>
            <a:ext cx="1643074" cy="1000132"/>
          </a:xfrm>
          <a:prstGeom prst="curvedDownArrow">
            <a:avLst>
              <a:gd name="adj1" fmla="val 34210"/>
              <a:gd name="adj2" fmla="val 50000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G:\картинки к конкурсу\map7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71473" y="2143116"/>
            <a:ext cx="3033044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0" y="2643182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C000"/>
                </a:solidFill>
              </a:rPr>
              <a:t>King Alfred and the Vikings</a:t>
            </a:r>
            <a:r>
              <a:rPr lang="en-US" sz="2400" b="1" i="1" dirty="0" smtClean="0"/>
              <a:t> made a treaty. </a:t>
            </a:r>
          </a:p>
          <a:p>
            <a:pPr algn="ctr"/>
            <a:r>
              <a:rPr lang="en-US" sz="2400" b="1" i="1" dirty="0" smtClean="0"/>
              <a:t>They agreed that </a:t>
            </a:r>
            <a:r>
              <a:rPr lang="en-US" sz="2400" b="1" i="1" dirty="0" smtClean="0">
                <a:solidFill>
                  <a:srgbClr val="FFC000"/>
                </a:solidFill>
              </a:rPr>
              <a:t>the Vikings</a:t>
            </a:r>
            <a:r>
              <a:rPr lang="en-US" sz="2400" b="1" i="1" dirty="0" smtClean="0"/>
              <a:t> would live in an area called </a:t>
            </a:r>
            <a:r>
              <a:rPr lang="en-US" sz="2400" b="1" i="1" dirty="0" smtClean="0">
                <a:solidFill>
                  <a:srgbClr val="FFC000"/>
                </a:solidFill>
              </a:rPr>
              <a:t>the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Danelaw</a:t>
            </a:r>
            <a:r>
              <a:rPr lang="en-US" sz="2400" b="1" i="1" dirty="0" smtClean="0"/>
              <a:t>, where they could follow their traditions and obey their law </a:t>
            </a:r>
            <a:endParaRPr lang="ru-RU" sz="2400" b="1" i="1" dirty="0"/>
          </a:p>
        </p:txBody>
      </p:sp>
      <p:sp>
        <p:nvSpPr>
          <p:cNvPr id="6" name="Кольцо 5"/>
          <p:cNvSpPr/>
          <p:nvPr/>
        </p:nvSpPr>
        <p:spPr>
          <a:xfrm>
            <a:off x="1571604" y="3786190"/>
            <a:ext cx="2143140" cy="1500198"/>
          </a:xfrm>
          <a:prstGeom prst="donut">
            <a:avLst>
              <a:gd name="adj" fmla="val 425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0193514" flipH="1">
            <a:off x="3755960" y="4225514"/>
            <a:ext cx="844712" cy="331816"/>
          </a:xfrm>
          <a:prstGeom prst="leftArrow">
            <a:avLst>
              <a:gd name="adj1" fmla="val 40889"/>
              <a:gd name="adj2" fmla="val 486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642918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British history from the 5</a:t>
            </a:r>
            <a:r>
              <a:rPr lang="en-US" sz="54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9</a:t>
            </a:r>
            <a:r>
              <a:rPr lang="en-US" sz="54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century</a:t>
            </a:r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G:\картинки к конкурсу\the viking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00306"/>
            <a:ext cx="4386274" cy="3260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600076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Quiz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G:\картинки к конкурсу\asteri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3009900" cy="457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2500306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Who invaded Britain in 5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and 6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century? </a:t>
            </a:r>
          </a:p>
          <a:p>
            <a:endParaRPr lang="en-US" sz="2400" b="1" i="1" dirty="0" smtClean="0"/>
          </a:p>
          <a:p>
            <a:pPr marL="342900" indent="-342900">
              <a:buAutoNum type="alphaLcParenR"/>
            </a:pPr>
            <a:r>
              <a:rPr lang="en-US" sz="2400" b="1" i="1" dirty="0" smtClean="0"/>
              <a:t>The Vikings ?</a:t>
            </a:r>
          </a:p>
          <a:p>
            <a:pPr marL="342900" indent="-342900">
              <a:buAutoNum type="alphaLcParenR"/>
            </a:pPr>
            <a:r>
              <a:rPr lang="en-US" sz="2400" b="1" i="1" dirty="0" smtClean="0"/>
              <a:t> the Anglo-Saxons ?</a:t>
            </a:r>
          </a:p>
          <a:p>
            <a:pPr marL="342900" indent="-342900">
              <a:buAutoNum type="alphaLcParenR"/>
            </a:pPr>
            <a:r>
              <a:rPr lang="en-US" sz="2400" b="1" i="1" dirty="0" smtClean="0"/>
              <a:t> the Scots ? 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2357430"/>
            <a:ext cx="74295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contents of the work: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 action="ppaction://hlinksldjump"/>
              </a:rPr>
              <a:t>1.What do you know about the history of Britain (quiz) </a:t>
            </a:r>
            <a:endParaRPr lang="en-US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 action="ppaction://hlinksldjump"/>
              </a:rPr>
              <a:t>2. The Anglo-Saxons and the Vikings (listen and look at the pictures)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 action="ppaction://hlinksldjump"/>
              </a:rPr>
              <a:t>3) The British history from the 5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 action="ppaction://hlinksldjump"/>
              </a:rPr>
              <a:t>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 action="ppaction://hlinksldjump"/>
              </a:rPr>
              <a:t> to 9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 action="ppaction://hlinksldjump"/>
              </a:rPr>
              <a:t>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 action="ppaction://hlinksldjump"/>
              </a:rPr>
              <a:t> century (test)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G:\картинки к конкурсу\the vikings2.jpg"/>
          <p:cNvPicPr>
            <a:picLocks noChangeAspect="1" noChangeArrowheads="1"/>
          </p:cNvPicPr>
          <p:nvPr/>
        </p:nvPicPr>
        <p:blipFill>
          <a:blip r:embed="rId6"/>
          <a:srcRect b="5594"/>
          <a:stretch>
            <a:fillRect/>
          </a:stretch>
        </p:blipFill>
        <p:spPr bwMode="auto">
          <a:xfrm>
            <a:off x="2857488" y="928670"/>
            <a:ext cx="359092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G:\картинки к конкурсу\obel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561181" cy="4214842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2071670" y="714356"/>
            <a:ext cx="785818" cy="8572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G:\картинки к конкурсу\anglo-saxons6.jpg"/>
          <p:cNvPicPr>
            <a:picLocks noChangeAspect="1" noChangeArrowheads="1"/>
          </p:cNvPicPr>
          <p:nvPr/>
        </p:nvPicPr>
        <p:blipFill>
          <a:blip r:embed="rId4"/>
          <a:srcRect l="3410" t="17500" r="11363" b="6249"/>
          <a:stretch>
            <a:fillRect/>
          </a:stretch>
        </p:blipFill>
        <p:spPr bwMode="auto">
          <a:xfrm>
            <a:off x="1643042" y="2285992"/>
            <a:ext cx="1815228" cy="221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28596" y="521495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b) The Anglo-Saxons!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07154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G:\картинки к конкурсу\asteri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30099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2500306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How many kingdoms did the Anglo-Saxons found? </a:t>
            </a:r>
          </a:p>
          <a:p>
            <a:pPr algn="ctr"/>
            <a:endParaRPr lang="en-US" sz="2400" b="1" i="1" dirty="0" smtClean="0"/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Five</a:t>
            </a:r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Six</a:t>
            </a:r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Seven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G:\картинки к конкурсу\obel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561181" cy="4214842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2071670" y="714356"/>
            <a:ext cx="785818" cy="8572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c) Seven! </a:t>
            </a:r>
            <a:endParaRPr lang="ru-RU" sz="2400" b="1" i="1" dirty="0"/>
          </a:p>
        </p:txBody>
      </p:sp>
      <p:pic>
        <p:nvPicPr>
          <p:cNvPr id="6146" name="Picture 2" descr="G:\картинки к конкурсу\map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285992"/>
            <a:ext cx="1745564" cy="2633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07154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G:\картинки к конкурсу\asteri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30099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2643182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Who began to attack Britain in 789?</a:t>
            </a:r>
          </a:p>
          <a:p>
            <a:pPr algn="ctr"/>
            <a:endParaRPr lang="en-US" sz="2400" b="1" i="1" dirty="0" smtClean="0"/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The Vikings?</a:t>
            </a:r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The Anglo-Saxons?</a:t>
            </a:r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The Scots?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G:\картинки к конкурсу\obel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561181" cy="4214842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2071670" y="714356"/>
            <a:ext cx="785818" cy="8572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 smtClean="0"/>
          </a:p>
          <a:p>
            <a:pPr algn="ctr"/>
            <a:r>
              <a:rPr lang="en-US" sz="2400" b="1" i="1" dirty="0" smtClean="0"/>
              <a:t>a) The Vikings! </a:t>
            </a:r>
            <a:endParaRPr lang="ru-RU" sz="2400" b="1" i="1" dirty="0"/>
          </a:p>
        </p:txBody>
      </p:sp>
      <p:pic>
        <p:nvPicPr>
          <p:cNvPr id="7170" name="Picture 2" descr="G:\картинки к конкурсу\shi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285992"/>
            <a:ext cx="2152784" cy="3000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07154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G:\картинки к конкурсу\asteri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30099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2643182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Who was the great king of </a:t>
            </a:r>
            <a:r>
              <a:rPr lang="en-US" sz="2400" b="1" i="1" dirty="0" err="1" smtClean="0"/>
              <a:t>Wessex</a:t>
            </a:r>
            <a:r>
              <a:rPr lang="en-US" sz="2400" b="1" i="1" dirty="0" smtClean="0"/>
              <a:t>? </a:t>
            </a:r>
          </a:p>
          <a:p>
            <a:pPr algn="ctr"/>
            <a:endParaRPr lang="en-US" sz="2400" b="1" i="1" dirty="0" smtClean="0"/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 Boadicea?</a:t>
            </a:r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Caesar?</a:t>
            </a:r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Alfred?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G:\картинки к конкурсу\obel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561181" cy="4214842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2071670" y="714356"/>
            <a:ext cx="785818" cy="8572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 smtClean="0"/>
          </a:p>
          <a:p>
            <a:pPr algn="ctr"/>
            <a:r>
              <a:rPr lang="en-US" sz="2400" b="1" i="1" dirty="0" smtClean="0"/>
              <a:t>c) Alfred! </a:t>
            </a:r>
            <a:endParaRPr lang="ru-RU" sz="2400" b="1" i="1" dirty="0"/>
          </a:p>
        </p:txBody>
      </p:sp>
      <p:pic>
        <p:nvPicPr>
          <p:cNvPr id="8194" name="Picture 2" descr="G:\картинки к конкурсу\alfredthe-great3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214554"/>
            <a:ext cx="2276491" cy="27989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07154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G:\картинки к конкурсу\asteri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30099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2643182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What did king Alfred create? </a:t>
            </a:r>
          </a:p>
          <a:p>
            <a:pPr algn="ctr"/>
            <a:endParaRPr lang="en-US" sz="2400" b="1" i="1" dirty="0" smtClean="0"/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 Hadrian’s wall?</a:t>
            </a:r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An army and a fleet?</a:t>
            </a:r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Roads?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G:\картинки к конкурсу\obel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561181" cy="4214842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2071670" y="714356"/>
            <a:ext cx="785818" cy="8572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 smtClean="0"/>
          </a:p>
          <a:p>
            <a:pPr algn="ctr"/>
            <a:r>
              <a:rPr lang="en-US" sz="2400" b="1" i="1" dirty="0" smtClean="0"/>
              <a:t>b) An army and a fleet! </a:t>
            </a:r>
            <a:endParaRPr lang="ru-RU" sz="2400" b="1" i="1" dirty="0"/>
          </a:p>
        </p:txBody>
      </p:sp>
      <p:pic>
        <p:nvPicPr>
          <p:cNvPr id="9218" name="Picture 2" descr="G:\картинки к конкурсу\as_reenactors_helme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285992"/>
            <a:ext cx="1965933" cy="3000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07154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G:\картинки к конкурсу\asteri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30099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2643182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How was the Vikings’ area called?</a:t>
            </a:r>
          </a:p>
          <a:p>
            <a:pPr marL="342900" indent="-342900" algn="ctr">
              <a:buAutoNum type="alphaLcParenR"/>
            </a:pPr>
            <a:endParaRPr lang="en-US" sz="2400" b="1" i="1" dirty="0" smtClean="0"/>
          </a:p>
          <a:p>
            <a:pPr marL="342900" indent="-342900" algn="ctr">
              <a:buAutoNum type="alphaLcParenR"/>
            </a:pPr>
            <a:r>
              <a:rPr lang="en-US" sz="2400" b="1" i="1" dirty="0" smtClean="0"/>
              <a:t> the </a:t>
            </a:r>
            <a:r>
              <a:rPr lang="en-US" sz="2400" b="1" i="1" dirty="0" err="1" smtClean="0"/>
              <a:t>Danelaw</a:t>
            </a:r>
            <a:r>
              <a:rPr lang="en-US" sz="2400" b="1" i="1" dirty="0" smtClean="0"/>
              <a:t>?</a:t>
            </a:r>
          </a:p>
          <a:p>
            <a:pPr marL="342900" indent="-342900" algn="ctr"/>
            <a:r>
              <a:rPr lang="en-US" sz="2400" b="1" i="1" dirty="0" smtClean="0"/>
              <a:t>b) Sussex?</a:t>
            </a:r>
          </a:p>
          <a:p>
            <a:pPr marL="342900" indent="-342900" algn="ctr"/>
            <a:r>
              <a:rPr lang="en-US" sz="2400" b="1" i="1" dirty="0" smtClean="0"/>
              <a:t>c) Kent?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What do we know about the history of Britain?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55576" y="5661248"/>
            <a:ext cx="7566992" cy="648072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/>
              <a:t>Quiz</a:t>
            </a:r>
            <a:endParaRPr lang="ru-RU" sz="3200" b="1" i="1" dirty="0"/>
          </a:p>
        </p:txBody>
      </p:sp>
      <p:pic>
        <p:nvPicPr>
          <p:cNvPr id="8" name="Рисунок 7" descr="импер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3457" y="2796357"/>
            <a:ext cx="430126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G:\картинки к конкурсу\obel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561181" cy="4214842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2071670" y="714356"/>
            <a:ext cx="785818" cy="8572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 smtClean="0"/>
          </a:p>
          <a:p>
            <a:pPr algn="ctr"/>
            <a:r>
              <a:rPr lang="en-US" sz="2400" b="1" i="1" dirty="0" smtClean="0"/>
              <a:t>a) The </a:t>
            </a:r>
            <a:r>
              <a:rPr lang="en-US" sz="2400" b="1" i="1" dirty="0" err="1" smtClean="0"/>
              <a:t>Danelaw</a:t>
            </a:r>
            <a:r>
              <a:rPr lang="en-US" sz="2400" b="1" i="1" dirty="0" smtClean="0"/>
              <a:t>! </a:t>
            </a:r>
            <a:endParaRPr lang="ru-RU" sz="2400" b="1" i="1" dirty="0"/>
          </a:p>
        </p:txBody>
      </p:sp>
      <p:pic>
        <p:nvPicPr>
          <p:cNvPr id="10242" name="Picture 2" descr="G:\картинки к конкурсу\map7.jpg"/>
          <p:cNvPicPr>
            <a:picLocks noChangeAspect="1" noChangeArrowheads="1"/>
          </p:cNvPicPr>
          <p:nvPr/>
        </p:nvPicPr>
        <p:blipFill>
          <a:blip r:embed="rId4"/>
          <a:srcRect l="33333" t="30020" r="9091" b="9940"/>
          <a:stretch>
            <a:fillRect/>
          </a:stretch>
        </p:blipFill>
        <p:spPr bwMode="auto">
          <a:xfrm>
            <a:off x="1643042" y="2285992"/>
            <a:ext cx="1857388" cy="2737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7" name="Picture 3" descr="G:\картинки к конкурсу\обелик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268605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2214554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Good luck, </a:t>
            </a:r>
          </a:p>
          <a:p>
            <a:pPr algn="ctr"/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dear pupils! </a:t>
            </a:r>
            <a:endParaRPr lang="ru-RU" sz="6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мские солдаты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50" y="1585912"/>
            <a:ext cx="5524500" cy="3686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544522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Who were these people? </a:t>
            </a:r>
          </a:p>
          <a:p>
            <a:pPr algn="ctr"/>
            <a:r>
              <a:rPr lang="en-US" sz="3200" b="1" i="1" dirty="0" smtClean="0"/>
              <a:t>What did they do in Britain? 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мские солдаты.jpg"/>
          <p:cNvPicPr>
            <a:picLocks noChangeAspect="1"/>
          </p:cNvPicPr>
          <p:nvPr/>
        </p:nvPicPr>
        <p:blipFill>
          <a:blip r:embed="rId3" cstate="print"/>
          <a:srcRect l="2751" t="2553" r="2751"/>
          <a:stretch>
            <a:fillRect/>
          </a:stretch>
        </p:blipFill>
        <p:spPr>
          <a:xfrm>
            <a:off x="467544" y="2708920"/>
            <a:ext cx="3816424" cy="3240360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3923928" y="764704"/>
            <a:ext cx="1008112" cy="144016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57752" y="321468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They were </a:t>
            </a:r>
            <a:r>
              <a:rPr lang="en-US" sz="2400" b="1" i="1" dirty="0" smtClean="0">
                <a:solidFill>
                  <a:srgbClr val="FFC000"/>
                </a:solidFill>
              </a:rPr>
              <a:t>the Romans. </a:t>
            </a:r>
          </a:p>
          <a:p>
            <a:pPr algn="ctr"/>
            <a:r>
              <a:rPr lang="en-US" sz="2400" b="1" i="1" dirty="0" smtClean="0"/>
              <a:t>They invaded Britain in </a:t>
            </a:r>
            <a:r>
              <a:rPr lang="en-US" sz="2400" b="1" i="1" dirty="0" smtClean="0">
                <a:solidFill>
                  <a:srgbClr val="FFC000"/>
                </a:solidFill>
              </a:rPr>
              <a:t>AD 43 </a:t>
            </a:r>
            <a:r>
              <a:rPr lang="en-US" sz="2400" b="1" i="1" dirty="0" smtClean="0"/>
              <a:t>.  </a:t>
            </a:r>
          </a:p>
          <a:p>
            <a:pPr algn="ctr"/>
            <a:r>
              <a:rPr lang="en-US" sz="2400" b="1" i="1" dirty="0" smtClean="0"/>
              <a:t>They stopped tribal wars, built roads and cities. 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Boudiccastat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5472608" cy="3814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44522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Who was this woman? </a:t>
            </a:r>
          </a:p>
          <a:p>
            <a:pPr algn="ctr"/>
            <a:r>
              <a:rPr lang="en-US" sz="3200" b="1" i="1" dirty="0" smtClean="0"/>
              <a:t>What was she famous for? </a:t>
            </a:r>
            <a:endParaRPr lang="ru-RU" sz="3200" b="1" i="1" dirty="0" smtClean="0"/>
          </a:p>
          <a:p>
            <a:pPr algn="ctr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3923928" y="764704"/>
            <a:ext cx="1008112" cy="144016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unyayi_degistiren_50_kadin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3337034" cy="3898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876" y="2786058"/>
            <a:ext cx="3786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This woman was </a:t>
            </a:r>
            <a:r>
              <a:rPr lang="en-US" sz="2000" b="1" i="1" dirty="0" smtClean="0">
                <a:solidFill>
                  <a:srgbClr val="FFC000"/>
                </a:solidFill>
              </a:rPr>
              <a:t>Queen Boadicea</a:t>
            </a:r>
            <a:r>
              <a:rPr lang="en-US" sz="2000" b="1" i="1" dirty="0" smtClean="0"/>
              <a:t>.  </a:t>
            </a:r>
          </a:p>
          <a:p>
            <a:pPr algn="ctr"/>
            <a:r>
              <a:rPr lang="en-US" sz="2000" b="1" i="1" dirty="0" smtClean="0">
                <a:solidFill>
                  <a:srgbClr val="FFC000"/>
                </a:solidFill>
              </a:rPr>
              <a:t>The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Iceni</a:t>
            </a:r>
            <a:r>
              <a:rPr lang="en-US" sz="2000" b="1" i="1" dirty="0" smtClean="0">
                <a:solidFill>
                  <a:srgbClr val="FFC000"/>
                </a:solidFill>
              </a:rPr>
              <a:t> tribe</a:t>
            </a:r>
            <a:r>
              <a:rPr lang="en-US" sz="2000" b="1" i="1" dirty="0" smtClean="0"/>
              <a:t>, led by </a:t>
            </a:r>
            <a:r>
              <a:rPr lang="en-US" sz="2000" b="1" i="1" dirty="0" smtClean="0">
                <a:solidFill>
                  <a:srgbClr val="FFC000"/>
                </a:solidFill>
              </a:rPr>
              <a:t>Boadicea</a:t>
            </a:r>
            <a:r>
              <a:rPr lang="en-US" sz="2000" b="1" i="1" dirty="0" smtClean="0"/>
              <a:t>, revolted against </a:t>
            </a:r>
            <a:r>
              <a:rPr lang="en-US" sz="2000" b="1" i="1" dirty="0" smtClean="0">
                <a:solidFill>
                  <a:srgbClr val="FFC000"/>
                </a:solidFill>
              </a:rPr>
              <a:t>the Romans</a:t>
            </a:r>
            <a:r>
              <a:rPr lang="en-US" sz="2000" b="1" i="1" dirty="0" smtClean="0"/>
              <a:t>. She and her soldiers were surrounded and had to give in. </a:t>
            </a:r>
            <a:r>
              <a:rPr lang="en-US" sz="2000" b="1" i="1" dirty="0" smtClean="0">
                <a:solidFill>
                  <a:srgbClr val="FFC000"/>
                </a:solidFill>
              </a:rPr>
              <a:t>Queen Boadicea </a:t>
            </a:r>
            <a:r>
              <a:rPr lang="en-US" sz="2000" b="1" i="1" dirty="0" smtClean="0"/>
              <a:t>and her daughters didn’t want to be the Romans’ prisoners and took poison.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39552" y="908720"/>
            <a:ext cx="1152128" cy="1368152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цезарь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2664295" cy="3879214"/>
          </a:xfrm>
          <a:prstGeom prst="rect">
            <a:avLst/>
          </a:prstGeom>
        </p:spPr>
      </p:pic>
      <p:pic>
        <p:nvPicPr>
          <p:cNvPr id="6" name="Рисунок 5" descr="Gaius_Julius_Caesar_(100-44_BC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2404347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5892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What was this man’s name? </a:t>
            </a:r>
          </a:p>
          <a:p>
            <a:pPr algn="ctr"/>
            <a:r>
              <a:rPr lang="en-US" sz="3200" b="1" i="1" dirty="0" smtClean="0"/>
              <a:t>What did he do in Britain?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3923928" y="764704"/>
            <a:ext cx="1008112" cy="144016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цезарь2.jpg"/>
          <p:cNvPicPr>
            <a:picLocks noChangeAspect="1"/>
          </p:cNvPicPr>
          <p:nvPr/>
        </p:nvPicPr>
        <p:blipFill>
          <a:blip r:embed="rId3" cstate="print"/>
          <a:srcRect b="2912"/>
          <a:stretch>
            <a:fillRect/>
          </a:stretch>
        </p:blipFill>
        <p:spPr>
          <a:xfrm>
            <a:off x="539552" y="2564904"/>
            <a:ext cx="2903672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48" y="2928934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This man was </a:t>
            </a:r>
            <a:r>
              <a:rPr lang="en-US" sz="2400" b="1" i="1" dirty="0" smtClean="0">
                <a:solidFill>
                  <a:srgbClr val="FFC000"/>
                </a:solidFill>
              </a:rPr>
              <a:t>Julius Caesar</a:t>
            </a:r>
            <a:r>
              <a:rPr lang="en-US" sz="2400" b="1" i="1" dirty="0" smtClean="0"/>
              <a:t>. He attacked Britain in </a:t>
            </a:r>
            <a:r>
              <a:rPr lang="en-US" sz="2400" b="1" i="1" dirty="0" smtClean="0">
                <a:solidFill>
                  <a:srgbClr val="FFC000"/>
                </a:solidFill>
              </a:rPr>
              <a:t>55 BC</a:t>
            </a:r>
            <a:r>
              <a:rPr lang="en-US" sz="2400" b="1" i="1" dirty="0" smtClean="0"/>
              <a:t>. </a:t>
            </a:r>
            <a:r>
              <a:rPr lang="en-US" sz="2400" b="1" i="1" dirty="0" smtClean="0">
                <a:solidFill>
                  <a:srgbClr val="FFC000"/>
                </a:solidFill>
              </a:rPr>
              <a:t>The Britons</a:t>
            </a:r>
            <a:r>
              <a:rPr lang="en-US" sz="2400" b="1" i="1" dirty="0" smtClean="0"/>
              <a:t> fought desperately but soon fled.  After  the victory </a:t>
            </a:r>
            <a:r>
              <a:rPr lang="en-US" sz="2400" b="1" i="1" dirty="0" smtClean="0">
                <a:solidFill>
                  <a:srgbClr val="FFC000"/>
                </a:solidFill>
              </a:rPr>
              <a:t>Caesar</a:t>
            </a:r>
            <a:r>
              <a:rPr lang="en-US" sz="2400" b="1" i="1" dirty="0" smtClean="0"/>
              <a:t> soon left </a:t>
            </a:r>
            <a:r>
              <a:rPr lang="en-US" sz="2400" b="1" i="1" dirty="0" smtClean="0">
                <a:solidFill>
                  <a:srgbClr val="FFC000"/>
                </a:solidFill>
              </a:rPr>
              <a:t>Britain</a:t>
            </a:r>
            <a:r>
              <a:rPr lang="en-US" sz="2400" b="1" i="1" dirty="0" smtClean="0"/>
              <a:t>.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599</Words>
  <Application>Microsoft Office PowerPoint</Application>
  <PresentationFormat>Экран (4:3)</PresentationFormat>
  <Paragraphs>133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The Anglo-Saxons  and the Vikings</vt:lpstr>
      <vt:lpstr>Слайд 2</vt:lpstr>
      <vt:lpstr>What do we know about the history of Britain?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Anglo-Saxons  and the Vikings</dc:title>
  <dc:creator>Кузнецов</dc:creator>
  <cp:lastModifiedBy>Кузнецов</cp:lastModifiedBy>
  <cp:revision>34</cp:revision>
  <dcterms:created xsi:type="dcterms:W3CDTF">2010-11-03T06:35:48Z</dcterms:created>
  <dcterms:modified xsi:type="dcterms:W3CDTF">2010-11-13T10:57:06Z</dcterms:modified>
</cp:coreProperties>
</file>