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81" r:id="rId6"/>
    <p:sldId id="282" r:id="rId7"/>
    <p:sldId id="262" r:id="rId8"/>
    <p:sldId id="263" r:id="rId9"/>
    <p:sldId id="264" r:id="rId10"/>
    <p:sldId id="273" r:id="rId11"/>
    <p:sldId id="274" r:id="rId12"/>
    <p:sldId id="265" r:id="rId13"/>
    <p:sldId id="266" r:id="rId14"/>
    <p:sldId id="267" r:id="rId15"/>
    <p:sldId id="268" r:id="rId16"/>
    <p:sldId id="269" r:id="rId17"/>
    <p:sldId id="275" r:id="rId18"/>
    <p:sldId id="276" r:id="rId19"/>
    <p:sldId id="279" r:id="rId20"/>
    <p:sldId id="277" r:id="rId21"/>
    <p:sldId id="278" r:id="rId22"/>
    <p:sldId id="280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FF9-E320-4640-BE94-FA6550F15F9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6CEA-F519-4520-9E3B-79861BD7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8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FF9-E320-4640-BE94-FA6550F15F9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6CEA-F519-4520-9E3B-79861BD7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2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FF9-E320-4640-BE94-FA6550F15F9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6CEA-F519-4520-9E3B-79861BD7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7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FF9-E320-4640-BE94-FA6550F15F9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6CEA-F519-4520-9E3B-79861BD7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3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FF9-E320-4640-BE94-FA6550F15F9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6CEA-F519-4520-9E3B-79861BD7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8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FF9-E320-4640-BE94-FA6550F15F9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6CEA-F519-4520-9E3B-79861BD7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FF9-E320-4640-BE94-FA6550F15F9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6CEA-F519-4520-9E3B-79861BD7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2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FF9-E320-4640-BE94-FA6550F15F9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6CEA-F519-4520-9E3B-79861BD7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4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FF9-E320-4640-BE94-FA6550F15F9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6CEA-F519-4520-9E3B-79861BD7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1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FF9-E320-4640-BE94-FA6550F15F9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6CEA-F519-4520-9E3B-79861BD7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6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FF9-E320-4640-BE94-FA6550F15F9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6CEA-F519-4520-9E3B-79861BD7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0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52000"/>
                <a:lumMod val="66000"/>
                <a:lumOff val="34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4EFF9-E320-4640-BE94-FA6550F15F9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26CEA-F519-4520-9E3B-79861BD7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2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04864"/>
            <a:ext cx="80330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Частное образование: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«за» и «против»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643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r="625"/>
          <a:stretch>
            <a:fillRect/>
          </a:stretch>
        </p:blipFill>
        <p:spPr>
          <a:xfrm>
            <a:off x="1043608" y="188640"/>
            <a:ext cx="7488832" cy="5616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6021288"/>
            <a:ext cx="5444008" cy="5829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Ч</a:t>
            </a:r>
            <a:r>
              <a:rPr lang="ru-RU" sz="2400" b="1" dirty="0" smtClean="0"/>
              <a:t>астная</a:t>
            </a:r>
            <a:r>
              <a:rPr lang="ru-RU" sz="2400" b="1" dirty="0"/>
              <a:t> школа "Город Солнца", </a:t>
            </a:r>
            <a:r>
              <a:rPr lang="ru-RU" sz="2400" b="1" dirty="0" err="1"/>
              <a:t>г.Москва</a:t>
            </a:r>
            <a:r>
              <a:rPr lang="ru-RU" sz="2400" b="1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3564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1043608" y="188640"/>
            <a:ext cx="7263952" cy="54479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733256"/>
            <a:ext cx="6048672" cy="7989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Частная общеобразовательная </a:t>
            </a:r>
            <a:r>
              <a:rPr lang="ru-RU" sz="2400" b="1" dirty="0" smtClean="0"/>
              <a:t>школа</a:t>
            </a:r>
            <a:r>
              <a:rPr lang="ru-RU" sz="2400" b="1" dirty="0"/>
              <a:t> "Наши </a:t>
            </a:r>
            <a:r>
              <a:rPr lang="ru-RU" sz="2400" b="1" dirty="0" smtClean="0"/>
              <a:t>традиции", г. Москва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420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851694"/>
          </a:xfrm>
        </p:spPr>
        <p:txBody>
          <a:bodyPr>
            <a:noAutofit/>
          </a:bodyPr>
          <a:lstStyle/>
          <a:p>
            <a:r>
              <a:rPr lang="ru-RU" sz="3200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Плюсы частных школ:</a:t>
            </a:r>
            <a:endParaRPr lang="ru-RU" sz="3200" i="1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248473" cy="42484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4042792" cy="4713387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Индивидуальный подход к ребенку.</a:t>
            </a:r>
          </a:p>
          <a:p>
            <a:r>
              <a:rPr lang="ru-RU" sz="2300" dirty="0"/>
              <a:t>Ведь дети все разные: кто-то схватывает быстрее, кто-то медленнее, кто-то любит общаться с педагогом, кто-то замкнут. В этом смысле в частной школе почти всегда есть возможность уделять ребенку столько внимания, сколько требуется, ведь наполняемость классов редко превышает 12-14 человек. </a:t>
            </a:r>
            <a:endParaRPr lang="ru-RU" sz="23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7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0768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620688"/>
            <a:ext cx="2962672" cy="5505475"/>
          </a:xfr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2. Комфортные условия.(удобная мебель, хорошее питание).</a:t>
            </a:r>
          </a:p>
          <a:p>
            <a:r>
              <a:rPr lang="ru-RU" sz="2400" dirty="0" smtClean="0"/>
              <a:t>Организация </a:t>
            </a:r>
            <a:r>
              <a:rPr lang="ru-RU" sz="2400" dirty="0"/>
              <a:t>распорядка учебного дня таким образом, чтобы у детей оставалось время на спорт, прогулки, занятия для души - все эти факторы позволяют максимально раскрыть способности ребенка, без переутомления и перегрузок.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2816"/>
            <a:ext cx="4475162" cy="29860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610744" cy="6120680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Возможность углубленного изучения ряда дисциплин.</a:t>
            </a:r>
          </a:p>
          <a:p>
            <a:r>
              <a:rPr lang="ru-RU" sz="2000" dirty="0"/>
              <a:t>Практически во всех негосударственных школах преподают как минимум два иностранных языка. При этом один изучают с первого класса, а второй - с 4-5-го. Если сил хватает, ученик может взять еще и третий язык. Возможность применить приобретенные знания на практике дают заграничные поездки, которые частные школы стараются организовывать регулярно.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896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Минусы частного образования: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4031890" cy="26879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970784" cy="5256584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Платное образование.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У детей гораздо меньше  возможности обзавестись настоящими друзьями (выбор невелик).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Дети растут словно «под колпаком», отрезаны от многих реальностей  мира.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Подавляющее большинство мальчиков-учеников частных школ(за редким исключением) остаются инфантильными «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маменькими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сынками»</a:t>
            </a: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84784"/>
            <a:ext cx="4973527" cy="33123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76672"/>
            <a:ext cx="3096344" cy="547260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5. Утомительная дорога в школу и обратно(если живете далеко от школы).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6. Возможность получения несколько завышенных (чем есть на самом деле) оценок за учебу.</a:t>
            </a:r>
          </a:p>
          <a:p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2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Что говорят про частное образование: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i="1" dirty="0"/>
              <a:t>Даня </a:t>
            </a:r>
            <a:r>
              <a:rPr lang="ru-RU" b="1" i="1" dirty="0" smtClean="0"/>
              <a:t>Вербицкий, </a:t>
            </a:r>
            <a:r>
              <a:rPr lang="ru-RU" i="1" dirty="0" smtClean="0"/>
              <a:t>ученик </a:t>
            </a:r>
            <a:r>
              <a:rPr lang="ru-RU" i="1" dirty="0"/>
              <a:t>4-го </a:t>
            </a:r>
            <a:r>
              <a:rPr lang="ru-RU" i="1" dirty="0" smtClean="0"/>
              <a:t>класса:</a:t>
            </a:r>
          </a:p>
          <a:p>
            <a:r>
              <a:rPr lang="ru-RU" sz="3400" b="1" u="sng" dirty="0"/>
              <a:t>Минусы. </a:t>
            </a:r>
            <a:r>
              <a:rPr lang="ru-RU" sz="3400" dirty="0"/>
              <a:t>Я перешел в государственную школу из частной и очень этому рад. Во-первых, мне не нужно теперь допоздна (иногда до 8 вечера) сидеть в школе. Хотелось пораньше домой. А еще каникулы у нас не совпадали с каникулами моих друзей со двора. В частной школе было 5 четвертей и 5 каникул. Вот и приходилось скучать в одиночестве</a:t>
            </a:r>
            <a:r>
              <a:rPr lang="ru-RU" sz="3400" dirty="0" smtClean="0"/>
              <a:t>.</a:t>
            </a:r>
          </a:p>
          <a:p>
            <a:pPr marL="0" indent="0">
              <a:buNone/>
            </a:pPr>
            <a:r>
              <a:rPr lang="ru-RU" sz="3400" dirty="0" smtClean="0"/>
              <a:t>Не </a:t>
            </a:r>
            <a:r>
              <a:rPr lang="ru-RU" sz="3400" dirty="0"/>
              <a:t>знаю, плюс это или минус, но в старой школе на уроках английского мы учили очень много слов и совсем не знали грамматики. А в новой (английской) школе — все наоборот. Мои одноклассники совсем не знают слов и не разговаривают по-английски.</a:t>
            </a:r>
            <a:r>
              <a:rPr lang="ru-RU" dirty="0"/>
              <a:t/>
            </a:r>
            <a:br>
              <a:rPr lang="ru-RU" dirty="0"/>
            </a:b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smtClean="0"/>
              <a:t>Даша, </a:t>
            </a:r>
            <a:r>
              <a:rPr lang="ru-RU" sz="2400" dirty="0" smtClean="0"/>
              <a:t>студентка</a:t>
            </a:r>
            <a:r>
              <a:rPr lang="ru-RU" sz="2400" dirty="0"/>
              <a:t>, в прошлом - ученица </a:t>
            </a:r>
            <a:r>
              <a:rPr lang="ru-RU" sz="2400" dirty="0" smtClean="0"/>
              <a:t>частной школы: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84576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200" b="1" i="1" u="sng" dirty="0"/>
              <a:t>Плюсы</a:t>
            </a:r>
            <a:r>
              <a:rPr lang="ru-RU" sz="2200" i="1" dirty="0"/>
              <a:t>. Частная школа - это одна большая дружная семья. У нас был очень развит командный дух, все были вместе</a:t>
            </a:r>
            <a:r>
              <a:rPr lang="ru-RU" sz="2200" i="1" dirty="0" smtClean="0"/>
              <a:t>.</a:t>
            </a:r>
            <a:r>
              <a:rPr lang="ru-RU" sz="2200" i="1" dirty="0"/>
              <a:t/>
            </a:r>
            <a:br>
              <a:rPr lang="ru-RU" sz="2200" i="1" dirty="0"/>
            </a:br>
            <a:r>
              <a:rPr lang="ru-RU" sz="2200" i="1" dirty="0"/>
              <a:t>Меня не взяли бы в обычную школу (я несколько лет училась в Германии), а здесь я смогла за один год окончить 10-й и 11-й классы. Некоторые оканчивали за год 3 класса. Можно было составить индивидуальный план своих занятий. Если что-то было непонятно - с тобой охотно позанимаются. Можно было заниматься аэробикой, играть в театре</a:t>
            </a:r>
            <a:r>
              <a:rPr lang="ru-RU" sz="2200" i="1" dirty="0" smtClean="0"/>
              <a:t>.</a:t>
            </a:r>
            <a:r>
              <a:rPr lang="ru-RU" sz="2200" i="1" dirty="0"/>
              <a:t/>
            </a:r>
            <a:br>
              <a:rPr lang="ru-RU" sz="2200" i="1" dirty="0"/>
            </a:br>
            <a:r>
              <a:rPr lang="ru-RU" sz="2200" b="1" u="sng" dirty="0"/>
              <a:t>Минусы</a:t>
            </a:r>
            <a:r>
              <a:rPr lang="ru-RU" sz="2200" i="1" dirty="0"/>
              <a:t>. В частной школе я скучала по беспорядку школы государственной. Не люблю рафинированности (у нас учились дети актеров, телеведущих)... Мне кажется, что в частной школе лучше учиться в начальных классах.</a:t>
            </a:r>
            <a:br>
              <a:rPr lang="ru-RU" sz="2200" i="1" dirty="0"/>
            </a:b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9382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17" y="476672"/>
            <a:ext cx="4032448" cy="29782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940" y="1268760"/>
            <a:ext cx="3180751" cy="4176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09412"/>
            <a:ext cx="3473202" cy="26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416824" cy="93610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Немного истории: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632848" cy="5112568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в XVII веке в России были мастера грамоты, которые за деньги учили детей читать и писать. Позже, во времена царствования Петра I, появились первые частные заведения, где уже обучались как мальчики, так и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девочки.А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середине XVIII века дворянам было разрешено обучать своих детей прямо на дому. Качество знаний резко ухудшилось, потому что нанимали иностранцев-шарлатанов.</a:t>
            </a:r>
          </a:p>
        </p:txBody>
      </p:sp>
    </p:spTree>
    <p:extLst>
      <p:ext uri="{BB962C8B-B14F-4D97-AF65-F5344CB8AC3E}">
        <p14:creationId xmlns:p14="http://schemas.microsoft.com/office/powerpoint/2010/main" val="1317861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/>
              <a:t>Нина </a:t>
            </a:r>
            <a:r>
              <a:rPr lang="ru-RU" sz="2400" b="1" dirty="0" err="1" smtClean="0"/>
              <a:t>Португимова</a:t>
            </a:r>
            <a:r>
              <a:rPr lang="ru-RU" sz="2400" b="1" dirty="0" smtClean="0"/>
              <a:t>, </a:t>
            </a:r>
            <a:r>
              <a:rPr lang="ru-RU" sz="2400" dirty="0" smtClean="0"/>
              <a:t>мама </a:t>
            </a:r>
            <a:r>
              <a:rPr lang="ru-RU" sz="2400" dirty="0"/>
              <a:t>экс-ученика частной </a:t>
            </a:r>
            <a:r>
              <a:rPr lang="ru-RU" sz="2400" dirty="0" smtClean="0"/>
              <a:t>школы: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400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300" b="1" u="sng" dirty="0"/>
              <a:t>Плюсы. </a:t>
            </a:r>
            <a:r>
              <a:rPr lang="ru-RU" sz="2300" dirty="0"/>
              <a:t>Индивидуальный подход к каждому ребенку. Там учили думать, разрешали спорить на уроке, высказывать свое мнение. Не муштровали, а прививали охоту к учебе. Поощряли творческое начало. Полным контрастом в этом смысле оказался гимназический класс в новой школе (хотя знания там дают лучше и требуют больше). На уроке окружающего мира детям дали задание описать опорно-двигательную систему. Мой сын получил за него "3". Оказывается, нужно было четко, как в учебнике, все описать. А он написал "художественное эссе", объяснил, что для чего нужно и почему. Нужно было видеть разочарование на его лице, когда он незаслуженно получил эту "тройку".</a:t>
            </a:r>
          </a:p>
        </p:txBody>
      </p:sp>
    </p:spTree>
    <p:extLst>
      <p:ext uri="{BB962C8B-B14F-4D97-AF65-F5344CB8AC3E}">
        <p14:creationId xmlns:p14="http://schemas.microsoft.com/office/powerpoint/2010/main" val="4792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Нина </a:t>
            </a:r>
            <a:r>
              <a:rPr lang="ru-RU" sz="2400" b="1" dirty="0" err="1"/>
              <a:t>Португимова</a:t>
            </a:r>
            <a:r>
              <a:rPr lang="ru-RU" sz="2400" b="1" dirty="0"/>
              <a:t>, </a:t>
            </a:r>
            <a:r>
              <a:rPr lang="ru-RU" sz="2400" dirty="0"/>
              <a:t>мама экс-ученика частной школы: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b="1" u="sng" dirty="0"/>
              <a:t>Минусы. </a:t>
            </a:r>
            <a:r>
              <a:rPr lang="ru-RU" dirty="0"/>
              <a:t>Качество образования в частной школе не дотягивает до уровня гимназического класса государственной школы. Когда я перевела сына в государственную школу, он не смог ответить на половину вопросов в тестах по русскому языку (хотя в частной школе с русским все было в порядке). Все дело в том, что в частной школе я не могла добиться от учителей ответа на вопрос, что должен знать ученик 3-го или 4-го класса. А в государственной школе это четко определено.</a:t>
            </a:r>
          </a:p>
        </p:txBody>
      </p:sp>
    </p:spTree>
    <p:extLst>
      <p:ext uri="{BB962C8B-B14F-4D97-AF65-F5344CB8AC3E}">
        <p14:creationId xmlns:p14="http://schemas.microsoft.com/office/powerpoint/2010/main" val="2918533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36904" cy="79208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/>
              <a:t>Алена </a:t>
            </a:r>
            <a:r>
              <a:rPr lang="ru-RU" sz="2400" b="1" i="1" dirty="0" smtClean="0"/>
              <a:t>Солнцева, </a:t>
            </a:r>
            <a:r>
              <a:rPr lang="ru-RU" sz="2400" i="1" dirty="0" smtClean="0"/>
              <a:t>мама </a:t>
            </a:r>
            <a:r>
              <a:rPr lang="ru-RU" sz="2400" i="1" dirty="0"/>
              <a:t>ученицы </a:t>
            </a:r>
            <a:r>
              <a:rPr lang="ru-RU" sz="2400" i="1" dirty="0" smtClean="0"/>
              <a:t>частной школы: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19256" cy="5616624"/>
          </a:xfrm>
          <a:ln>
            <a:solidFill>
              <a:schemeClr val="tx2">
                <a:lumMod val="25000"/>
                <a:lumOff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200" b="1" u="sng" dirty="0">
                <a:solidFill>
                  <a:schemeClr val="accent2">
                    <a:lumMod val="75000"/>
                  </a:schemeClr>
                </a:solidFill>
              </a:rPr>
              <a:t>Плюсы. </a:t>
            </a:r>
            <a:r>
              <a:rPr lang="ru-RU" sz="2200" dirty="0"/>
              <a:t>Это не самая дорогая частная школа, в ней преобладает спокойная, почти домашняя обстановка. В школе учатся дети примерно одного социального слоя - в основном из интеллигентных семей. Здесь не заметишь отпрысков банкиров, олигархов или правительственных чиновников. Но главное, что учителя в Пироговке вызывают у детей уважение, а не отвращение. Здесь ценят личность ребенка и готовы учитывать его особенности. Хочешь - играй в театре, или посещай литкружок, или занимайся исторической реконструкцией, или ходи в походы</a:t>
            </a:r>
            <a:r>
              <a:rPr lang="ru-RU" sz="2200" dirty="0" smtClean="0"/>
              <a:t>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u="sng" dirty="0">
                <a:solidFill>
                  <a:schemeClr val="accent2">
                    <a:lumMod val="75000"/>
                  </a:schemeClr>
                </a:solidFill>
              </a:rPr>
              <a:t>Минусы. </a:t>
            </a:r>
            <a:r>
              <a:rPr lang="ru-RU" sz="2200" dirty="0"/>
              <a:t>Это можно считать плюсом, а можно - минусом. Здесь важнее атмосфера, чем достижения в учебе, поэтому детей не заставляют усиленно учиться, обеспечивают лишь необходимый уровень знаний.</a:t>
            </a:r>
          </a:p>
        </p:txBody>
      </p:sp>
    </p:spTree>
    <p:extLst>
      <p:ext uri="{BB962C8B-B14F-4D97-AF65-F5344CB8AC3E}">
        <p14:creationId xmlns:p14="http://schemas.microsoft.com/office/powerpoint/2010/main" val="499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920880" cy="79208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Частная школа за границей.</a:t>
            </a:r>
            <a:endParaRPr lang="ru-RU" sz="3200" i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27056"/>
            <a:ext cx="8712968" cy="55446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Об их преимуществах наслышаны многие: школы предлагают на выбор ученику огромный список основных и дополнительных предметов, в программу включены изобразительное искусство, музыка, спорт, несколько иностранных языков, после уроков можно заниматься в клубах по интересам, регулярно проводятся выездные занятия — в музеях, театрах, природных заповедниках, в других городах или даже странах. Другими словами, ребенку дают возможность попробовать все и решить, что ему нравится больше, что он может лучше, чем будет заниматься дальше. Из частной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школы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прямая дорога в университет: по статистике, свыше 90% выпускников этих школ получают высшее образование, они составляют треть всех студентов университетов.</a:t>
            </a:r>
          </a:p>
        </p:txBody>
      </p:sp>
    </p:spTree>
    <p:extLst>
      <p:ext uri="{BB962C8B-B14F-4D97-AF65-F5344CB8AC3E}">
        <p14:creationId xmlns:p14="http://schemas.microsoft.com/office/powerpoint/2010/main" val="26719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91264" cy="6178698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i="1" u="sng" dirty="0">
                <a:solidFill>
                  <a:schemeClr val="tx1"/>
                </a:solidFill>
              </a:rPr>
              <a:t>Главное преимущество любой западной школы </a:t>
            </a:r>
            <a:r>
              <a:rPr lang="ru-RU" sz="3600" dirty="0"/>
              <a:t>— человека с детства приучают к самостоятельности и учат делать правильный выбор. Зарубежное школьное образование — при всем богатстве программ — более специализированное и ориентированное на будущую профессию ученика. </a:t>
            </a:r>
            <a:r>
              <a:rPr lang="ru-RU" sz="3600" i="1" u="sng" dirty="0">
                <a:solidFill>
                  <a:schemeClr val="tx1"/>
                </a:solidFill>
              </a:rPr>
              <a:t>Задача школы </a:t>
            </a:r>
            <a:r>
              <a:rPr lang="ru-RU" sz="3600" dirty="0"/>
              <a:t>— дать не только общее образование, но и полезные знания и навыки, подготовить к взрослой жизни.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294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2" y="332656"/>
            <a:ext cx="8388424" cy="5596662"/>
          </a:xfrm>
        </p:spPr>
      </p:pic>
      <p:sp>
        <p:nvSpPr>
          <p:cNvPr id="6" name="TextBox 5"/>
          <p:cNvSpPr txBox="1"/>
          <p:nvPr/>
        </p:nvSpPr>
        <p:spPr>
          <a:xfrm>
            <a:off x="5148064" y="6150495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внимание.</a:t>
            </a:r>
            <a:endParaRPr lang="ru-RU" sz="24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6408712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Екатерина II, решив, что негоже необразованным иностранцам воспитывать цвет русской нации, организовала над частным образованием жёсткий чиновничий контроль. Открыть частное учебное заведение стало возможным только с разрешения приказа общественного призрения, после проверки учебного плана и преподавательского состава. Но Октябрьская революция надолго прервала летопись российского частного образования. И только в 1991 году оно снова подняло голову.</a:t>
            </a:r>
          </a:p>
        </p:txBody>
      </p:sp>
    </p:spTree>
    <p:extLst>
      <p:ext uri="{BB962C8B-B14F-4D97-AF65-F5344CB8AC3E}">
        <p14:creationId xmlns:p14="http://schemas.microsoft.com/office/powerpoint/2010/main" val="38170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114800" cy="117445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Частная школа сегодня: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3821918" cy="50958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4258816" cy="4824536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Частные школы бывают: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российские и зарубежные;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светские и с религиозным уклоном;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разными образовательными системами;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разной системой оплаты.</a:t>
            </a:r>
          </a:p>
          <a:p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4248472" cy="666936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200" b="1" i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Частное образование должно подчиняться государственным стандартам.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Учебная программа должна совпадать с учебной программой Министерства. Разумеется, нередко частные школы предлагают углубленное изучение некоторых предметов, факультативы и профильную подготовку - но не за счет, а вместе с обязательными предметами. Необходимый минимум должен выполняться.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628800"/>
            <a:ext cx="4122561" cy="3096344"/>
          </a:xfrm>
        </p:spPr>
      </p:pic>
    </p:spTree>
    <p:extLst>
      <p:ext uri="{BB962C8B-B14F-4D97-AF65-F5344CB8AC3E}">
        <p14:creationId xmlns:p14="http://schemas.microsoft.com/office/powerpoint/2010/main" val="36687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857500" cy="40576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244280" cy="6264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i="1" u="sng" dirty="0"/>
              <a:t>У частной школы должны быть лицензия и аккредитация.</a:t>
            </a:r>
            <a:r>
              <a:rPr lang="ru-RU" sz="2200" i="1" dirty="0"/>
              <a:t> </a:t>
            </a:r>
            <a:r>
              <a:rPr lang="ru-RU" sz="2200" dirty="0"/>
              <a:t>Лицензия дает право на образовательную деятельность, а аккредитация - на проведение государственных экзаменов и выдачу документов об образовании. Перед аккредитацией ученики школы проходят аттестацию - тестирование по всем предметам, которое должно показать, что уровень усвоения материала учащимися не менее 50%.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28384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332656"/>
            <a:ext cx="6739136" cy="50543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733256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Caterham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 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частная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школа-пансион в Великобритании</a:t>
            </a:r>
          </a:p>
        </p:txBody>
      </p:sp>
    </p:spTree>
    <p:extLst>
      <p:ext uri="{BB962C8B-B14F-4D97-AF65-F5344CB8AC3E}">
        <p14:creationId xmlns:p14="http://schemas.microsoft.com/office/powerpoint/2010/main" val="27931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r="2733"/>
          <a:stretch>
            <a:fillRect/>
          </a:stretch>
        </p:blipFill>
        <p:spPr>
          <a:xfrm>
            <a:off x="1043608" y="260648"/>
            <a:ext cx="7296811" cy="5472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3728" y="5877272"/>
            <a:ext cx="5299992" cy="5829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Частная</a:t>
            </a:r>
            <a:r>
              <a:rPr lang="ru-RU" sz="2400" b="1" dirty="0">
                <a:latin typeface="Comic Sans MS" pitchFamily="66" charset="0"/>
              </a:rPr>
              <a:t> </a:t>
            </a:r>
            <a:r>
              <a:rPr lang="ru-RU" sz="2400" b="1" dirty="0" smtClean="0">
                <a:latin typeface="Comic Sans MS" pitchFamily="66" charset="0"/>
              </a:rPr>
              <a:t>школа</a:t>
            </a:r>
            <a:r>
              <a:rPr lang="ru-RU" sz="2400" b="1" dirty="0">
                <a:latin typeface="Comic Sans MS" pitchFamily="66" charset="0"/>
              </a:rPr>
              <a:t> для мальчиков в Вашингтоне</a:t>
            </a:r>
          </a:p>
        </p:txBody>
      </p:sp>
    </p:spTree>
    <p:extLst>
      <p:ext uri="{BB962C8B-B14F-4D97-AF65-F5344CB8AC3E}">
        <p14:creationId xmlns:p14="http://schemas.microsoft.com/office/powerpoint/2010/main" val="11220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r="5333"/>
          <a:stretch>
            <a:fillRect/>
          </a:stretch>
        </p:blipFill>
        <p:spPr>
          <a:xfrm>
            <a:off x="1259632" y="332656"/>
            <a:ext cx="7028184" cy="52711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580526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+mj-lt"/>
              </a:rPr>
              <a:t>Норвежская</a:t>
            </a:r>
            <a:r>
              <a:rPr lang="ru-RU" sz="2400" b="1" i="1" dirty="0">
                <a:latin typeface="+mj-lt"/>
              </a:rPr>
              <a:t> частная школа</a:t>
            </a:r>
          </a:p>
        </p:txBody>
      </p:sp>
    </p:spTree>
    <p:extLst>
      <p:ext uri="{BB962C8B-B14F-4D97-AF65-F5344CB8AC3E}">
        <p14:creationId xmlns:p14="http://schemas.microsoft.com/office/powerpoint/2010/main" val="42776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913</Words>
  <Application>Microsoft Office PowerPoint</Application>
  <PresentationFormat>Экран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</vt:lpstr>
      <vt:lpstr>Немного истории:</vt:lpstr>
      <vt:lpstr>Екатерина II, решив, что негоже необразованным иностранцам воспитывать цвет русской нации, организовала над частным образованием жёсткий чиновничий контроль. Открыть частное учебное заведение стало возможным только с разрешения приказа общественного призрения, после проверки учебного плана и преподавательского состава. Но Октябрьская революция надолго прервала летопись российского частного образования. И только в 1991 году оно снова подняло голову.</vt:lpstr>
      <vt:lpstr>Частная школа сегодня: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Плюсы частных школ:</vt:lpstr>
      <vt:lpstr> </vt:lpstr>
      <vt:lpstr>Презентация PowerPoint</vt:lpstr>
      <vt:lpstr>Минусы частного образования:</vt:lpstr>
      <vt:lpstr>Презентация PowerPoint</vt:lpstr>
      <vt:lpstr>Что говорят про частное образование:</vt:lpstr>
      <vt:lpstr>Даша, студентка, в прошлом - ученица частной школы:</vt:lpstr>
      <vt:lpstr>Презентация PowerPoint</vt:lpstr>
      <vt:lpstr>Нина Португимова, мама экс-ученика частной школы:</vt:lpstr>
      <vt:lpstr>Нина Португимова, мама экс-ученика частной школы:</vt:lpstr>
      <vt:lpstr>Алена Солнцева, мама ученицы частной школы: </vt:lpstr>
      <vt:lpstr>Частная школа за границей.</vt:lpstr>
      <vt:lpstr>Главное преимущество любой западной школы — человека с детства приучают к самостоятельности и учат делать правильный выбор. Зарубежное школьное образование — при всем богатстве программ — более специализированное и ориентированное на будущую профессию ученика. Задача школы — дать не только общее образование, но и полезные знания и навыки, подготовить к взрослой жизни.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Надюшка</dc:creator>
  <cp:lastModifiedBy>Надюшка</cp:lastModifiedBy>
  <cp:revision>21</cp:revision>
  <dcterms:created xsi:type="dcterms:W3CDTF">2011-12-18T09:12:22Z</dcterms:created>
  <dcterms:modified xsi:type="dcterms:W3CDTF">2011-12-20T20:04:21Z</dcterms:modified>
</cp:coreProperties>
</file>