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3" y="2636912"/>
            <a:ext cx="5976664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777" y="764704"/>
            <a:ext cx="86044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Особенности развития Социальной работы в архаический период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1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268760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Основные формы социальной помощи в архаический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период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Основные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объекты оказания помощи – </a:t>
            </a: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нищие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калеки, сумасшедшие (во времена христианства – блаженные богоугодные люди, дети-сироты, вдовы, пожилые, престарелые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люди)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02497"/>
            <a:ext cx="734921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/>
              <a:t>Формы помощи - </a:t>
            </a:r>
          </a:p>
          <a:p>
            <a:r>
              <a:rPr lang="ru-RU" sz="2100" dirty="0"/>
              <a:t>1</a:t>
            </a:r>
            <a:r>
              <a:rPr lang="ru-RU" sz="2100" dirty="0" smtClean="0"/>
              <a:t>. жертвования</a:t>
            </a:r>
            <a:r>
              <a:rPr lang="ru-RU" sz="2100" dirty="0"/>
              <a:t>, подаяния в день праздников и похорон в пользу </a:t>
            </a:r>
            <a:r>
              <a:rPr lang="ru-RU" sz="2100" dirty="0" smtClean="0"/>
              <a:t>неимущих;</a:t>
            </a:r>
            <a:endParaRPr lang="ru-RU" sz="2100" dirty="0"/>
          </a:p>
          <a:p>
            <a:r>
              <a:rPr lang="ru-RU" sz="2100" dirty="0"/>
              <a:t>2</a:t>
            </a:r>
            <a:r>
              <a:rPr lang="ru-RU" sz="2100" dirty="0" smtClean="0"/>
              <a:t>. раздел </a:t>
            </a:r>
            <a:r>
              <a:rPr lang="ru-RU" sz="2100" dirty="0"/>
              <a:t>имущества покойного в пользу </a:t>
            </a:r>
            <a:r>
              <a:rPr lang="ru-RU" sz="2100" dirty="0" smtClean="0"/>
              <a:t>вдовы;</a:t>
            </a:r>
            <a:endParaRPr lang="ru-RU" sz="2100" dirty="0"/>
          </a:p>
          <a:p>
            <a:r>
              <a:rPr lang="ru-RU" sz="2100" dirty="0"/>
              <a:t>3</a:t>
            </a:r>
            <a:r>
              <a:rPr lang="ru-RU" sz="2100" dirty="0" smtClean="0"/>
              <a:t>. «</a:t>
            </a:r>
            <a:r>
              <a:rPr lang="ru-RU" sz="2100" dirty="0"/>
              <a:t>приймачество» - вид усыновления в архаический </a:t>
            </a:r>
            <a:r>
              <a:rPr lang="ru-RU" sz="2100" dirty="0" smtClean="0"/>
              <a:t>период;</a:t>
            </a:r>
            <a:endParaRPr lang="ru-RU" sz="2100" dirty="0"/>
          </a:p>
          <a:p>
            <a:r>
              <a:rPr lang="ru-RU" sz="2100" dirty="0" smtClean="0"/>
              <a:t>4. </a:t>
            </a:r>
            <a:r>
              <a:rPr lang="ru-RU" sz="2100" dirty="0" err="1" smtClean="0"/>
              <a:t>инфантицид</a:t>
            </a:r>
            <a:r>
              <a:rPr lang="ru-RU" sz="2100" dirty="0"/>
              <a:t>: отправление на тот свет престарелых и </a:t>
            </a:r>
            <a:r>
              <a:rPr lang="ru-RU" sz="2100" dirty="0" smtClean="0"/>
              <a:t>детей;</a:t>
            </a:r>
            <a:endParaRPr lang="ru-RU" sz="2100" dirty="0"/>
          </a:p>
          <a:p>
            <a:r>
              <a:rPr lang="ru-RU" sz="2100" dirty="0" smtClean="0"/>
              <a:t>5. общее </a:t>
            </a:r>
            <a:r>
              <a:rPr lang="ru-RU" sz="2100" dirty="0"/>
              <a:t>ведение работ – посев уборка урожая, помощь в постройке дома – «помочи</a:t>
            </a:r>
            <a:r>
              <a:rPr lang="ru-RU" sz="2100" dirty="0" smtClean="0"/>
              <a:t>»;</a:t>
            </a:r>
            <a:endParaRPr lang="ru-RU" sz="2100" dirty="0"/>
          </a:p>
          <a:p>
            <a:r>
              <a:rPr lang="ru-RU" sz="2100" dirty="0"/>
              <a:t>6</a:t>
            </a:r>
            <a:r>
              <a:rPr lang="ru-RU" sz="2100" dirty="0" smtClean="0"/>
              <a:t>. «</a:t>
            </a:r>
            <a:r>
              <a:rPr lang="ru-RU" sz="2100" dirty="0"/>
              <a:t>толоки» - совместные </a:t>
            </a:r>
            <a:r>
              <a:rPr lang="ru-RU" sz="2100" dirty="0" smtClean="0"/>
              <a:t>перевозки; </a:t>
            </a:r>
            <a:endParaRPr lang="ru-RU" sz="2100" dirty="0"/>
          </a:p>
          <a:p>
            <a:r>
              <a:rPr lang="ru-RU" sz="2100" dirty="0"/>
              <a:t>7</a:t>
            </a:r>
            <a:r>
              <a:rPr lang="ru-RU" sz="2100" dirty="0" smtClean="0"/>
              <a:t>. «</a:t>
            </a:r>
            <a:r>
              <a:rPr lang="ru-RU" sz="2100" dirty="0"/>
              <a:t>наряды миром» - если взрослые болели – соседи помогали вести </a:t>
            </a:r>
            <a:r>
              <a:rPr lang="ru-RU" sz="2100" dirty="0" smtClean="0"/>
              <a:t>домашнее хозяйство;</a:t>
            </a:r>
            <a:endParaRPr lang="ru-RU" sz="2100" dirty="0"/>
          </a:p>
          <a:p>
            <a:r>
              <a:rPr lang="ru-RU" sz="2100" dirty="0" smtClean="0"/>
              <a:t>8. выделение </a:t>
            </a:r>
            <a:r>
              <a:rPr lang="ru-RU" sz="2100" dirty="0"/>
              <a:t>земельных участков вдовам и </a:t>
            </a:r>
            <a:r>
              <a:rPr lang="ru-RU" sz="2100" dirty="0" smtClean="0"/>
              <a:t>старикам;</a:t>
            </a:r>
            <a:endParaRPr lang="ru-RU" sz="2100" dirty="0"/>
          </a:p>
          <a:p>
            <a:r>
              <a:rPr lang="ru-RU" sz="2100" dirty="0"/>
              <a:t>9</a:t>
            </a:r>
            <a:r>
              <a:rPr lang="ru-RU" sz="2100" dirty="0" smtClean="0"/>
              <a:t>. «</a:t>
            </a:r>
            <a:r>
              <a:rPr lang="ru-RU" sz="2100" dirty="0"/>
              <a:t>Супряга» - совместное использование рабочего </a:t>
            </a:r>
            <a:r>
              <a:rPr lang="ru-RU" sz="2100" dirty="0" smtClean="0"/>
              <a:t>скота.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855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072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Легенды и сказания славян о княжеских пирах </a:t>
            </a:r>
            <a:r>
              <a:rPr lang="ru-RU" sz="2400" dirty="0" smtClean="0"/>
              <a:t>свидетельствуют </a:t>
            </a:r>
            <a:r>
              <a:rPr lang="ru-RU" sz="2400" dirty="0"/>
              <a:t>о том, что непременными участниками трапезы были </a:t>
            </a:r>
            <a:r>
              <a:rPr lang="ru-RU" sz="2400" dirty="0" smtClean="0"/>
              <a:t>калеки </a:t>
            </a:r>
            <a:r>
              <a:rPr lang="ru-RU" sz="2400" dirty="0"/>
              <a:t>и нищие странники, получавшие богатую </a:t>
            </a:r>
            <a:r>
              <a:rPr lang="ru-RU" sz="2400" dirty="0" smtClean="0"/>
              <a:t>милостыню</a:t>
            </a:r>
            <a:r>
              <a:rPr lang="ru-RU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550388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этнографических материалах  </a:t>
            </a:r>
            <a:r>
              <a:rPr lang="ru-RU" sz="2400" dirty="0" smtClean="0"/>
              <a:t>имеются примеры </a:t>
            </a:r>
            <a:r>
              <a:rPr lang="ru-RU" sz="2400" dirty="0"/>
              <a:t>поддержки стариков. Если семья не помогала пожилому человеку, то заботу о стариках брала на себя община. Для них отводился по специальному решению общества отрезок земли, где они работали. Если же пожилые люди </a:t>
            </a:r>
            <a:r>
              <a:rPr lang="ru-RU" sz="2400" dirty="0" smtClean="0"/>
              <a:t>окончательно </a:t>
            </a:r>
            <a:r>
              <a:rPr lang="ru-RU" sz="2400" dirty="0"/>
              <a:t>«впадали в дряхлость», они призревались общиной.</a:t>
            </a:r>
          </a:p>
        </p:txBody>
      </p:sp>
    </p:spTree>
    <p:extLst>
      <p:ext uri="{BB962C8B-B14F-4D97-AF65-F5344CB8AC3E}">
        <p14:creationId xmlns:p14="http://schemas.microsoft.com/office/powerpoint/2010/main" val="37473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35193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Старика определяли на постой (питание, проживание) на несколько дней, затем он «менял» своих кормильцев. Такой вид помощи стал своеобразной общественной повинностью.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183988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Зарождаются и формы помощи вдовам. Нуждающимся вдовам оказывали помощь продуктами. Это происходило, как правило, после уборки урожая. Сельская община предоставляла им также землю, на них распространялись такие же нормы мирского призрения, как и на стариков.</a:t>
            </a:r>
          </a:p>
        </p:txBody>
      </p:sp>
    </p:spTree>
    <p:extLst>
      <p:ext uri="{BB962C8B-B14F-4D97-AF65-F5344CB8AC3E}">
        <p14:creationId xmlns:p14="http://schemas.microsoft.com/office/powerpoint/2010/main" val="29200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2736"/>
            <a:ext cx="72879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Проводилось усыновление детей внутри родовой общины, так называемое «</a:t>
            </a:r>
            <a:r>
              <a:rPr lang="ru-RU" sz="2200" dirty="0" err="1"/>
              <a:t>приймачество</a:t>
            </a:r>
            <a:r>
              <a:rPr lang="ru-RU" sz="2200" dirty="0"/>
              <a:t>». «</a:t>
            </a:r>
            <a:r>
              <a:rPr lang="ru-RU" sz="2200" dirty="0" err="1"/>
              <a:t>Приймать</a:t>
            </a:r>
            <a:r>
              <a:rPr lang="ru-RU" sz="2200" dirty="0"/>
              <a:t>» в семью сироту, как правило, могли люди </a:t>
            </a:r>
            <a:r>
              <a:rPr lang="ru-RU" sz="2200" dirty="0" smtClean="0"/>
              <a:t>позднего </a:t>
            </a:r>
            <a:r>
              <a:rPr lang="ru-RU" sz="2200" dirty="0"/>
              <a:t>возраста, когда им становилось трудно справляться с хозяйством или когда у них не было наследников. Принятый в семью должен был почитать своих новых родителей, вести хозяйство и </a:t>
            </a:r>
            <a:r>
              <a:rPr lang="ru-RU" sz="2200" dirty="0" smtClean="0"/>
              <a:t>т.д</a:t>
            </a:r>
            <a:r>
              <a:rPr lang="ru-RU" sz="2200" dirty="0"/>
              <a:t>.</a:t>
            </a:r>
          </a:p>
          <a:p>
            <a:r>
              <a:rPr lang="ru-RU" sz="2200" dirty="0"/>
              <a:t>Другой формой поддержки сироты была общинная, </a:t>
            </a:r>
            <a:r>
              <a:rPr lang="ru-RU" sz="2200" dirty="0" smtClean="0"/>
              <a:t>мирская </a:t>
            </a:r>
            <a:r>
              <a:rPr lang="ru-RU" sz="2200" dirty="0"/>
              <a:t>помощь.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077072"/>
            <a:ext cx="74888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Сироте могли назначать "общественных" родителей, которые брали их на свой прокорм. Но если сирота </a:t>
            </a:r>
            <a:r>
              <a:rPr lang="ru-RU" sz="2200" dirty="0" smtClean="0"/>
              <a:t>имела </a:t>
            </a:r>
            <a:r>
              <a:rPr lang="ru-RU" sz="2200" dirty="0"/>
              <a:t>хозяйство, община противодействовала усыновлению. Такие сироты назывались «</a:t>
            </a:r>
            <a:r>
              <a:rPr lang="ru-RU" sz="2200" dirty="0" err="1"/>
              <a:t>выхованцами</a:t>
            </a:r>
            <a:r>
              <a:rPr lang="ru-RU" sz="2200" dirty="0"/>
              <a:t>», «</a:t>
            </a:r>
            <a:r>
              <a:rPr lang="ru-RU" sz="2200" dirty="0" err="1"/>
              <a:t>годованцами</a:t>
            </a:r>
            <a:r>
              <a:rPr lang="ru-RU" sz="2200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31778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05" y="2333879"/>
            <a:ext cx="7429500" cy="378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6612" y="980728"/>
            <a:ext cx="76598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те времена, когда труд носил коллективный характер, уходит своими корнями обычай общественной коллективной помощи. Она заключалась в том, что на работу приглашали соседей не за плату, а за обильное угощение.</a:t>
            </a:r>
          </a:p>
        </p:txBody>
      </p:sp>
    </p:spTree>
    <p:extLst>
      <p:ext uri="{BB962C8B-B14F-4D97-AF65-F5344CB8AC3E}">
        <p14:creationId xmlns:p14="http://schemas.microsoft.com/office/powerpoint/2010/main" val="26407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33306"/>
            <a:ext cx="230599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9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443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Алина)</dc:creator>
  <cp:lastModifiedBy>Алина</cp:lastModifiedBy>
  <cp:revision>9</cp:revision>
  <dcterms:created xsi:type="dcterms:W3CDTF">2012-10-17T16:45:18Z</dcterms:created>
  <dcterms:modified xsi:type="dcterms:W3CDTF">2013-10-22T18:53:00Z</dcterms:modified>
</cp:coreProperties>
</file>