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5125" name="Group 5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126" name="Group 6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5127" name="Freeform 7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8" name="Freeform 8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29" name="Group 9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5130" name="Freeform 10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1" name="Freeform 11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32" name="Freeform 12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3" name="Freeform 13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4" name="Freeform 14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35" name="Group 15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8" name="Freeform 18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9" name="Freeform 19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40" name="Freeform 20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1" name="Freeform 21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2" name="Freeform 22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5" name="Freeform 25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6" name="Freeform 26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7" name="Freeform 27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8" name="Freeform 28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9" name="Freeform 29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1" name="Freeform 31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2" name="Group 32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5153" name="Freeform 33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56" name="Freeform 36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58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5159" name="Freeform 39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0" name="Freeform 40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61" name="Freeform 41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62" name="Group 42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5163" name="Freeform 43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4" name="Freeform 44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65" name="Group 45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5166" name="Freeform 46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67" name="Freeform 47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168" name="Freeform 48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70" name="Freeform 50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Freeform 51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2" name="Freeform 52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Freeform 53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4" name="Freeform 54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Freeform 55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Freeform 61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8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5183" name="Freeform 63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4" name="Freeform 64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85" name="Freeform 65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6" name="Freeform 66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7" name="Freeform 67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8" name="Freeform 68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9" name="Freeform 69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90" name="Group 70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5191" name="Group 71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5192" name="Freeform 72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3" name="Freeform 73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4" name="Freeform 74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5" name="Freeform 75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6" name="Freeform 76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7" name="Freeform 77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8" name="Freeform 78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99" name="Freeform 79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0" name="Freeform 80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2" name="Freeform 82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3" name="Freeform 83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4" name="Freeform 84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5" name="Freeform 85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6" name="Freeform 86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07" name="Freeform 87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8" name="Freeform 88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09" name="Freeform 89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0" name="Freeform 90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1" name="Freeform 91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2" name="Freeform 92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3" name="Freeform 93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4" name="Freeform 94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5" name="Freeform 95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6" name="Freeform 96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7" name="Freeform 97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8" name="Freeform 98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19" name="Freeform 99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0" name="Freeform 100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1" name="Freeform 101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2" name="Freeform 102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" name="Freeform 103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" name="Freeform 104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" name="Freeform 105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" name="Freeform 106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7" name="Freeform 107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8" name="Freeform 108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9" name="Freeform 109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0" name="Freeform 110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1" name="Freeform 111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2" name="Freeform 112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23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3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235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236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237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594932-9065-4F4F-900F-7F90CD3B65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5ED27-85A3-45D1-811D-1990DBF508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D6CC-1B98-4B35-A4C7-B29431082B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4191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1323D6-BA85-4991-B8C8-3C61DB3806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2C12-C670-4BB2-AFC4-8567779353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FAED2-E60F-4C12-8C49-00FFA6281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F2475-59E6-4DC7-9BF5-7AAEEB3301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32B8F-DDC1-4F7B-896B-C181224AA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31A3-D88C-4786-9B1E-C1584A66A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68B70-85C8-4483-983F-91D46C534C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66B9E-7ECA-457C-BC24-F7661CC26C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F3210-185F-43C7-A041-49C69A6FD2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101" name="Group 5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4102" name="Group 6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4103" name="Freeform 7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04" name="Freeform 8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05" name="Group 9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4106" name="Freeform 10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07" name="Freeform 11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108" name="Freeform 12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09" name="Freeform 13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0" name="Freeform 14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111" name="Group 15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14" name="Freeform 18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15" name="Freeform 19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>
                    <a:solidFill>
                      <a:srgbClr val="999933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116" name="Freeform 20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7" name="Freeform 21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8" name="Freeform 22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1" name="Freeform 25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2" name="Freeform 26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3" name="Freeform 27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4" name="Freeform 28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5" name="Freeform 29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7" name="Freeform 31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8" name="Group 32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4129" name="Freeform 33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32" name="Freeform 36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4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4135" name="Freeform 39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6" name="Freeform 40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37" name="Freeform 41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8" name="Group 42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4139" name="Freeform 43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0" name="Freeform 44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141" name="Group 45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4142" name="Freeform 46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43" name="Freeform 47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4144" name="Freeform 48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46" name="Freeform 50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7" name="Freeform 51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8" name="Freeform 52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49" name="Freeform 53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0" name="Freeform 54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1" name="Freeform 55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3" name="Freeform 57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57" name="Freeform 61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58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4159" name="Freeform 63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0" name="Freeform 64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61" name="Freeform 65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2" name="Freeform 66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3" name="Freeform 67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4" name="Freeform 68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65" name="Freeform 69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4167" name="Group 71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168" name="Freeform 72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9" name="Freeform 73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0" name="Freeform 74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1" name="Freeform 75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2" name="Freeform 76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3" name="Freeform 77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4" name="Freeform 78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5" name="Freeform 79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6" name="Freeform 80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7" name="Freeform 81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8" name="Freeform 82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79" name="Freeform 83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80" name="Freeform 84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81" name="Freeform 85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82" name="Freeform 86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>
                  <a:solidFill>
                    <a:srgbClr val="999933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83" name="Freeform 87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4" name="Freeform 88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5" name="Freeform 89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6" name="Freeform 90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7" name="Freeform 91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8" name="Freeform 92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89" name="Freeform 93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0" name="Freeform 94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1" name="Freeform 95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2" name="Freeform 96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3" name="Freeform 97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4" name="Freeform 98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5" name="Freeform 99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6" name="Freeform 100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7" name="Freeform 101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8" name="Freeform 102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" name="Freeform 103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0" name="Freeform 104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1" name="Freeform 105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2" name="Freeform 106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3" name="Freeform 107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4" name="Freeform 108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5" name="Freeform 109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6" name="Freeform 110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7" name="Freeform 111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08" name="Freeform 112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209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10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11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ru-RU"/>
          </a:p>
        </p:txBody>
      </p:sp>
      <p:sp>
        <p:nvSpPr>
          <p:cNvPr id="4212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ru-RU"/>
          </a:p>
        </p:txBody>
      </p:sp>
      <p:sp>
        <p:nvSpPr>
          <p:cNvPr id="4213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4AEB4130-8F54-4327-9195-68B9B8F9CB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989888" cy="4537075"/>
          </a:xfrm>
        </p:spPr>
        <p:txBody>
          <a:bodyPr/>
          <a:lstStyle/>
          <a:p>
            <a:pPr algn="ctr"/>
            <a:r>
              <a:rPr lang="ru-RU" sz="4800" b="1" dirty="0"/>
              <a:t>Пища. Питательные вещества и природные пищевые компоненты – важный экологический фактор.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Витамины: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7772400" cy="1493838"/>
          </a:xfrm>
        </p:spPr>
        <p:txBody>
          <a:bodyPr/>
          <a:lstStyle/>
          <a:p>
            <a:r>
              <a:rPr lang="ru-RU"/>
              <a:t>Реакции обмена веществ</a:t>
            </a:r>
          </a:p>
          <a:p>
            <a:r>
              <a:rPr lang="ru-RU"/>
              <a:t>Входят в состав ферментов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3789363"/>
            <a:ext cx="777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/>
          <a:lstStyle/>
          <a:p>
            <a:pPr algn="ctr">
              <a:spcBef>
                <a:spcPct val="20000"/>
              </a:spcBef>
              <a:buClr>
                <a:schemeClr val="folHlink"/>
              </a:buClr>
            </a:pPr>
            <a:r>
              <a:rPr lang="ru-RU" sz="3200" i="1">
                <a:solidFill>
                  <a:srgbClr val="800000"/>
                </a:solidFill>
              </a:rPr>
              <a:t>Нехватка: авитаминоз (заболевания), снижение активности, работоспособности 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</a:pPr>
            <a:r>
              <a:rPr lang="ru-RU" sz="2800" i="1">
                <a:solidFill>
                  <a:srgbClr val="800000"/>
                </a:solidFill>
              </a:rPr>
              <a:t>(таблица 2 стр.74)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Минеральные соли: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Макроэлементы (</a:t>
            </a:r>
            <a:r>
              <a:rPr lang="en-US"/>
              <a:t>Ca, P, K, S, Cl, Na...</a:t>
            </a:r>
            <a:r>
              <a:rPr lang="ru-RU"/>
              <a:t>)</a:t>
            </a:r>
          </a:p>
          <a:p>
            <a:r>
              <a:rPr lang="ru-RU"/>
              <a:t>Микроэлементы</a:t>
            </a:r>
            <a:r>
              <a:rPr lang="en-US"/>
              <a:t> (Fe, I, F, Cu …)</a:t>
            </a:r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0113" y="3500438"/>
            <a:ext cx="777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ru-RU" sz="3200"/>
              <a:t>Реакции обмена веществ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ru-RU" sz="3200"/>
              <a:t>Свертывание крови,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ru-RU" sz="3200"/>
              <a:t>Иммунитет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Вода: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0438"/>
            <a:ext cx="7772400" cy="24050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i="1">
                <a:solidFill>
                  <a:srgbClr val="800000"/>
                </a:solidFill>
              </a:rPr>
              <a:t>Потеря 10% воды опасна для здоровья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1557338"/>
            <a:ext cx="7772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ru-RU" sz="3200"/>
              <a:t>Реакции обмена веществ, все процессы в организме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r>
              <a:rPr lang="ru-RU" sz="3200"/>
              <a:t>Составляет 2/3 массы тела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1727200" cy="1143000"/>
          </a:xfrm>
        </p:spPr>
        <p:txBody>
          <a:bodyPr/>
          <a:lstStyle/>
          <a:p>
            <a:r>
              <a:rPr lang="ru-RU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Пища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4648200" y="793750"/>
            <a:ext cx="3595688" cy="906463"/>
          </a:xfrm>
          <a:prstGeom prst="borderCallout1">
            <a:avLst>
              <a:gd name="adj1" fmla="val 12611"/>
              <a:gd name="adj2" fmla="val -2120"/>
              <a:gd name="adj3" fmla="val 187389"/>
              <a:gd name="adj4" fmla="val -601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/>
              <a:t>Обеспечивает тело энергией</a:t>
            </a:r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>
            <a:off x="4956175" y="2032000"/>
            <a:ext cx="3144838" cy="1252538"/>
          </a:xfrm>
          <a:prstGeom prst="callout1">
            <a:avLst>
              <a:gd name="adj1" fmla="val 90875"/>
              <a:gd name="adj2" fmla="val -2421"/>
              <a:gd name="adj3" fmla="val -26741"/>
              <a:gd name="adj4" fmla="val -2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Рост, развитие, трудоспособность, процессы жизнедеятельности </a:t>
            </a:r>
          </a:p>
        </p:txBody>
      </p:sp>
      <p:sp>
        <p:nvSpPr>
          <p:cNvPr id="7174" name="AutoShape 6"/>
          <p:cNvSpPr>
            <a:spLocks/>
          </p:cNvSpPr>
          <p:nvPr/>
        </p:nvSpPr>
        <p:spPr bwMode="auto">
          <a:xfrm>
            <a:off x="4716463" y="3716338"/>
            <a:ext cx="3595687" cy="906462"/>
          </a:xfrm>
          <a:prstGeom prst="borderCallout1">
            <a:avLst>
              <a:gd name="adj1" fmla="val 12611"/>
              <a:gd name="adj2" fmla="val -2120"/>
              <a:gd name="adj3" fmla="val -92995"/>
              <a:gd name="adj4" fmla="val -63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/>
              <a:t>Сохраняет здоровье, </a:t>
            </a:r>
          </a:p>
        </p:txBody>
      </p:sp>
      <p:sp>
        <p:nvSpPr>
          <p:cNvPr id="7175" name="AutoShape 7"/>
          <p:cNvSpPr>
            <a:spLocks/>
          </p:cNvSpPr>
          <p:nvPr/>
        </p:nvSpPr>
        <p:spPr bwMode="auto">
          <a:xfrm>
            <a:off x="4787900" y="4941888"/>
            <a:ext cx="3671888" cy="1223962"/>
          </a:xfrm>
          <a:prstGeom prst="borderCallout1">
            <a:avLst>
              <a:gd name="adj1" fmla="val 9338"/>
              <a:gd name="adj2" fmla="val -2074"/>
              <a:gd name="adj3" fmla="val -134111"/>
              <a:gd name="adj4" fmla="val -65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/>
              <a:t>Увеличивает продолжительность жизни</a:t>
            </a:r>
          </a:p>
          <a:p>
            <a:pPr algn="ctr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7174" grpId="0" animBg="1"/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75" name="Group 83"/>
          <p:cNvGraphicFramePr>
            <a:graphicFrameLocks noGrp="1"/>
          </p:cNvGraphicFramePr>
          <p:nvPr>
            <p:ph/>
          </p:nvPr>
        </p:nvGraphicFramePr>
        <p:xfrm>
          <a:off x="250825" y="260350"/>
          <a:ext cx="8642350" cy="6241796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2241550"/>
                <a:gridCol w="1600200"/>
                <a:gridCol w="1600200"/>
              </a:tblGrid>
              <a:tr h="48895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Пища человека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21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Питательные вещества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Природные пищевые компоненты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Чужеродные примеси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Основные компоненты пищи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Вкусовые компоненты пищи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Вредные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Болезне-творные организмы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Жиры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Углеводы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Витамины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Минераль-ные соли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Ароматичес-кие соединения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Красящие вещества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Растительные волокна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Молочно-кислые бактерии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Радиоактив-ные вещества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Соли тяжелых металлов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Петициды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Нитраты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Нитриты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Бактерии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Вирусы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Простейшие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Микроскопи-ческие грибы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Зоопаразиты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Положительное влияние на здоровье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Отрицательное влияние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Белки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1709737"/>
          </a:xfrm>
        </p:spPr>
        <p:txBody>
          <a:bodyPr/>
          <a:lstStyle/>
          <a:p>
            <a:r>
              <a:rPr lang="ru-RU"/>
              <a:t>Основной строительный материал клеток, из них образуются ферменты и многие гормоны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27088" y="3284538"/>
            <a:ext cx="79200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/>
          <a:lstStyle/>
          <a:p>
            <a:pPr algn="ctr">
              <a:spcBef>
                <a:spcPct val="20000"/>
              </a:spcBef>
              <a:buClr>
                <a:schemeClr val="folHlink"/>
              </a:buClr>
            </a:pPr>
            <a:r>
              <a:rPr lang="ru-RU" sz="3200" b="1" i="1">
                <a:solidFill>
                  <a:srgbClr val="800000"/>
                </a:solidFill>
              </a:rPr>
              <a:t>Нехватка:</a:t>
            </a:r>
            <a:r>
              <a:rPr lang="ru-RU" sz="3200" i="1">
                <a:solidFill>
                  <a:srgbClr val="800000"/>
                </a:solidFill>
              </a:rPr>
              <a:t> низкорослость, задержка развития сложных движений, малое образование антител, рост инфекционных заболеваний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Нормы потребления белков: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0700"/>
            <a:ext cx="7772400" cy="2717800"/>
          </a:xfrm>
        </p:spPr>
        <p:txBody>
          <a:bodyPr/>
          <a:lstStyle/>
          <a:p>
            <a:r>
              <a:rPr lang="ru-RU"/>
              <a:t>Дети дошкольного возраста – 53-69 г</a:t>
            </a:r>
          </a:p>
          <a:p>
            <a:r>
              <a:rPr lang="ru-RU"/>
              <a:t>Школьники – 77-98 г</a:t>
            </a:r>
          </a:p>
          <a:p>
            <a:r>
              <a:rPr lang="ru-RU"/>
              <a:t>Женщины – 58-87 г</a:t>
            </a:r>
          </a:p>
          <a:p>
            <a:r>
              <a:rPr lang="ru-RU"/>
              <a:t>Мужчины – 65-117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Белки: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Животного происхождения -  55%</a:t>
            </a:r>
          </a:p>
          <a:p>
            <a:endParaRPr lang="ru-RU"/>
          </a:p>
          <a:p>
            <a:endParaRPr lang="ru-RU"/>
          </a:p>
          <a:p>
            <a:pPr>
              <a:buFontTx/>
              <a:buNone/>
            </a:pPr>
            <a:endParaRPr lang="ru-RU"/>
          </a:p>
          <a:p>
            <a:r>
              <a:rPr lang="ru-RU"/>
              <a:t>Растительного происхождения</a:t>
            </a:r>
          </a:p>
        </p:txBody>
      </p:sp>
      <p:pic>
        <p:nvPicPr>
          <p:cNvPr id="12292" name="Picture 4" descr="FD0107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565400"/>
            <a:ext cx="1184275" cy="879475"/>
          </a:xfrm>
          <a:prstGeom prst="rect">
            <a:avLst/>
          </a:prstGeom>
          <a:noFill/>
        </p:spPr>
      </p:pic>
      <p:pic>
        <p:nvPicPr>
          <p:cNvPr id="12293" name="Picture 5" descr="J02149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2708275"/>
            <a:ext cx="1682750" cy="1455738"/>
          </a:xfrm>
          <a:prstGeom prst="rect">
            <a:avLst/>
          </a:prstGeom>
          <a:noFill/>
        </p:spPr>
      </p:pic>
      <p:pic>
        <p:nvPicPr>
          <p:cNvPr id="12294" name="Picture 6" descr="012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2636838"/>
            <a:ext cx="1162050" cy="1382712"/>
          </a:xfrm>
          <a:prstGeom prst="rect">
            <a:avLst/>
          </a:prstGeom>
          <a:noFill/>
        </p:spPr>
      </p:pic>
      <p:pic>
        <p:nvPicPr>
          <p:cNvPr id="12295" name="Picture 7" descr="J013686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2349500"/>
            <a:ext cx="1327150" cy="1233488"/>
          </a:xfrm>
          <a:prstGeom prst="rect">
            <a:avLst/>
          </a:prstGeom>
          <a:noFill/>
        </p:spPr>
      </p:pic>
      <p:pic>
        <p:nvPicPr>
          <p:cNvPr id="12296" name="Picture 8" descr="ь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4300" y="4868863"/>
            <a:ext cx="1303338" cy="1303337"/>
          </a:xfrm>
          <a:prstGeom prst="rect">
            <a:avLst/>
          </a:prstGeom>
          <a:noFill/>
        </p:spPr>
      </p:pic>
      <p:pic>
        <p:nvPicPr>
          <p:cNvPr id="12297" name="Picture 9" descr="FD02153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613" y="4868863"/>
            <a:ext cx="1473200" cy="1365250"/>
          </a:xfrm>
          <a:prstGeom prst="rect">
            <a:avLst/>
          </a:prstGeom>
          <a:noFill/>
        </p:spPr>
      </p:pic>
      <p:pic>
        <p:nvPicPr>
          <p:cNvPr id="12298" name="Picture 10" descr="J01054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063" y="4868863"/>
            <a:ext cx="1463675" cy="1344612"/>
          </a:xfrm>
          <a:prstGeom prst="rect">
            <a:avLst/>
          </a:prstGeom>
          <a:noFill/>
        </p:spPr>
      </p:pic>
      <p:pic>
        <p:nvPicPr>
          <p:cNvPr id="12299" name="Picture 11" descr="J038294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4300" y="2781300"/>
            <a:ext cx="1689100" cy="120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Жиры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Источник энергии</a:t>
            </a:r>
          </a:p>
          <a:p>
            <a:r>
              <a:rPr lang="ru-RU"/>
              <a:t>Проведение нервных импульсов</a:t>
            </a:r>
          </a:p>
          <a:p>
            <a:r>
              <a:rPr lang="ru-RU"/>
              <a:t>Терморегуляция</a:t>
            </a:r>
          </a:p>
          <a:p>
            <a:r>
              <a:rPr lang="ru-RU"/>
              <a:t>Повышение эластичности кожи</a:t>
            </a:r>
          </a:p>
          <a:p>
            <a:r>
              <a:rPr lang="ru-RU"/>
              <a:t>Защита от механических повреждений</a:t>
            </a:r>
          </a:p>
          <a:p>
            <a:r>
              <a:rPr lang="ru-RU"/>
              <a:t>Содержат витамины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Углеводы: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Источник энергии</a:t>
            </a:r>
          </a:p>
          <a:p>
            <a:r>
              <a:rPr lang="ru-RU"/>
              <a:t>Обменные процессы</a:t>
            </a:r>
          </a:p>
          <a:p>
            <a:r>
              <a:rPr lang="ru-RU"/>
              <a:t>Тонус НС</a:t>
            </a:r>
          </a:p>
          <a:p>
            <a:r>
              <a:rPr lang="ru-RU"/>
              <a:t>Умственная работа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Углеводы: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Простые – глюкоза, фруктоза, сахароза</a:t>
            </a:r>
          </a:p>
          <a:p>
            <a:endParaRPr lang="ru-RU"/>
          </a:p>
          <a:p>
            <a:pPr>
              <a:buFontTx/>
              <a:buNone/>
            </a:pPr>
            <a:endParaRPr lang="ru-RU"/>
          </a:p>
          <a:p>
            <a:r>
              <a:rPr lang="ru-RU"/>
              <a:t>Сложные – крахмал, гликоген, клетчатка, пектиновые вещества</a:t>
            </a:r>
          </a:p>
        </p:txBody>
      </p:sp>
      <p:pic>
        <p:nvPicPr>
          <p:cNvPr id="15364" name="Picture 4" descr="FD0009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924175"/>
            <a:ext cx="1168400" cy="919163"/>
          </a:xfrm>
          <a:prstGeom prst="rect">
            <a:avLst/>
          </a:prstGeom>
          <a:noFill/>
        </p:spPr>
      </p:pic>
      <p:pic>
        <p:nvPicPr>
          <p:cNvPr id="15365" name="Picture 5" descr="FD0041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708275"/>
            <a:ext cx="1287463" cy="1328738"/>
          </a:xfrm>
          <a:prstGeom prst="rect">
            <a:avLst/>
          </a:prstGeom>
          <a:noFill/>
        </p:spPr>
      </p:pic>
      <p:pic>
        <p:nvPicPr>
          <p:cNvPr id="15366" name="Picture 6" descr="nature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5157788"/>
            <a:ext cx="952500" cy="952500"/>
          </a:xfrm>
          <a:prstGeom prst="rect">
            <a:avLst/>
          </a:prstGeom>
          <a:noFill/>
        </p:spPr>
      </p:pic>
      <p:pic>
        <p:nvPicPr>
          <p:cNvPr id="15367" name="Picture 7" descr="FD00369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492375"/>
            <a:ext cx="984250" cy="1522413"/>
          </a:xfrm>
          <a:prstGeom prst="rect">
            <a:avLst/>
          </a:prstGeom>
          <a:noFill/>
        </p:spPr>
      </p:pic>
      <p:pic>
        <p:nvPicPr>
          <p:cNvPr id="15368" name="Picture 8" descr="FD00074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5084763"/>
            <a:ext cx="896937" cy="1168400"/>
          </a:xfrm>
          <a:prstGeom prst="rect">
            <a:avLst/>
          </a:prstGeom>
          <a:noFill/>
        </p:spPr>
      </p:pic>
      <p:pic>
        <p:nvPicPr>
          <p:cNvPr id="15369" name="Picture 9" descr="FD00459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363" y="2420938"/>
            <a:ext cx="982662" cy="1738312"/>
          </a:xfrm>
          <a:prstGeom prst="rect">
            <a:avLst/>
          </a:prstGeom>
          <a:noFill/>
        </p:spPr>
      </p:pic>
      <p:pic>
        <p:nvPicPr>
          <p:cNvPr id="15370" name="Picture 10" descr="FD01657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163" y="5084763"/>
            <a:ext cx="1050925" cy="1343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theme/theme1.xml><?xml version="1.0" encoding="utf-8"?>
<a:theme xmlns:a="http://schemas.openxmlformats.org/drawingml/2006/main" name="01069067">
  <a:themeElements>
    <a:clrScheme name="01069067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5F5F5F"/>
      </a:accent2>
      <a:accent3>
        <a:srgbClr val="FFFFFF"/>
      </a:accent3>
      <a:accent4>
        <a:srgbClr val="000000"/>
      </a:accent4>
      <a:accent5>
        <a:srgbClr val="E2E2E2"/>
      </a:accent5>
      <a:accent6>
        <a:srgbClr val="555555"/>
      </a:accent6>
      <a:hlink>
        <a:srgbClr val="EAEAEA"/>
      </a:hlink>
      <a:folHlink>
        <a:srgbClr val="969696"/>
      </a:folHlink>
    </a:clrScheme>
    <a:fontScheme name="01069067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67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7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67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01069067</Template>
  <TotalTime>206</TotalTime>
  <Words>270</Words>
  <Application>Microsoft Office PowerPoint</Application>
  <PresentationFormat>Экран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01069067</vt:lpstr>
      <vt:lpstr>Пища. Питательные вещества и природные пищевые компоненты – важный экологический фактор.</vt:lpstr>
      <vt:lpstr>Пища</vt:lpstr>
      <vt:lpstr>Слайд 3</vt:lpstr>
      <vt:lpstr>Белки</vt:lpstr>
      <vt:lpstr>Нормы потребления белков:</vt:lpstr>
      <vt:lpstr>Белки:</vt:lpstr>
      <vt:lpstr>Жиры</vt:lpstr>
      <vt:lpstr>Углеводы:</vt:lpstr>
      <vt:lpstr>Углеводы:</vt:lpstr>
      <vt:lpstr>Витамины:</vt:lpstr>
      <vt:lpstr>Минеральные соли:</vt:lpstr>
      <vt:lpstr>Вода: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Admin</cp:lastModifiedBy>
  <cp:revision>5</cp:revision>
  <dcterms:created xsi:type="dcterms:W3CDTF">2010-01-10T20:07:53Z</dcterms:created>
  <dcterms:modified xsi:type="dcterms:W3CDTF">2013-01-14T22:03:44Z</dcterms:modified>
</cp:coreProperties>
</file>