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2" r:id="rId11"/>
    <p:sldId id="266" r:id="rId12"/>
    <p:sldId id="267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Анкета 6 класс</a:t>
            </a:r>
          </a:p>
        </c:rich>
      </c:tx>
      <c:layout>
        <c:manualLayout>
          <c:xMode val="edge"/>
          <c:yMode val="edge"/>
          <c:x val="0.36488043161271644"/>
          <c:y val="1.6836195965366983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6726693885486951E-2"/>
          <c:y val="0.18359341426344006"/>
          <c:w val="0.70577889569359886"/>
          <c:h val="0.7264365616775921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Анкета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Вопрос 1</c:v>
                </c:pt>
                <c:pt idx="1">
                  <c:v>Вопрос 2</c:v>
                </c:pt>
                <c:pt idx="2">
                  <c:v>Вопрос 3</c:v>
                </c:pt>
                <c:pt idx="3">
                  <c:v>Вопрос 4</c:v>
                </c:pt>
                <c:pt idx="4">
                  <c:v>Вопрос 5</c:v>
                </c:pt>
                <c:pt idx="5">
                  <c:v>Вопрос 6</c:v>
                </c:pt>
                <c:pt idx="6">
                  <c:v>Вопрос 7</c:v>
                </c:pt>
              </c:strCache>
            </c:strRef>
          </c:cat>
          <c:val>
            <c:numRef>
              <c:f>Лист1!$B$2:$B$8</c:f>
              <c:numCache>
                <c:formatCode>0.00%</c:formatCode>
                <c:ptCount val="7"/>
                <c:pt idx="0">
                  <c:v>0.57099999999999995</c:v>
                </c:pt>
                <c:pt idx="1">
                  <c:v>0.381000000000001</c:v>
                </c:pt>
                <c:pt idx="2">
                  <c:v>0.381000000000001</c:v>
                </c:pt>
                <c:pt idx="3">
                  <c:v>9.5000000000000265E-2</c:v>
                </c:pt>
                <c:pt idx="4">
                  <c:v>0.57099999999999995</c:v>
                </c:pt>
                <c:pt idx="5">
                  <c:v>0.52400000000000002</c:v>
                </c:pt>
                <c:pt idx="6">
                  <c:v>0.28600000000000031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effectLst>
      <a:outerShdw blurRad="50800" dist="38100" dir="13500000" algn="br" rotWithShape="0">
        <a:prstClr val="black">
          <a:alpha val="40000"/>
        </a:prstClr>
      </a:outerShdw>
    </a:effectLst>
    <a:scene3d>
      <a:camera prst="orthographicFront"/>
      <a:lightRig rig="threePt" dir="t"/>
    </a:scene3d>
    <a:sp3d prstMaterial="softEdge"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Анкета 11 класс</a:t>
            </a:r>
          </a:p>
        </c:rich>
      </c:tx>
      <c:layout>
        <c:manualLayout>
          <c:xMode val="edge"/>
          <c:yMode val="edge"/>
          <c:x val="0.36488043161271666"/>
          <c:y val="1.6836195965366941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6726693885486937E-2"/>
          <c:y val="0.18359341426344011"/>
          <c:w val="0.70577889569359953"/>
          <c:h val="0.7264365616775921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Анкета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29.4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Вопрос 1</c:v>
                </c:pt>
                <c:pt idx="1">
                  <c:v>Вопрос 2</c:v>
                </c:pt>
                <c:pt idx="2">
                  <c:v>Вопрос 3</c:v>
                </c:pt>
                <c:pt idx="3">
                  <c:v>Вопрос 4</c:v>
                </c:pt>
                <c:pt idx="4">
                  <c:v>Вопрос 5</c:v>
                </c:pt>
                <c:pt idx="5">
                  <c:v>Вопрос 6</c:v>
                </c:pt>
                <c:pt idx="6">
                  <c:v>Вопрос 7</c:v>
                </c:pt>
              </c:strCache>
            </c:strRef>
          </c:cat>
          <c:val>
            <c:numRef>
              <c:f>Лист1!$B$2:$B$8</c:f>
              <c:numCache>
                <c:formatCode>0.00%</c:formatCode>
                <c:ptCount val="7"/>
                <c:pt idx="0">
                  <c:v>0.29400000000000032</c:v>
                </c:pt>
                <c:pt idx="1">
                  <c:v>0.47050000000000008</c:v>
                </c:pt>
                <c:pt idx="2">
                  <c:v>0.29400000000000032</c:v>
                </c:pt>
                <c:pt idx="3">
                  <c:v>5.8000000000000003E-2</c:v>
                </c:pt>
                <c:pt idx="4">
                  <c:v>0.47050000000000008</c:v>
                </c:pt>
                <c:pt idx="5">
                  <c:v>0.64700000000000135</c:v>
                </c:pt>
                <c:pt idx="6">
                  <c:v>0.11760000000000002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effectLst>
      <a:outerShdw blurRad="50800" dist="38100" dir="13500000" algn="br" rotWithShape="0">
        <a:prstClr val="black">
          <a:alpha val="40000"/>
        </a:prstClr>
      </a:outerShdw>
    </a:effectLst>
    <a:scene3d>
      <a:camera prst="orthographicFront"/>
      <a:lightRig rig="threePt" dir="t"/>
    </a:scene3d>
    <a:sp3d prstMaterial="softEdge"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6 класс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invertIfNegative val="0"/>
          <c:cat>
            <c:strRef>
              <c:f>Лист1!$A$2:$A$8</c:f>
              <c:strCache>
                <c:ptCount val="7"/>
                <c:pt idx="0">
                  <c:v>Вопрос 1</c:v>
                </c:pt>
                <c:pt idx="1">
                  <c:v>Вопрос 2</c:v>
                </c:pt>
                <c:pt idx="2">
                  <c:v> Вопрос 3</c:v>
                </c:pt>
                <c:pt idx="3">
                  <c:v>Вопрос 4</c:v>
                </c:pt>
                <c:pt idx="4">
                  <c:v>Вопрос 5</c:v>
                </c:pt>
                <c:pt idx="5">
                  <c:v>Вопрос 6</c:v>
                </c:pt>
                <c:pt idx="6">
                  <c:v>Вопрос 7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0.57099999999999995</c:v>
                </c:pt>
                <c:pt idx="1">
                  <c:v>0.38000000000000111</c:v>
                </c:pt>
                <c:pt idx="2">
                  <c:v>0.38100000000000112</c:v>
                </c:pt>
                <c:pt idx="3" formatCode="0.00%">
                  <c:v>9.5000000000000043E-2</c:v>
                </c:pt>
                <c:pt idx="4" formatCode="0.00%">
                  <c:v>0.57099999999999995</c:v>
                </c:pt>
                <c:pt idx="5" formatCode="0.00%">
                  <c:v>0.52400000000000002</c:v>
                </c:pt>
                <c:pt idx="6" formatCode="0.00%">
                  <c:v>0.28600000000000031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11 класс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Вопрос 1</c:v>
                </c:pt>
                <c:pt idx="1">
                  <c:v>Вопрос 2</c:v>
                </c:pt>
                <c:pt idx="2">
                  <c:v> Вопрос 3</c:v>
                </c:pt>
                <c:pt idx="3">
                  <c:v>Вопрос 4</c:v>
                </c:pt>
                <c:pt idx="4">
                  <c:v>Вопрос 5</c:v>
                </c:pt>
                <c:pt idx="5">
                  <c:v>Вопрос 6</c:v>
                </c:pt>
                <c:pt idx="6">
                  <c:v>Вопрос 7</c:v>
                </c:pt>
              </c:strCache>
            </c:strRef>
          </c:cat>
          <c:val>
            <c:numRef>
              <c:f>Лист1!$C$2:$C$8</c:f>
              <c:numCache>
                <c:formatCode>0%</c:formatCode>
                <c:ptCount val="7"/>
                <c:pt idx="0">
                  <c:v>0.29000000000000031</c:v>
                </c:pt>
                <c:pt idx="1">
                  <c:v>0.47000000000000008</c:v>
                </c:pt>
                <c:pt idx="2">
                  <c:v>0.29500000000000032</c:v>
                </c:pt>
                <c:pt idx="3" formatCode="0.00%">
                  <c:v>5.8000000000000003E-2</c:v>
                </c:pt>
                <c:pt idx="4" formatCode="0.00%">
                  <c:v>0.47050000000000008</c:v>
                </c:pt>
                <c:pt idx="5" formatCode="0.00%">
                  <c:v>0.64700000000000224</c:v>
                </c:pt>
                <c:pt idx="6" formatCode="0.00%">
                  <c:v>0.11760000000000002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558336"/>
        <c:axId val="82715776"/>
      </c:barChart>
      <c:catAx>
        <c:axId val="82558336"/>
        <c:scaling>
          <c:orientation val="minMax"/>
        </c:scaling>
        <c:delete val="0"/>
        <c:axPos val="b"/>
        <c:majorTickMark val="out"/>
        <c:minorTickMark val="none"/>
        <c:tickLblPos val="nextTo"/>
        <c:crossAx val="82715776"/>
        <c:crosses val="autoZero"/>
        <c:auto val="1"/>
        <c:lblAlgn val="ctr"/>
        <c:lblOffset val="100"/>
        <c:noMultiLvlLbl val="0"/>
      </c:catAx>
      <c:valAx>
        <c:axId val="82715776"/>
        <c:scaling>
          <c:orientation val="minMax"/>
        </c:scaling>
        <c:delete val="0"/>
        <c:axPos val="l"/>
        <c:minorGridlines/>
        <c:numFmt formatCode="0%" sourceLinked="1"/>
        <c:majorTickMark val="out"/>
        <c:minorTickMark val="none"/>
        <c:tickLblPos val="nextTo"/>
        <c:crossAx val="825583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rgbClr val="00B050"/>
      </a:soli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662BCC-8AF5-41EB-A4AA-33BE5F642CB8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32E958-2D01-40A1-B7C5-53C7636B0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62BCC-8AF5-41EB-A4AA-33BE5F642CB8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32E958-2D01-40A1-B7C5-53C7636B0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62BCC-8AF5-41EB-A4AA-33BE5F642CB8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32E958-2D01-40A1-B7C5-53C7636B0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62BCC-8AF5-41EB-A4AA-33BE5F642CB8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32E958-2D01-40A1-B7C5-53C7636B07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62BCC-8AF5-41EB-A4AA-33BE5F642CB8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32E958-2D01-40A1-B7C5-53C7636B07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62BCC-8AF5-41EB-A4AA-33BE5F642CB8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32E958-2D01-40A1-B7C5-53C7636B07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62BCC-8AF5-41EB-A4AA-33BE5F642CB8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32E958-2D01-40A1-B7C5-53C7636B0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62BCC-8AF5-41EB-A4AA-33BE5F642CB8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32E958-2D01-40A1-B7C5-53C7636B07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62BCC-8AF5-41EB-A4AA-33BE5F642CB8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32E958-2D01-40A1-B7C5-53C7636B0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4662BCC-8AF5-41EB-A4AA-33BE5F642CB8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32E958-2D01-40A1-B7C5-53C7636B0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662BCC-8AF5-41EB-A4AA-33BE5F642CB8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32E958-2D01-40A1-B7C5-53C7636B07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4662BCC-8AF5-41EB-A4AA-33BE5F642CB8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032E958-2D01-40A1-B7C5-53C7636B0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&#1040;&#1085;&#1090;&#1086;&#1085;\&#1056;&#1072;&#1073;&#1086;&#1095;&#1080;&#1081;%20&#1089;&#1090;&#1086;&#1083;\Harry%20Gregson-Williams%20-%20The%20Wardrobe.mp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40;&#1085;&#1090;&#1086;&#1085;\&#1056;&#1072;&#1073;&#1086;&#1095;&#1080;&#1081;%20&#1089;&#1090;&#1086;&#1083;\Harry%20Gregson-Williams%20-%20The%20Wardrobe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0080" y="2132630"/>
            <a:ext cx="8458200" cy="1296370"/>
          </a:xfrm>
        </p:spPr>
        <p:txBody>
          <a:bodyPr>
            <a:normAutofit/>
          </a:bodyPr>
          <a:lstStyle/>
          <a:p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Клайв</a:t>
            </a:r>
            <a:r>
              <a:rPr lang="ru-RU" dirty="0" smtClean="0"/>
              <a:t> </a:t>
            </a:r>
            <a:r>
              <a:rPr lang="ru-RU" dirty="0" err="1" smtClean="0"/>
              <a:t>Стейплз</a:t>
            </a:r>
            <a:r>
              <a:rPr lang="ru-RU" dirty="0" smtClean="0"/>
              <a:t> Льюис</a:t>
            </a:r>
            <a:endParaRPr lang="ru-RU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55995" y="4431276"/>
            <a:ext cx="841653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"Чтобы создать правдоподобный и не безразличный читателям "иной мир", следует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воспользоваться единственным "иным миром", который нам известен,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—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миром духа".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(К.С. Льюис)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pic>
        <p:nvPicPr>
          <p:cNvPr id="8" name="Harry Gregson-Williams - The Wardrob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643966" y="6357958"/>
            <a:ext cx="304800" cy="3048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14282" y="5643578"/>
            <a:ext cx="53578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Автор: ученик 6 класса Фрешер Антон Руководитель: учитель русского языка и литературы Кичигина Галина Александровна</a:t>
            </a:r>
            <a:endParaRPr lang="ru-RU" dirty="0"/>
          </a:p>
        </p:txBody>
      </p:sp>
    </p:spTree>
  </p:cSld>
  <p:clrMapOvr>
    <a:masterClrMapping/>
  </p:clrMapOvr>
  <p:transition advTm="18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numSld="15" showWhenStopped="0">
                <p:cTn id="2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2" grpId="0"/>
      <p:bldP spid="3" grpId="0" build="p"/>
      <p:bldP spid="18433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95576"/>
            <a:ext cx="7901014" cy="1018978"/>
          </a:xfrm>
        </p:spPr>
        <p:txBody>
          <a:bodyPr>
            <a:noAutofit/>
          </a:bodyPr>
          <a:lstStyle/>
          <a:p>
            <a:r>
              <a:rPr lang="ru-RU" sz="1600" dirty="0" smtClean="0"/>
              <a:t>Фэнтези — разновидность фантастики, конструирующая фантастическое допущение на основе свободного, не ограниченного требованиями науки вымысла, главным образом, за счет мистики, магии и волшебства</a:t>
            </a: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-24"/>
            <a:ext cx="8901146" cy="1143000"/>
          </a:xfrm>
        </p:spPr>
        <p:txBody>
          <a:bodyPr>
            <a:normAutofit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3200" dirty="0" smtClean="0"/>
              <a:t>«Последняя битва» («Хроники </a:t>
            </a:r>
            <a:r>
              <a:rPr lang="ru-RU" sz="3200" dirty="0" err="1" smtClean="0"/>
              <a:t>Нарнии</a:t>
            </a:r>
            <a:r>
              <a:rPr lang="ru-RU" sz="3200" dirty="0" smtClean="0"/>
              <a:t>»)</a:t>
            </a:r>
            <a:endParaRPr lang="ru-RU" sz="3200" dirty="0"/>
          </a:p>
        </p:txBody>
      </p:sp>
      <p:sp>
        <p:nvSpPr>
          <p:cNvPr id="4" name="Овал 3"/>
          <p:cNvSpPr/>
          <p:nvPr/>
        </p:nvSpPr>
        <p:spPr>
          <a:xfrm>
            <a:off x="2857488" y="2428868"/>
            <a:ext cx="3357586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Мир </a:t>
            </a:r>
            <a:r>
              <a:rPr lang="ru-RU" dirty="0" err="1" smtClean="0"/>
              <a:t>фэнтези</a:t>
            </a:r>
            <a:r>
              <a:rPr lang="ru-RU" dirty="0" smtClean="0"/>
              <a:t> в </a:t>
            </a:r>
            <a:r>
              <a:rPr lang="ru-RU" dirty="0" err="1" smtClean="0"/>
              <a:t>Нарнии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16200000" flipH="1">
            <a:off x="5929322" y="3214686"/>
            <a:ext cx="1428760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H="1">
            <a:off x="4572000" y="4000504"/>
            <a:ext cx="164307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2964645" y="3964785"/>
            <a:ext cx="171451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 flipV="1">
            <a:off x="1785918" y="3214686"/>
            <a:ext cx="1285884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14282" y="4497181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Говорящие деревья и животные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571736" y="5143512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Волшебная страна </a:t>
            </a:r>
            <a:r>
              <a:rPr lang="ru-RU" dirty="0" err="1" smtClean="0"/>
              <a:t>Нарния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786314" y="5072074"/>
            <a:ext cx="1714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Борьба Добра со Злом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643702" y="4643446"/>
            <a:ext cx="171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Бог в </a:t>
            </a:r>
            <a:r>
              <a:rPr lang="ru-RU" dirty="0" err="1" smtClean="0"/>
              <a:t>Нарнии</a:t>
            </a:r>
            <a:r>
              <a:rPr lang="ru-RU" dirty="0" smtClean="0"/>
              <a:t> – лев Аслан</a:t>
            </a:r>
            <a:endParaRPr lang="ru-RU" dirty="0"/>
          </a:p>
        </p:txBody>
      </p:sp>
    </p:spTree>
  </p:cSld>
  <p:clrMapOvr>
    <a:masterClrMapping/>
  </p:clrMapOvr>
  <p:transition advTm="2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500"/>
                            </p:stCondLst>
                            <p:childTnLst>
                              <p:par>
                                <p:cTn id="1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500"/>
                            </p:stCondLst>
                            <p:childTnLst>
                              <p:par>
                                <p:cTn id="3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500"/>
                            </p:stCondLst>
                            <p:childTnLst>
                              <p:par>
                                <p:cTn id="4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1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2500"/>
                            </p:stCondLst>
                            <p:childTnLst>
                              <p:par>
                                <p:cTn id="6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3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1"/>
      <p:bldP spid="4" grpId="0" animBg="1"/>
      <p:bldP spid="13" grpId="0"/>
      <p:bldP spid="14" grpId="0"/>
      <p:bldP spid="16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2286048" y="475758"/>
            <a:ext cx="635791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Вот так увидели мир зла в Нарнии: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99" name="Rectangle 51"/>
          <p:cNvSpPr>
            <a:spLocks noChangeArrowheads="1"/>
          </p:cNvSpPr>
          <p:nvPr/>
        </p:nvSpPr>
        <p:spPr bwMode="auto">
          <a:xfrm>
            <a:off x="0" y="517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1587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                                               </a:t>
            </a: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10" name="Rectangle 62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1587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49" name="Группа 48"/>
          <p:cNvGrpSpPr/>
          <p:nvPr/>
        </p:nvGrpSpPr>
        <p:grpSpPr>
          <a:xfrm>
            <a:off x="571472" y="1500174"/>
            <a:ext cx="7358113" cy="4572032"/>
            <a:chOff x="571472" y="1500174"/>
            <a:chExt cx="7358113" cy="4572032"/>
          </a:xfrm>
        </p:grpSpPr>
        <p:grpSp>
          <p:nvGrpSpPr>
            <p:cNvPr id="2068" name="Group 20"/>
            <p:cNvGrpSpPr>
              <a:grpSpLocks/>
            </p:cNvGrpSpPr>
            <p:nvPr/>
          </p:nvGrpSpPr>
          <p:grpSpPr bwMode="auto">
            <a:xfrm>
              <a:off x="571472" y="1500174"/>
              <a:ext cx="7358113" cy="4572032"/>
              <a:chOff x="1830" y="11544"/>
              <a:chExt cx="8145" cy="5061"/>
            </a:xfrm>
          </p:grpSpPr>
          <p:sp>
            <p:nvSpPr>
              <p:cNvPr id="2087" name="Oval 39"/>
              <p:cNvSpPr>
                <a:spLocks noChangeArrowheads="1"/>
              </p:cNvSpPr>
              <p:nvPr/>
            </p:nvSpPr>
            <p:spPr bwMode="auto">
              <a:xfrm>
                <a:off x="5239" y="13329"/>
                <a:ext cx="2187" cy="112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Зло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grpSp>
            <p:nvGrpSpPr>
              <p:cNvPr id="2070" name="Group 22"/>
              <p:cNvGrpSpPr>
                <a:grpSpLocks/>
              </p:cNvGrpSpPr>
              <p:nvPr/>
            </p:nvGrpSpPr>
            <p:grpSpPr bwMode="auto">
              <a:xfrm>
                <a:off x="1830" y="11544"/>
                <a:ext cx="8145" cy="5061"/>
                <a:chOff x="1965" y="11544"/>
                <a:chExt cx="8145" cy="5061"/>
              </a:xfrm>
            </p:grpSpPr>
            <p:sp>
              <p:nvSpPr>
                <p:cNvPr id="2086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3480" y="12084"/>
                  <a:ext cx="1065" cy="46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Ложь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085" name="AutoShape 37"/>
                <p:cNvSpPr>
                  <a:spLocks noChangeShapeType="1"/>
                </p:cNvSpPr>
                <p:nvPr/>
              </p:nvSpPr>
              <p:spPr bwMode="auto">
                <a:xfrm flipV="1">
                  <a:off x="7320" y="12099"/>
                  <a:ext cx="630" cy="133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84" name="AutoShape 36"/>
                <p:cNvSpPr>
                  <a:spLocks noChangeShapeType="1"/>
                </p:cNvSpPr>
                <p:nvPr/>
              </p:nvSpPr>
              <p:spPr bwMode="auto">
                <a:xfrm flipH="1" flipV="1">
                  <a:off x="5655" y="12099"/>
                  <a:ext cx="450" cy="117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83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6735" y="11559"/>
                  <a:ext cx="2985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4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Arial" pitchFamily="34" charset="0"/>
                    </a:rPr>
                    <a:t>Мир без Аслана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082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4230" y="11544"/>
                  <a:ext cx="2505" cy="5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Неравенство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081" name="AutoShape 33"/>
                <p:cNvSpPr>
                  <a:spLocks noChangeShapeType="1"/>
                </p:cNvSpPr>
                <p:nvPr/>
              </p:nvSpPr>
              <p:spPr bwMode="auto">
                <a:xfrm flipH="1" flipV="1">
                  <a:off x="4140" y="12549"/>
                  <a:ext cx="1204" cy="111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80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1965" y="13704"/>
                  <a:ext cx="1890" cy="47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Вечная зима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079" name="AutoShape 31"/>
                <p:cNvSpPr>
                  <a:spLocks noChangeShapeType="1"/>
                </p:cNvSpPr>
                <p:nvPr/>
              </p:nvSpPr>
              <p:spPr bwMode="auto">
                <a:xfrm flipH="1">
                  <a:off x="4725" y="14364"/>
                  <a:ext cx="930" cy="90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78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3240" y="15264"/>
                  <a:ext cx="2700" cy="51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Горе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077" name="AutoShape 29"/>
                <p:cNvSpPr>
                  <a:spLocks noChangeShapeType="1"/>
                </p:cNvSpPr>
                <p:nvPr/>
              </p:nvSpPr>
              <p:spPr bwMode="auto">
                <a:xfrm>
                  <a:off x="6615" y="14544"/>
                  <a:ext cx="120" cy="123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76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4845" y="15714"/>
                  <a:ext cx="3750" cy="891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Страдания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075" name="AutoShape 27"/>
                <p:cNvSpPr>
                  <a:spLocks noChangeShapeType="1"/>
                </p:cNvSpPr>
                <p:nvPr/>
              </p:nvSpPr>
              <p:spPr bwMode="auto">
                <a:xfrm>
                  <a:off x="7395" y="14364"/>
                  <a:ext cx="975" cy="90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74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7170" y="15249"/>
                  <a:ext cx="2310" cy="48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Смерть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073" name="AutoShape 25"/>
                <p:cNvSpPr>
                  <a:spLocks noChangeShapeType="1"/>
                </p:cNvSpPr>
                <p:nvPr/>
              </p:nvSpPr>
              <p:spPr bwMode="auto">
                <a:xfrm flipV="1">
                  <a:off x="7650" y="13659"/>
                  <a:ext cx="1455" cy="22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7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9090" y="13389"/>
                  <a:ext cx="1020" cy="45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Тьма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071" name="AutoShape 23"/>
                <p:cNvSpPr>
                  <a:spLocks noChangeShapeType="1"/>
                </p:cNvSpPr>
                <p:nvPr/>
              </p:nvSpPr>
              <p:spPr bwMode="auto">
                <a:xfrm flipH="1">
                  <a:off x="3825" y="13974"/>
                  <a:ext cx="1444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sp>
          <p:nvSpPr>
            <p:cNvPr id="3" name="Text Box 22"/>
            <p:cNvSpPr txBox="1">
              <a:spLocks noChangeArrowheads="1"/>
            </p:cNvSpPr>
            <p:nvPr/>
          </p:nvSpPr>
          <p:spPr bwMode="auto">
            <a:xfrm>
              <a:off x="3714744" y="3714752"/>
              <a:ext cx="2000264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(</a:t>
              </a:r>
              <a:r>
                <a:rPr kumimoji="0" lang="ru-RU" sz="1200" b="0" i="0" u="sng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Тархистан</a:t>
              </a:r>
              <a:r>
                <a:rPr kumimoji="0" lang="ru-RU" sz="1200" b="0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, обезьян </a:t>
              </a:r>
              <a:r>
                <a:rPr kumimoji="0" lang="ru-RU" sz="1200" b="0" i="0" u="sng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Хитр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)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ransition advTm="2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40"/>
          <p:cNvSpPr>
            <a:spLocks noChangeArrowheads="1"/>
          </p:cNvSpPr>
          <p:nvPr/>
        </p:nvSpPr>
        <p:spPr bwMode="auto">
          <a:xfrm>
            <a:off x="2143172" y="430749"/>
            <a:ext cx="635791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Вот так увидели мир добра в Нарнии: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1142498" y="1643050"/>
            <a:ext cx="6858526" cy="4436484"/>
            <a:chOff x="1142498" y="1643050"/>
            <a:chExt cx="6858526" cy="4436484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1142498" y="1643050"/>
              <a:ext cx="6858526" cy="4436484"/>
              <a:chOff x="1830" y="766"/>
              <a:chExt cx="8322" cy="4680"/>
            </a:xfrm>
          </p:grpSpPr>
          <p:sp>
            <p:nvSpPr>
              <p:cNvPr id="5" name="Oval 19"/>
              <p:cNvSpPr>
                <a:spLocks noChangeArrowheads="1"/>
              </p:cNvSpPr>
              <p:nvPr/>
            </p:nvSpPr>
            <p:spPr bwMode="auto">
              <a:xfrm>
                <a:off x="5164" y="2536"/>
                <a:ext cx="2276" cy="112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Добро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6" name="AutoShape 18"/>
              <p:cNvSpPr>
                <a:spLocks noChangeShapeType="1"/>
              </p:cNvSpPr>
              <p:nvPr/>
            </p:nvSpPr>
            <p:spPr bwMode="auto">
              <a:xfrm flipH="1">
                <a:off x="3690" y="3181"/>
                <a:ext cx="133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" name="Text Box 17"/>
              <p:cNvSpPr txBox="1">
                <a:spLocks noChangeArrowheads="1"/>
              </p:cNvSpPr>
              <p:nvPr/>
            </p:nvSpPr>
            <p:spPr bwMode="auto">
              <a:xfrm>
                <a:off x="2490" y="1291"/>
                <a:ext cx="2685" cy="48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Честность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8" name="AutoShape 16"/>
              <p:cNvSpPr>
                <a:spLocks noChangeShapeType="1"/>
              </p:cNvSpPr>
              <p:nvPr/>
            </p:nvSpPr>
            <p:spPr bwMode="auto">
              <a:xfrm flipV="1">
                <a:off x="7140" y="1306"/>
                <a:ext cx="630" cy="133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" name="AutoShape 15"/>
              <p:cNvSpPr>
                <a:spLocks noChangeShapeType="1"/>
              </p:cNvSpPr>
              <p:nvPr/>
            </p:nvSpPr>
            <p:spPr bwMode="auto">
              <a:xfrm flipH="1" flipV="1">
                <a:off x="5475" y="1306"/>
                <a:ext cx="450" cy="117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" name="Text Box 14"/>
              <p:cNvSpPr txBox="1">
                <a:spLocks noChangeArrowheads="1"/>
              </p:cNvSpPr>
              <p:nvPr/>
            </p:nvSpPr>
            <p:spPr bwMode="auto">
              <a:xfrm>
                <a:off x="6555" y="766"/>
                <a:ext cx="2985" cy="54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ea typeface="Times New Roman" pitchFamily="18" charset="0"/>
                    <a:cs typeface="Arial" pitchFamily="34" charset="0"/>
                  </a:rPr>
                  <a:t>Хороший правитель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" name="Text Box 13"/>
              <p:cNvSpPr txBox="1">
                <a:spLocks noChangeArrowheads="1"/>
              </p:cNvSpPr>
              <p:nvPr/>
            </p:nvSpPr>
            <p:spPr bwMode="auto">
              <a:xfrm>
                <a:off x="4369" y="799"/>
                <a:ext cx="2056" cy="50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Справедливость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2" name="AutoShape 12"/>
              <p:cNvSpPr>
                <a:spLocks noChangeShapeType="1"/>
              </p:cNvSpPr>
              <p:nvPr/>
            </p:nvSpPr>
            <p:spPr bwMode="auto">
              <a:xfrm flipH="1" flipV="1">
                <a:off x="3960" y="1756"/>
                <a:ext cx="1204" cy="111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" name="Text Box 11"/>
              <p:cNvSpPr txBox="1">
                <a:spLocks noChangeArrowheads="1"/>
              </p:cNvSpPr>
              <p:nvPr/>
            </p:nvSpPr>
            <p:spPr bwMode="auto">
              <a:xfrm>
                <a:off x="1830" y="2926"/>
                <a:ext cx="1845" cy="52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Вечное лето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4" name="AutoShape 10"/>
              <p:cNvSpPr>
                <a:spLocks noChangeShapeType="1"/>
              </p:cNvSpPr>
              <p:nvPr/>
            </p:nvSpPr>
            <p:spPr bwMode="auto">
              <a:xfrm flipH="1">
                <a:off x="4545" y="3571"/>
                <a:ext cx="930" cy="90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" name="Text Box 9"/>
              <p:cNvSpPr txBox="1">
                <a:spLocks noChangeArrowheads="1"/>
              </p:cNvSpPr>
              <p:nvPr/>
            </p:nvSpPr>
            <p:spPr bwMode="auto">
              <a:xfrm>
                <a:off x="3060" y="4471"/>
                <a:ext cx="2700" cy="5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Счастье и радость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" name="AutoShape 8"/>
              <p:cNvSpPr>
                <a:spLocks noChangeShapeType="1"/>
              </p:cNvSpPr>
              <p:nvPr/>
            </p:nvSpPr>
            <p:spPr bwMode="auto">
              <a:xfrm>
                <a:off x="6435" y="3751"/>
                <a:ext cx="120" cy="123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" name="Text Box 7"/>
              <p:cNvSpPr txBox="1">
                <a:spLocks noChangeArrowheads="1"/>
              </p:cNvSpPr>
              <p:nvPr/>
            </p:nvSpPr>
            <p:spPr bwMode="auto">
              <a:xfrm>
                <a:off x="5550" y="4981"/>
                <a:ext cx="2010" cy="46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Спокойствие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8" name="AutoShape 6"/>
              <p:cNvSpPr>
                <a:spLocks noChangeShapeType="1"/>
              </p:cNvSpPr>
              <p:nvPr/>
            </p:nvSpPr>
            <p:spPr bwMode="auto">
              <a:xfrm>
                <a:off x="7215" y="3571"/>
                <a:ext cx="975" cy="90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" name="Text Box 5"/>
              <p:cNvSpPr txBox="1">
                <a:spLocks noChangeArrowheads="1"/>
              </p:cNvSpPr>
              <p:nvPr/>
            </p:nvSpPr>
            <p:spPr bwMode="auto">
              <a:xfrm>
                <a:off x="6771" y="4546"/>
                <a:ext cx="3145" cy="447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Вечная жизнь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" name="AutoShape 4"/>
              <p:cNvSpPr>
                <a:spLocks noChangeShapeType="1"/>
              </p:cNvSpPr>
              <p:nvPr/>
            </p:nvSpPr>
            <p:spPr bwMode="auto">
              <a:xfrm flipV="1">
                <a:off x="7470" y="2866"/>
                <a:ext cx="1455" cy="22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" name="Text Box 3"/>
              <p:cNvSpPr txBox="1">
                <a:spLocks noChangeArrowheads="1"/>
              </p:cNvSpPr>
              <p:nvPr/>
            </p:nvSpPr>
            <p:spPr bwMode="auto">
              <a:xfrm>
                <a:off x="8938" y="2628"/>
                <a:ext cx="1214" cy="48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Свет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1026" name="Text Box 2"/>
            <p:cNvSpPr txBox="1">
              <a:spLocks noChangeArrowheads="1"/>
            </p:cNvSpPr>
            <p:nvPr/>
          </p:nvSpPr>
          <p:spPr bwMode="auto">
            <a:xfrm>
              <a:off x="3929058" y="3929066"/>
              <a:ext cx="200026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(</a:t>
              </a:r>
              <a:r>
                <a:rPr kumimoji="0" lang="ru-RU" sz="1100" b="0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друзья </a:t>
              </a:r>
              <a:r>
                <a:rPr kumimoji="0" lang="ru-RU" sz="1100" b="0" i="0" u="sng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Нарнии</a:t>
              </a:r>
              <a:r>
                <a:rPr kumimoji="0" lang="ru-RU" sz="1100" b="0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, животные</a:t>
              </a: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)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ransition advTm="2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947936"/>
          </a:xfrm>
        </p:spPr>
        <p:txBody>
          <a:bodyPr>
            <a:normAutofit/>
          </a:bodyPr>
          <a:lstStyle/>
          <a:p>
            <a:r>
              <a:rPr lang="ru-RU" dirty="0" smtClean="0"/>
              <a:t>Вывод: читая книгу, забываешь обо всём и погружаешься в волшебный мир с его героями и проблемами, пытаешься понять, в чём их суть, становишься частичкой этого мира. И постигаешь новое в своей душе, открываешь неизведанное ранее. Наверное, это и послужило одним из фактов, определяющих присуждение премии «Медаль Карнеги».</a:t>
            </a:r>
            <a:endParaRPr lang="ru-RU" dirty="0"/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500726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Целью работы было исследование причин популярности «Последней битвы» из цикла «Хроники Нарнии» К. С. Льюиса среди школьников, желание понять её достоинства.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Знакомство с литературой о жизни и творчестве автора помогло понять личность выдающегося писателя современности, который пробовал себя в разнообразных жанрах: религиозная литература, работы в области филологии, научная фантастика и фэнтези. К. С. Льюис создаёт свой волшебный мир, где действуют свои правила и свои законы. Юные читатели уходят от злобы мира в мир добра, пусть ненадолго, на время чтения произведения.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Анкетирование, анализ результатов позволили сделать вывод, что книга интересна школьникам своим фантастическим прекраснейшим миром. Это внушает им оптимизм, веру в светлое и прекрасное.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Таким образом, высокое художественное достоинство книги, выраженное в создании фантастического мира Нарнии, героев, борющихся за её свободу и независимость, решение проблемы добра и зла, определили такую высокую награду «Медаль Карнеги».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1422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Заключение</a:t>
            </a:r>
            <a:endParaRPr lang="ru-RU" dirty="0"/>
          </a:p>
        </p:txBody>
      </p:sp>
    </p:spTree>
  </p:cSld>
  <p:clrMapOvr>
    <a:masterClrMapping/>
  </p:clrMapOvr>
  <p:transition advTm="5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89119"/>
            <a:ext cx="8229600" cy="4525963"/>
          </a:xfrm>
        </p:spPr>
        <p:txBody>
          <a:bodyPr/>
          <a:lstStyle/>
          <a:p>
            <a:pPr marL="624078" lvl="0" indent="-514350">
              <a:buFont typeface="+mj-lt"/>
              <a:buAutoNum type="arabicPeriod"/>
            </a:pPr>
            <a:r>
              <a:rPr lang="ru-RU" b="1" dirty="0" smtClean="0"/>
              <a:t>«Последняя битва» («Хроники Нарнии»)</a:t>
            </a:r>
            <a:endParaRPr lang="ru-RU" dirty="0" smtClean="0"/>
          </a:p>
          <a:p>
            <a:pPr marL="624078" lvl="0" indent="-514350">
              <a:buFont typeface="+mj-lt"/>
              <a:buAutoNum type="arabicPeriod"/>
            </a:pPr>
            <a:r>
              <a:rPr lang="ru-RU" b="1" dirty="0" smtClean="0"/>
              <a:t>«Племянник чародея»(«Хроники Нарнии»)</a:t>
            </a:r>
            <a:endParaRPr lang="ru-RU" dirty="0" smtClean="0"/>
          </a:p>
          <a:p>
            <a:pPr marL="624078" lvl="0" indent="-514350">
              <a:buFont typeface="+mj-lt"/>
              <a:buAutoNum type="arabicPeriod"/>
            </a:pPr>
            <a:r>
              <a:rPr lang="ru-RU" b="1" dirty="0" smtClean="0"/>
              <a:t>Лаборатория Фантастики (</a:t>
            </a:r>
            <a:r>
              <a:rPr lang="en-US" b="1" dirty="0" smtClean="0"/>
              <a:t>www.FantLab.ru)</a:t>
            </a:r>
            <a:endParaRPr lang="ru-RU" dirty="0" smtClean="0"/>
          </a:p>
          <a:p>
            <a:pPr marL="624078" lvl="0" indent="-514350">
              <a:buFont typeface="+mj-lt"/>
              <a:buAutoNum type="arabicPeriod"/>
            </a:pPr>
            <a:r>
              <a:rPr lang="ru-RU" b="1" dirty="0" err="1" smtClean="0"/>
              <a:t>Википедия</a:t>
            </a:r>
            <a:r>
              <a:rPr lang="ru-RU" b="1" dirty="0" smtClean="0"/>
              <a:t> – виртуальная энциклопедия</a:t>
            </a:r>
            <a:r>
              <a:rPr lang="en-US" b="1" dirty="0" smtClean="0"/>
              <a:t> (ru.Wikipedia.org)</a:t>
            </a:r>
            <a:endParaRPr lang="ru-RU" dirty="0" smtClean="0"/>
          </a:p>
          <a:p>
            <a:pPr marL="624078" indent="-514350">
              <a:buFont typeface="+mj-lt"/>
              <a:buAutoNum type="arabicPeriod"/>
            </a:pPr>
            <a:r>
              <a:rPr lang="ru-RU" b="1" dirty="0" err="1" smtClean="0"/>
              <a:t>Яндекс.Словари</a:t>
            </a:r>
            <a:r>
              <a:rPr lang="en-US" b="1" dirty="0" smtClean="0"/>
              <a:t> (Slovari.Yandex.ru)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Список литературы</a:t>
            </a:r>
            <a:endParaRPr lang="ru-RU" dirty="0"/>
          </a:p>
        </p:txBody>
      </p:sp>
      <p:pic>
        <p:nvPicPr>
          <p:cNvPr id="1030" name="Picture 6" descr="C:\Documents and Settings\Антон\Local Settings\Temporary Internet Files\Content.IE5\QR0R0VI7\MPj0439370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5969" y="5203619"/>
            <a:ext cx="2478031" cy="1654381"/>
          </a:xfrm>
          <a:prstGeom prst="rect">
            <a:avLst/>
          </a:prstGeom>
          <a:noFill/>
        </p:spPr>
      </p:pic>
      <p:pic>
        <p:nvPicPr>
          <p:cNvPr id="1033" name="Picture 9" descr="C:\Documents and Settings\Антон\Local Settings\Temporary Internet Files\Content.IE5\4NST8RWX\MCj0432645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0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214414" y="4760953"/>
            <a:ext cx="7643866" cy="4525963"/>
          </a:xfrm>
        </p:spPr>
        <p:txBody>
          <a:bodyPr/>
          <a:lstStyle/>
          <a:p>
            <a:r>
              <a:rPr lang="ru-RU" b="1" dirty="0" err="1" smtClean="0"/>
              <a:t>Клайв</a:t>
            </a:r>
            <a:r>
              <a:rPr lang="ru-RU" b="1" dirty="0" smtClean="0"/>
              <a:t> </a:t>
            </a:r>
            <a:r>
              <a:rPr lang="ru-RU" b="1" dirty="0" err="1" smtClean="0"/>
              <a:t>Стейплз</a:t>
            </a:r>
            <a:r>
              <a:rPr lang="ru-RU" b="1" dirty="0" smtClean="0"/>
              <a:t> Льюис</a:t>
            </a:r>
            <a:r>
              <a:rPr lang="ru-RU" dirty="0" smtClean="0"/>
              <a:t> («Джек») — выдающийся английский и ирландский писатель, учёный и богослов</a:t>
            </a:r>
            <a:endParaRPr lang="ru-RU" dirty="0"/>
          </a:p>
        </p:txBody>
      </p:sp>
      <p:pic>
        <p:nvPicPr>
          <p:cNvPr id="4" name="Рисунок 3" descr="lewi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3174" y="214291"/>
            <a:ext cx="3643338" cy="4319700"/>
          </a:xfrm>
          <a:prstGeom prst="rect">
            <a:avLst/>
          </a:prstGeom>
        </p:spPr>
      </p:pic>
    </p:spTree>
  </p:cSld>
  <p:clrMapOvr>
    <a:masterClrMapping/>
  </p:clrMapOvr>
  <p:transition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57562"/>
            <a:ext cx="8229600" cy="4525963"/>
          </a:xfrm>
        </p:spPr>
        <p:txBody>
          <a:bodyPr/>
          <a:lstStyle/>
          <a:p>
            <a:r>
              <a:rPr lang="ru-RU" dirty="0" smtClean="0"/>
              <a:t>Литературная премия «Медаль Карнеги» была основана в Великобритании в 1936г. Премия названа в честь шотландского благотворителя Эндрю Карнеги и призвана отметить лучшие литературные произведения для детей и молодежи.</a:t>
            </a:r>
            <a:endParaRPr lang="ru-RU" dirty="0"/>
          </a:p>
        </p:txBody>
      </p:sp>
      <p:pic>
        <p:nvPicPr>
          <p:cNvPr id="4" name="Рисунок 3" descr="Рисунок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14612" y="500042"/>
            <a:ext cx="3609975" cy="2714625"/>
          </a:xfrm>
          <a:prstGeom prst="rect">
            <a:avLst/>
          </a:prstGeom>
        </p:spPr>
      </p:pic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74871"/>
            <a:ext cx="8229600" cy="4525963"/>
          </a:xfrm>
        </p:spPr>
        <p:txBody>
          <a:bodyPr/>
          <a:lstStyle/>
          <a:p>
            <a:r>
              <a:rPr lang="ru-RU" u="sng" dirty="0" smtClean="0"/>
              <a:t>Актуальность работы</a:t>
            </a:r>
            <a:r>
              <a:rPr lang="ru-RU" dirty="0" smtClean="0"/>
              <a:t> определяется широкой популярностью книги К. С. Льюиса «Последняя битва» среди школьников, подростков России, желанием понять её достоинства, причины обращения к чтению данной книги.</a:t>
            </a:r>
            <a:endParaRPr lang="ru-RU" dirty="0"/>
          </a:p>
        </p:txBody>
      </p:sp>
    </p:spTree>
  </p:cSld>
  <p:clrMapOvr>
    <a:masterClrMapping/>
  </p:clrMapOvr>
  <p:transition advTm="1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357850"/>
          </a:xfrm>
        </p:spPr>
        <p:txBody>
          <a:bodyPr/>
          <a:lstStyle/>
          <a:p>
            <a:r>
              <a:rPr lang="ru-RU" u="sng" dirty="0" smtClean="0"/>
              <a:t>Цель работы</a:t>
            </a:r>
            <a:r>
              <a:rPr lang="ru-RU" dirty="0" smtClean="0"/>
              <a:t>: путём обращения к тексту произведения, результатам анкетирования исследовать причины популярности, достоинства произведения, определить, что формирует интерес школьников к чтению данной книги.</a:t>
            </a:r>
            <a:endParaRPr lang="ru-RU" dirty="0"/>
          </a:p>
        </p:txBody>
      </p:sp>
    </p:spTree>
  </p:cSld>
  <p:clrMapOvr>
    <a:masterClrMapping/>
  </p:clrMapOvr>
  <p:transition advTm="1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1429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00034" y="4826675"/>
            <a:ext cx="6634317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1. Знаете ли вы </a:t>
            </a:r>
            <a:r>
              <a:rPr lang="ru-RU" dirty="0" err="1" smtClean="0"/>
              <a:t>Клайва</a:t>
            </a:r>
            <a:r>
              <a:rPr lang="ru-RU" dirty="0" smtClean="0"/>
              <a:t> </a:t>
            </a:r>
            <a:r>
              <a:rPr lang="ru-RU" dirty="0" err="1" smtClean="0"/>
              <a:t>Стейплза</a:t>
            </a:r>
            <a:r>
              <a:rPr lang="ru-RU" dirty="0" smtClean="0"/>
              <a:t> Льюиса?</a:t>
            </a:r>
          </a:p>
          <a:p>
            <a:r>
              <a:rPr lang="ru-RU" dirty="0" smtClean="0"/>
              <a:t>2. Читали ли вы его произведения?</a:t>
            </a:r>
          </a:p>
          <a:p>
            <a:r>
              <a:rPr lang="ru-RU" dirty="0" smtClean="0"/>
              <a:t>3. Перечислите известные вам его произведения.</a:t>
            </a:r>
          </a:p>
          <a:p>
            <a:r>
              <a:rPr lang="ru-RU" dirty="0" smtClean="0"/>
              <a:t>4. В каком веке он жил?</a:t>
            </a:r>
          </a:p>
          <a:p>
            <a:r>
              <a:rPr lang="ru-RU" dirty="0" smtClean="0"/>
              <a:t>5. Читали ли вы «Хроники </a:t>
            </a:r>
            <a:r>
              <a:rPr lang="ru-RU" dirty="0" err="1" smtClean="0"/>
              <a:t>Нарнии</a:t>
            </a:r>
            <a:r>
              <a:rPr lang="ru-RU" dirty="0" smtClean="0"/>
              <a:t>»</a:t>
            </a:r>
          </a:p>
          <a:p>
            <a:r>
              <a:rPr lang="ru-RU" dirty="0" smtClean="0"/>
              <a:t>6.Почему вам было интересно читать его произведения?</a:t>
            </a:r>
          </a:p>
          <a:p>
            <a:r>
              <a:rPr lang="ru-RU" dirty="0" smtClean="0"/>
              <a:t>7. Каких детских писателей работающих в этом жанре вы знаете?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429388" y="571480"/>
            <a:ext cx="2069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Всего 21 человек</a:t>
            </a:r>
            <a:endParaRPr lang="ru-RU" sz="2000" b="1" dirty="0"/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1429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00034" y="4826675"/>
            <a:ext cx="6634317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1. Знаете ли вы </a:t>
            </a:r>
            <a:r>
              <a:rPr lang="ru-RU" dirty="0" err="1" smtClean="0"/>
              <a:t>Клайва</a:t>
            </a:r>
            <a:r>
              <a:rPr lang="ru-RU" dirty="0" smtClean="0"/>
              <a:t> </a:t>
            </a:r>
            <a:r>
              <a:rPr lang="ru-RU" dirty="0" err="1" smtClean="0"/>
              <a:t>Стейплза</a:t>
            </a:r>
            <a:r>
              <a:rPr lang="ru-RU" dirty="0" smtClean="0"/>
              <a:t> Льюиса?</a:t>
            </a:r>
          </a:p>
          <a:p>
            <a:r>
              <a:rPr lang="ru-RU" dirty="0" smtClean="0"/>
              <a:t>2. Читали ли вы его произведения?</a:t>
            </a:r>
          </a:p>
          <a:p>
            <a:r>
              <a:rPr lang="ru-RU" dirty="0" smtClean="0"/>
              <a:t>3. Перечислите известные вам его произведения.</a:t>
            </a:r>
          </a:p>
          <a:p>
            <a:r>
              <a:rPr lang="ru-RU" dirty="0" smtClean="0"/>
              <a:t>4. В каком веке он жил?</a:t>
            </a:r>
          </a:p>
          <a:p>
            <a:r>
              <a:rPr lang="ru-RU" dirty="0" smtClean="0"/>
              <a:t>5. Читали ли вы «Хроники </a:t>
            </a:r>
            <a:r>
              <a:rPr lang="ru-RU" dirty="0" err="1" smtClean="0"/>
              <a:t>Нарнии</a:t>
            </a:r>
            <a:r>
              <a:rPr lang="ru-RU" dirty="0" smtClean="0"/>
              <a:t>»</a:t>
            </a:r>
          </a:p>
          <a:p>
            <a:r>
              <a:rPr lang="ru-RU" dirty="0" smtClean="0"/>
              <a:t>6.Почему вам было интересно читать его произведения?</a:t>
            </a:r>
          </a:p>
          <a:p>
            <a:r>
              <a:rPr lang="ru-RU" dirty="0" smtClean="0"/>
              <a:t>7. Каких детских писателей работающих в этом жанре вы знаете?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500826" y="571480"/>
            <a:ext cx="20693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Всего 17 человек</a:t>
            </a:r>
            <a:endParaRPr lang="ru-RU" sz="2000" b="1" dirty="0"/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214414" y="5143512"/>
            <a:ext cx="8229600" cy="1090416"/>
          </a:xfrm>
        </p:spPr>
        <p:txBody>
          <a:bodyPr/>
          <a:lstStyle/>
          <a:p>
            <a:r>
              <a:rPr lang="ru-RU" sz="1600" b="1" dirty="0" smtClean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Вывод: эта книга больше интересна детям среднего школьного возраста, нежели старшеклассникам. Вопрос «В каком веке жил К. С. Льюис?» показал что дети не знают, что это писатель современности. И, к сожалению, не читают произведений писателей, работающих в этом жанре.</a:t>
            </a:r>
            <a:endParaRPr lang="ru-RU" sz="16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32" y="-71454"/>
            <a:ext cx="9715568" cy="1143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Диаграмма сравнения результатов опроса учащихся 6 и 11 классов</a:t>
            </a:r>
            <a:endParaRPr lang="ru-RU" sz="24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214414" y="785794"/>
          <a:ext cx="7000924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3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build="p"/>
      <p:bldP spid="3" grpId="0"/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7215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Данные интернета, к которым обратились , выявили разнообразные отзывы читателей о книге. Заинтересовали некоторые из них:</a:t>
            </a:r>
            <a:r>
              <a:rPr lang="ru-RU" b="1" dirty="0" smtClean="0"/>
              <a:t> </a:t>
            </a:r>
            <a:endParaRPr lang="ru-RU" dirty="0" smtClean="0"/>
          </a:p>
          <a:p>
            <a:r>
              <a:rPr lang="ru-RU" dirty="0" smtClean="0"/>
              <a:t>- «Последняя битва» - лучшая книга в серии, особенно хороша её концовка, но сердце просто разрывалось… </a:t>
            </a:r>
          </a:p>
          <a:p>
            <a:r>
              <a:rPr lang="ru-RU" dirty="0" smtClean="0"/>
              <a:t>- Лучшая книга цикла. О смерти, и о том, что после смерти. О конце света… —  не страшно, а просто и понятно. Недаром именно эта книга из всего цикла удостоена награды.</a:t>
            </a:r>
          </a:p>
          <a:p>
            <a:r>
              <a:rPr lang="ru-RU" dirty="0" smtClean="0"/>
              <a:t>- Полное неверие, предательство , злоба и жестокость поглотили </a:t>
            </a:r>
            <a:r>
              <a:rPr lang="ru-RU" dirty="0" err="1" smtClean="0"/>
              <a:t>Нарнию</a:t>
            </a:r>
            <a:r>
              <a:rPr lang="ru-RU" dirty="0" smtClean="0"/>
              <a:t>, я читал и боялся, как воспримут это совсем юные читатели и читательницы… - Но конец - это что-то, это мастерство в квадрате…</a:t>
            </a:r>
          </a:p>
          <a:p>
            <a:r>
              <a:rPr lang="ru-RU" dirty="0" smtClean="0"/>
              <a:t>- Сюжет тоже предназначен для детей… Но это на первый взгляд… С каждой последующей повестью мнение кардинально меняется, -появляются различные философские мысли…</a:t>
            </a:r>
            <a:endParaRPr lang="ru-RU" dirty="0"/>
          </a:p>
        </p:txBody>
      </p:sp>
      <p:pic>
        <p:nvPicPr>
          <p:cNvPr id="3" name="Harry Gregson-Williams - The Wardrob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643966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numSld="15" showWhenStopped="0">
                <p:cTn id="3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309</TotalTime>
  <Words>812</Words>
  <Application>Microsoft Office PowerPoint</Application>
  <PresentationFormat>Экран (4:3)</PresentationFormat>
  <Paragraphs>76</Paragraphs>
  <Slides>15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Диаграмма сравнения результатов опроса учащихся 6 и 11 классов</vt:lpstr>
      <vt:lpstr>Презентация PowerPoint</vt:lpstr>
      <vt:lpstr> «Последняя битва» («Хроники Нарнии»)</vt:lpstr>
      <vt:lpstr>Презентация PowerPoint</vt:lpstr>
      <vt:lpstr>Презентация PowerPoint</vt:lpstr>
      <vt:lpstr>Презентация PowerPoint</vt:lpstr>
      <vt:lpstr>Заключение</vt:lpstr>
      <vt:lpstr>Список литературы</vt:lpstr>
    </vt:vector>
  </TitlesOfParts>
  <Company>USN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c400</dc:creator>
  <cp:lastModifiedBy>Пользователь</cp:lastModifiedBy>
  <cp:revision>44</cp:revision>
  <dcterms:created xsi:type="dcterms:W3CDTF">2010-01-28T17:40:23Z</dcterms:created>
  <dcterms:modified xsi:type="dcterms:W3CDTF">2013-07-24T09:23:32Z</dcterms:modified>
</cp:coreProperties>
</file>