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70" r:id="rId2"/>
    <p:sldId id="256" r:id="rId3"/>
    <p:sldId id="257" r:id="rId4"/>
    <p:sldId id="258" r:id="rId5"/>
    <p:sldId id="259" r:id="rId6"/>
    <p:sldId id="260" r:id="rId7"/>
    <p:sldId id="281" r:id="rId8"/>
    <p:sldId id="264" r:id="rId9"/>
    <p:sldId id="265" r:id="rId10"/>
    <p:sldId id="266" r:id="rId11"/>
    <p:sldId id="272" r:id="rId12"/>
    <p:sldId id="273" r:id="rId13"/>
    <p:sldId id="275" r:id="rId14"/>
    <p:sldId id="267" r:id="rId15"/>
    <p:sldId id="276" r:id="rId16"/>
    <p:sldId id="283" r:id="rId17"/>
    <p:sldId id="278" r:id="rId18"/>
    <p:sldId id="279" r:id="rId19"/>
    <p:sldId id="284" r:id="rId20"/>
    <p:sldId id="282" r:id="rId21"/>
    <p:sldId id="269" r:id="rId22"/>
    <p:sldId id="28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8" d="100"/>
          <a:sy n="88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6CF2-2643-4A8A-9A18-5D26CCF938B7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E8B4B-EE5A-4812-8A7D-15BE6D9E3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8B4B-EE5A-4812-8A7D-15BE6D9E3F8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8B4B-EE5A-4812-8A7D-15BE6D9E3F8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4068-308B-43E6-BFA6-340A904183A0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0490-F4A9-4FC5-B930-7C7105F8F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19AE-94E7-4E56-BBE1-5EB4170F748E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25DE-0F93-4D14-98EC-1AF1A4CF7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EEE0-108E-4FA0-875F-36B8DC071B25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D00A-421C-4EB1-BCF2-82B639B99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F3B5-CDAE-44CD-847B-D480CB305E0F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F740-92B8-4731-8B84-9A421AD02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300F-EE90-4DA9-88CB-EC11CF256A41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C0F6-9EE9-4ABD-86DB-44D3FBFCB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86B2-0A9D-4854-A277-D08352C6CE77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2A4E-D2D3-4512-B8F4-3FCB955B1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40D87-AD83-42E6-A2E0-C4BD03CC773C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CCCF-F7FD-49BE-AE15-8370ABCCE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B4011-8964-44CE-838F-735AD70AC8FF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D199-35D7-4A5A-B02F-DA7CD5C40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C9178-0296-44D4-8EA8-EA29AC61E118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B7B8-1724-47B5-9449-F50F6A423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267F-97EC-4A13-895F-7381CE434839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847A5-FC89-4CAB-BE4D-57AA1B281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0C2C-FB9B-4630-9D7D-A12BC561F43E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289AB-9DA7-4A94-894C-1E23ABA94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4032CD-E1A7-4E9E-A048-54868E2B8CC5}" type="datetimeFigureOut">
              <a:rPr lang="ru-RU"/>
              <a:pPr>
                <a:defRPr/>
              </a:pPr>
              <a:t>18.07.2012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8A7229-C7C1-4472-9CEB-20779A7B4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793" r:id="rId2"/>
    <p:sldLayoutId id="2147483800" r:id="rId3"/>
    <p:sldLayoutId id="2147483794" r:id="rId4"/>
    <p:sldLayoutId id="2147483801" r:id="rId5"/>
    <p:sldLayoutId id="2147483795" r:id="rId6"/>
    <p:sldLayoutId id="2147483796" r:id="rId7"/>
    <p:sldLayoutId id="2147483802" r:id="rId8"/>
    <p:sldLayoutId id="2147483803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Патология гемостаза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571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ТИПЫ КРОВОТОЧИВОСТИ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85750" y="928688"/>
            <a:ext cx="8572500" cy="5929312"/>
          </a:xfrm>
        </p:spPr>
        <p:txBody>
          <a:bodyPr/>
          <a:lstStyle/>
          <a:p>
            <a:pPr eaLnBrk="1" hangingPunct="1"/>
            <a:r>
              <a:rPr lang="ru-RU" sz="4000" smtClean="0"/>
              <a:t>Капиллярный, или микроциркуляторный (петехиально-синячковый) </a:t>
            </a:r>
          </a:p>
          <a:p>
            <a:pPr eaLnBrk="1" hangingPunct="1"/>
            <a:r>
              <a:rPr lang="ru-RU" sz="4000" smtClean="0"/>
              <a:t>Гематомный</a:t>
            </a:r>
          </a:p>
          <a:p>
            <a:pPr eaLnBrk="1" hangingPunct="1"/>
            <a:r>
              <a:rPr lang="ru-RU" sz="4000" smtClean="0"/>
              <a:t>Смешанный капиллярно-гематомный</a:t>
            </a:r>
          </a:p>
          <a:p>
            <a:pPr eaLnBrk="1" hangingPunct="1"/>
            <a:r>
              <a:rPr lang="ru-RU" sz="4000" smtClean="0"/>
              <a:t>Васкулитно-пурпурный</a:t>
            </a:r>
          </a:p>
          <a:p>
            <a:pPr eaLnBrk="1" hangingPunct="1"/>
            <a:r>
              <a:rPr lang="ru-RU" sz="4000" smtClean="0"/>
              <a:t>Ангиоматозный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C000"/>
                </a:solidFill>
              </a:rPr>
              <a:t>Капиллярный тип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>
          <a:xfrm>
            <a:off x="0" y="4000500"/>
            <a:ext cx="9144000" cy="2571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Возможно развитие тяжёлых кровоизлияний в головной мозг.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Этот тип кровоточивости характерен для  тромбоцитопений 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тромбоцитопатий, болезни </a:t>
            </a:r>
            <a:r>
              <a:rPr lang="ru-RU" sz="2000" i="1" smtClean="0"/>
              <a:t>фон Виллебранда, </a:t>
            </a:r>
            <a:r>
              <a:rPr lang="ru-RU" sz="2000" smtClean="0"/>
              <a:t>недостаточности факторов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протромбинового комплекса </a:t>
            </a:r>
            <a:r>
              <a:rPr lang="en-US" sz="2000" smtClean="0"/>
              <a:t>(VII, X, V </a:t>
            </a:r>
            <a:r>
              <a:rPr lang="ru-RU" sz="2000" smtClean="0"/>
              <a:t>и </a:t>
            </a:r>
            <a:r>
              <a:rPr lang="en-US" sz="2000" smtClean="0"/>
              <a:t>II), </a:t>
            </a:r>
            <a:r>
              <a:rPr lang="ru-RU" sz="2000" smtClean="0"/>
              <a:t>некоторых вариантов гипо- 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дисфибриногенемий, умеренной передозировки антикоагулянтов. При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наследственных тромбоцитопатиях обычно отмечают синячковый тип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кровоточивости, петехиальная сыпь не характерна.</a:t>
            </a:r>
          </a:p>
          <a:p>
            <a:pPr eaLnBrk="1" hangingPunct="1"/>
            <a:endParaRPr lang="ru-RU" sz="2000" smtClean="0"/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1000125"/>
            <a:ext cx="4429125" cy="3071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Характеризуется петехиальными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высыпаниями, синяками 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экхимозами на кожных покровах 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слизистых оболочках. Часто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сочетается с повышенной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кровоточивостью слизистых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Оболочек (носовые кровотечения,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меноррагии). 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9461" name="Picture 4" descr="D:\Пат. анат\WEBPATH\JPEG3\SKIN0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25"/>
            <a:ext cx="4643438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C000"/>
                </a:solidFill>
              </a:rPr>
              <a:t>Гематомный тип 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875"/>
            <a:ext cx="9144000" cy="25542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Иногда развиваются почечные и желудочно-кишечные кровотечения.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Характерны длительные кровотечения при порезах, ранениях, после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удаления зубов и хирургических вмешательств, часто приводящие к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развитию анемии.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Примеры: гемофилии А и В, выраженная недостаточность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фактора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VII,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приобретённые коагулопатии, сопровождающеся появлением в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крови ингибиторов факторов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VIII, IX,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VIII+V,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и при передозировке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антикоагулянтов, а также при наследственной тромбоцитопатии с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Отсутствием пластиночного фактора 3.</a:t>
            </a:r>
          </a:p>
        </p:txBody>
      </p:sp>
      <p:sp>
        <p:nvSpPr>
          <p:cNvPr id="20484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714375"/>
            <a:ext cx="4786312" cy="2786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Характеризуется болезненными,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напряжёнными кровоизлияниями в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подкожную клетчатку, мышцы, крупные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суставы, в брюшину и забрюшинное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пространство. Гематомы могут привести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к сдавлению нервов, разрушению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хрящей и костной ткани, нарушению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функций опорно-двигательного аппарата. </a:t>
            </a:r>
          </a:p>
        </p:txBody>
      </p:sp>
      <p:pic>
        <p:nvPicPr>
          <p:cNvPr id="20485" name="Picture 2" descr="D:\Пат. анат\WEBPATH\JPEG3\SKIN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435768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6572250"/>
          </a:xfrm>
        </p:spPr>
        <p:txBody>
          <a:bodyPr/>
          <a:lstStyle/>
          <a:p>
            <a:pPr eaLnBrk="1" hangingPunct="1"/>
            <a:r>
              <a:rPr lang="ru-RU" sz="2200" b="1" smtClean="0">
                <a:solidFill>
                  <a:srgbClr val="FFC000"/>
                </a:solidFill>
              </a:rPr>
              <a:t>Смешанный капиллярно-гематомный тип кровоточивости. </a:t>
            </a:r>
            <a:r>
              <a:rPr lang="ru-RU" sz="2200" smtClean="0"/>
              <a:t>Характеризуется петехиально-синячковыми высыпаниями, сочетающимися с обширными плотными кровоизлияниями и гематомами. Наблюдают при наследственных (выраженная недостаточность факторов </a:t>
            </a:r>
            <a:r>
              <a:rPr lang="en-US" sz="2200" smtClean="0"/>
              <a:t>VII </a:t>
            </a:r>
            <a:r>
              <a:rPr lang="ru-RU" sz="2200" smtClean="0"/>
              <a:t>и </a:t>
            </a:r>
            <a:r>
              <a:rPr lang="en-US" sz="2200" smtClean="0"/>
              <a:t>XIII, </a:t>
            </a:r>
            <a:r>
              <a:rPr lang="ru-RU" sz="2200" smtClean="0"/>
              <a:t>тяжёлая форма болезни</a:t>
            </a:r>
            <a:br>
              <a:rPr lang="ru-RU" sz="2200" smtClean="0"/>
            </a:br>
            <a:r>
              <a:rPr lang="ru-RU" sz="2200" i="1" smtClean="0"/>
              <a:t>фон Виллебранда) </a:t>
            </a:r>
            <a:r>
              <a:rPr lang="ru-RU" sz="2200" smtClean="0"/>
              <a:t>и приобретённых (острые ДВС-синдромы, значительная передозировка прямых и непрямых антикоагулянтов) нарушениях.</a:t>
            </a:r>
          </a:p>
          <a:p>
            <a:pPr eaLnBrk="1" hangingPunct="1"/>
            <a:r>
              <a:rPr lang="ru-RU" sz="2200" b="1" smtClean="0">
                <a:solidFill>
                  <a:srgbClr val="FFC000"/>
                </a:solidFill>
              </a:rPr>
              <a:t>Васкулитно-пурпурный тип кровоточивости. </a:t>
            </a:r>
            <a:r>
              <a:rPr lang="ru-RU" sz="2200" smtClean="0"/>
              <a:t>Проявляется геморрагическими или эритематозными (на воспалительной основе) высыпаниями, возможно развитие нефрита и кишечных кровотечений; наблюдают при инфекционных и иммунных васкулитах.</a:t>
            </a:r>
          </a:p>
          <a:p>
            <a:pPr eaLnBrk="1" hangingPunct="1"/>
            <a:r>
              <a:rPr lang="ru-RU" sz="2200" b="1" smtClean="0">
                <a:solidFill>
                  <a:srgbClr val="FFC000"/>
                </a:solidFill>
              </a:rPr>
              <a:t>Ангиоматозный тип кровоточивости. </a:t>
            </a:r>
            <a:r>
              <a:rPr lang="ru-RU" sz="2200" smtClean="0"/>
              <a:t>Характеризуется повторными, строго локализованными и привязанными к локальной сосудистой патологии кровотечениями. Наблюдают при телеангиэктазиях, ангиомах, артериовенозных</a:t>
            </a:r>
            <a:br>
              <a:rPr lang="ru-RU" sz="2200" smtClean="0"/>
            </a:br>
            <a:r>
              <a:rPr lang="ru-RU" sz="2200" smtClean="0"/>
              <a:t>шунтах.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FFFF00"/>
                </a:solidFill>
              </a:rPr>
              <a:t>ГЕМОРРАГИЧЕСКИЕ ЗАБОЛЕВАНИЯ, ОБУСЛОВЛЕННЫЕ ПАТОЛОГИЕЙ СОСУДОВ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i="1" dirty="0" err="1" smtClean="0">
                <a:solidFill>
                  <a:srgbClr val="FFC000"/>
                </a:solidFill>
              </a:rPr>
              <a:t>Рандю-Ослера-Уэбера</a:t>
            </a:r>
            <a:r>
              <a:rPr lang="ru-RU" sz="3200" b="1" i="1" dirty="0" smtClean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болезнь </a:t>
            </a:r>
            <a:r>
              <a:rPr lang="ru-RU" sz="3200" dirty="0" smtClean="0"/>
              <a:t>(</a:t>
            </a:r>
            <a:r>
              <a:rPr lang="ru-RU" sz="3200" dirty="0" err="1" smtClean="0"/>
              <a:t>телеангиэктазия</a:t>
            </a:r>
            <a:r>
              <a:rPr lang="ru-RU" sz="3200" dirty="0" smtClean="0"/>
              <a:t> наследственная геморрагическая, ангиома наследственная геморрагическая)</a:t>
            </a:r>
            <a:r>
              <a:rPr lang="ru-RU" sz="3200" i="1" dirty="0" smtClean="0"/>
              <a:t> — </a:t>
            </a:r>
            <a:r>
              <a:rPr lang="ru-RU" sz="3200" dirty="0" smtClean="0"/>
              <a:t>наследственная </a:t>
            </a:r>
            <a:r>
              <a:rPr lang="ru-RU" sz="3200" dirty="0" err="1" smtClean="0"/>
              <a:t>ангиопатия</a:t>
            </a:r>
            <a:r>
              <a:rPr lang="ru-RU" sz="3200" dirty="0" smtClean="0"/>
              <a:t>, проявляющаяся множественными </a:t>
            </a:r>
            <a:r>
              <a:rPr lang="ru-RU" sz="3200" dirty="0" err="1" smtClean="0"/>
              <a:t>телеангиэктазиями</a:t>
            </a:r>
            <a:r>
              <a:rPr lang="ru-RU" sz="3200" dirty="0" smtClean="0"/>
              <a:t> и геморрагическим синдромом. Частота. 1:16 000 населения.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FFFF00"/>
                </a:solidFill>
              </a:rPr>
              <a:t>Проявления</a:t>
            </a:r>
            <a:endParaRPr lang="ru-RU" sz="3200" dirty="0" smtClean="0">
              <a:solidFill>
                <a:srgbClr val="FFFF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/>
              <a:t>Начало заболевания после наступления полового созревания.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err="1" smtClean="0"/>
              <a:t>Телеангиэктазии</a:t>
            </a:r>
            <a:r>
              <a:rPr lang="ru-RU" sz="3200" dirty="0" smtClean="0"/>
              <a:t> (расширение </a:t>
            </a:r>
            <a:r>
              <a:rPr lang="ru-RU" sz="3200" dirty="0" err="1" smtClean="0"/>
              <a:t>венул</a:t>
            </a:r>
            <a:r>
              <a:rPr lang="ru-RU" sz="3200" dirty="0" smtClean="0"/>
              <a:t>) на лице, губах, слизистой оболочке ротовой полости, на кончиках пальцев, слизистой оболочке ЖКТ, внутренних органах.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/>
              <a:t>Кровотечения из расширенных сосудов (носовые, желудочно-кишечные и др.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/>
              <a:t>Железодефицитная анемия.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 smtClean="0">
                <a:solidFill>
                  <a:srgbClr val="FFC000"/>
                </a:solidFill>
              </a:rPr>
              <a:t>Геморрагический </a:t>
            </a:r>
            <a:r>
              <a:rPr lang="ru-RU" sz="3200" b="1" dirty="0" err="1" smtClean="0">
                <a:solidFill>
                  <a:srgbClr val="FFC000"/>
                </a:solidFill>
              </a:rPr>
              <a:t>васкулит</a:t>
            </a:r>
            <a:r>
              <a:rPr lang="ru-RU" sz="3200" b="1" dirty="0" smtClean="0">
                <a:solidFill>
                  <a:srgbClr val="FFC000"/>
                </a:solidFill>
              </a:rPr>
              <a:t> (</a:t>
            </a:r>
            <a:r>
              <a:rPr lang="ru-RU" sz="3200" b="1" dirty="0" err="1" smtClean="0">
                <a:solidFill>
                  <a:srgbClr val="FFC000"/>
                </a:solidFill>
              </a:rPr>
              <a:t>анафилактоидная</a:t>
            </a:r>
            <a:r>
              <a:rPr lang="ru-RU" sz="3200" b="1" dirty="0" smtClean="0">
                <a:solidFill>
                  <a:srgbClr val="FFC000"/>
                </a:solidFill>
              </a:rPr>
              <a:t> пурпура, </a:t>
            </a:r>
            <a:r>
              <a:rPr lang="ru-RU" sz="3200" b="1" dirty="0" err="1" smtClean="0">
                <a:solidFill>
                  <a:srgbClr val="FFC000"/>
                </a:solidFill>
              </a:rPr>
              <a:t>иммунокомплексный</a:t>
            </a:r>
            <a:r>
              <a:rPr lang="ru-RU" sz="3200" b="1" dirty="0" smtClean="0">
                <a:solidFill>
                  <a:srgbClr val="FFC000"/>
                </a:solidFill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</a:rPr>
              <a:t>васкулит</a:t>
            </a:r>
            <a:r>
              <a:rPr lang="ru-RU" sz="3200" b="1" dirty="0" smtClean="0">
                <a:solidFill>
                  <a:srgbClr val="FFC000"/>
                </a:solidFill>
              </a:rPr>
              <a:t>, болезнь </a:t>
            </a:r>
            <a:r>
              <a:rPr lang="ru-RU" sz="3200" b="1" i="1" dirty="0" err="1" smtClean="0">
                <a:solidFill>
                  <a:srgbClr val="FFC000"/>
                </a:solidFill>
              </a:rPr>
              <a:t>Шёнляйна</a:t>
            </a:r>
            <a:r>
              <a:rPr lang="ru-RU" sz="3200" b="1" i="1" dirty="0" smtClean="0">
                <a:solidFill>
                  <a:srgbClr val="FFC000"/>
                </a:solidFill>
              </a:rPr>
              <a:t>—</a:t>
            </a:r>
            <a:r>
              <a:rPr lang="ru-RU" sz="3200" b="1" i="1" dirty="0" err="1" smtClean="0">
                <a:solidFill>
                  <a:srgbClr val="FFC000"/>
                </a:solidFill>
              </a:rPr>
              <a:t>Геноха</a:t>
            </a:r>
            <a:r>
              <a:rPr lang="ru-RU" sz="3200" b="1" i="1" dirty="0" smtClean="0">
                <a:solidFill>
                  <a:srgbClr val="FFC000"/>
                </a:solidFill>
              </a:rPr>
              <a:t>) </a:t>
            </a:r>
            <a:r>
              <a:rPr lang="ru-RU" sz="3200" b="1" dirty="0" smtClean="0">
                <a:solidFill>
                  <a:srgbClr val="FFC000"/>
                </a:solidFill>
              </a:rPr>
              <a:t>— </a:t>
            </a:r>
            <a:r>
              <a:rPr lang="ru-RU" sz="3200" dirty="0" smtClean="0"/>
              <a:t>кровоточивость, обусловленная поражением сосудов малого калибра иммунными комплексами и компонентами системы комплемента.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715375" cy="30718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	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Тромбоцитопении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состояния, характеризующиеся уменьшением количества тромбоцитов в единице объёма крови ниже нормы, как правило, менее 180— 150 х10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/л.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тромбоцитопениям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относятся также самостоятельные заболевания и некоторые синдромы, сопутствующие другим болезням.</a:t>
            </a:r>
          </a:p>
          <a:p>
            <a:pPr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Развиваются в результате первичного поражения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мегакариоцитарно-тромбоцитарного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ростка, перераспределения тромбоцитов и их депонирования в селезёнке, повышенного разрушения, повышенного потребления тромбоцитов и образования тромбов, применения некоторых ЛС.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407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8358246" cy="2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8404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	</a:t>
            </a:r>
            <a:r>
              <a:rPr lang="ru-RU" b="1" dirty="0" err="1" smtClean="0">
                <a:solidFill>
                  <a:srgbClr val="FFC000"/>
                </a:solidFill>
              </a:rPr>
              <a:t>Тромбоцитопатии</a:t>
            </a:r>
            <a:r>
              <a:rPr lang="ru-RU" b="1" dirty="0" smtClean="0"/>
              <a:t> </a:t>
            </a:r>
            <a:r>
              <a:rPr lang="ru-RU" dirty="0" smtClean="0"/>
              <a:t>— состояния, характеризующиеся нарушением свойств тромбоцитов (</a:t>
            </a:r>
            <a:r>
              <a:rPr lang="ru-RU" dirty="0" err="1" smtClean="0"/>
              <a:t>адгезивного</a:t>
            </a:r>
            <a:r>
              <a:rPr lang="ru-RU" dirty="0" smtClean="0"/>
              <a:t>, агрегационного, </a:t>
            </a:r>
            <a:r>
              <a:rPr lang="ru-RU" dirty="0" err="1" smtClean="0"/>
              <a:t>коагуляционного</a:t>
            </a:r>
            <a:r>
              <a:rPr lang="ru-RU" dirty="0" smtClean="0"/>
              <a:t>) и, как правило, расстройствами гемостаза. </a:t>
            </a:r>
            <a:r>
              <a:rPr lang="ru-RU" dirty="0" err="1" smtClean="0"/>
              <a:t>Тромбоцитопатиям</a:t>
            </a:r>
            <a:r>
              <a:rPr lang="ru-RU" dirty="0" smtClean="0"/>
              <a:t> (в отличие от </a:t>
            </a:r>
            <a:r>
              <a:rPr lang="ru-RU" dirty="0" err="1" smtClean="0"/>
              <a:t>тромбоцитопений</a:t>
            </a:r>
            <a:r>
              <a:rPr lang="ru-RU" dirty="0" smtClean="0"/>
              <a:t>) свойственны стабильные, длительно сохраняющиеся функциональные, биохимические и морфологические изменения в тромбоцитах. Они наблюдаются даже при нормальном количестве тромбоцитов и не исчезают при устранении тромбоцитопении (если таковая имелась).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ru-RU" sz="2200" b="1" dirty="0" smtClean="0">
                <a:solidFill>
                  <a:srgbClr val="FFC000"/>
                </a:solidFill>
              </a:rPr>
              <a:t>Первичные </a:t>
            </a:r>
            <a:r>
              <a:rPr lang="ru-RU" sz="2200" b="1" dirty="0" err="1" smtClean="0">
                <a:solidFill>
                  <a:srgbClr val="FFC000"/>
                </a:solidFill>
              </a:rPr>
              <a:t>тромбоцитопатии</a:t>
            </a:r>
            <a:r>
              <a:rPr lang="ru-RU" sz="2200" b="1" dirty="0" smtClean="0">
                <a:solidFill>
                  <a:srgbClr val="FFC000"/>
                </a:solidFill>
              </a:rPr>
              <a:t>. </a:t>
            </a:r>
            <a:r>
              <a:rPr lang="ru-RU" sz="2200" dirty="0" smtClean="0"/>
              <a:t>Развиваются при генных дефектах. Примеры: болезнь </a:t>
            </a:r>
            <a:r>
              <a:rPr lang="ru-RU" sz="2200" i="1" dirty="0" smtClean="0"/>
              <a:t>фон </a:t>
            </a:r>
            <a:r>
              <a:rPr lang="ru-RU" sz="2200" i="1" dirty="0" err="1" smtClean="0"/>
              <a:t>Вилаебранда</a:t>
            </a:r>
            <a:r>
              <a:rPr lang="ru-RU" sz="2200" i="1" dirty="0" smtClean="0"/>
              <a:t>, </a:t>
            </a:r>
            <a:r>
              <a:rPr lang="ru-RU" sz="2200" dirty="0" err="1" smtClean="0"/>
              <a:t>тромбастения</a:t>
            </a:r>
            <a:r>
              <a:rPr lang="ru-RU" sz="2200" dirty="0" smtClean="0"/>
              <a:t> </a:t>
            </a:r>
            <a:r>
              <a:rPr lang="ru-RU" sz="2200" i="1" dirty="0" err="1" smtClean="0"/>
              <a:t>Глянцманна</a:t>
            </a:r>
            <a:r>
              <a:rPr lang="ru-RU" sz="2200" i="1" dirty="0" smtClean="0"/>
              <a:t>, </a:t>
            </a:r>
            <a:r>
              <a:rPr lang="ru-RU" sz="2200" dirty="0" smtClean="0"/>
              <a:t>недостаточность </a:t>
            </a:r>
            <a:r>
              <a:rPr lang="ru-RU" sz="2200" dirty="0" err="1" smtClean="0"/>
              <a:t>тромбоксан</a:t>
            </a:r>
            <a:r>
              <a:rPr lang="ru-RU" sz="2200" dirty="0" smtClean="0"/>
              <a:t> А </a:t>
            </a:r>
            <a:r>
              <a:rPr lang="ru-RU" sz="2200" dirty="0" err="1" smtClean="0"/>
              <a:t>синтетазы</a:t>
            </a:r>
            <a:r>
              <a:rPr lang="ru-RU" sz="2200" dirty="0" smtClean="0"/>
              <a:t>.</a:t>
            </a:r>
          </a:p>
          <a:p>
            <a:pPr lvl="0"/>
            <a:r>
              <a:rPr lang="ru-RU" sz="2200" b="1" dirty="0" smtClean="0">
                <a:solidFill>
                  <a:srgbClr val="FFC000"/>
                </a:solidFill>
              </a:rPr>
              <a:t>Вторичные </a:t>
            </a:r>
            <a:r>
              <a:rPr lang="ru-RU" sz="2200" b="1" dirty="0" err="1" smtClean="0">
                <a:solidFill>
                  <a:srgbClr val="FFC000"/>
                </a:solidFill>
              </a:rPr>
              <a:t>тромбоцитопатии</a:t>
            </a:r>
            <a:r>
              <a:rPr lang="ru-RU" sz="2200" b="1" dirty="0" smtClean="0">
                <a:solidFill>
                  <a:srgbClr val="FFC000"/>
                </a:solidFill>
              </a:rPr>
              <a:t>. </a:t>
            </a:r>
            <a:r>
              <a:rPr lang="ru-RU" sz="2200" dirty="0" smtClean="0"/>
              <a:t>Развиваются при воздействии химических и биологических факторов.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FFFF00"/>
                </a:solidFill>
              </a:rPr>
              <a:t>Химические факторы.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Гиповитаминозы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Избыток продуктов обмена веществ, в норме выводящихся почками.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Некоторые ЛС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FFFF00"/>
                </a:solidFill>
              </a:rPr>
              <a:t>Биологические факторы.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Вещества, образующиеся в опухолевых клетках.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Продукты деградации фибриногена и фибрина (</a:t>
            </a:r>
            <a:r>
              <a:rPr lang="ru-RU" sz="2200" dirty="0" err="1" smtClean="0"/>
              <a:t>ДВС-синдром</a:t>
            </a:r>
            <a:r>
              <a:rPr lang="ru-RU" sz="2200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Повышенное содержание в плазме крови нормальных и аномальных белков при болезни </a:t>
            </a:r>
            <a:r>
              <a:rPr lang="ru-RU" sz="2200" i="1" dirty="0" err="1" smtClean="0"/>
              <a:t>Вальденстрёма</a:t>
            </a:r>
            <a:r>
              <a:rPr lang="ru-RU" sz="2200" i="1" dirty="0" smtClean="0"/>
              <a:t> </a:t>
            </a:r>
            <a:r>
              <a:rPr lang="ru-RU" sz="2200" dirty="0" smtClean="0"/>
              <a:t>и </a:t>
            </a:r>
            <a:r>
              <a:rPr lang="ru-RU" sz="2200" dirty="0" err="1" smtClean="0"/>
              <a:t>миеломной</a:t>
            </a:r>
            <a:r>
              <a:rPr lang="ru-RU" sz="2200" dirty="0" smtClean="0"/>
              <a:t> болезни.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Повышенная концентрация в плазме крови факторов свёртывающей системы.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8643966" cy="391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305800" cy="7143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НАРУШЕНИЯ</a:t>
            </a:r>
            <a:r>
              <a:rPr lang="ru-RU" sz="4400" smtClean="0">
                <a:solidFill>
                  <a:srgbClr val="FFFF00"/>
                </a:solidFill>
              </a:rPr>
              <a:t> ГЕМОСТАЗА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071563"/>
            <a:ext cx="8643938" cy="5643562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Система гемостаза — комплекс факторов и механизмов, обеспечивающих оптимальное агрегатное состояние крови.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В узком (прикладном) смысле термин «гемостаз» (от гр. </a:t>
            </a:r>
            <a:r>
              <a:rPr lang="en-US" sz="2400" i="1" dirty="0" err="1" smtClean="0"/>
              <a:t>haima</a:t>
            </a:r>
            <a:r>
              <a:rPr lang="en-US" sz="2400" i="1" dirty="0" smtClean="0"/>
              <a:t> </a:t>
            </a:r>
            <a:r>
              <a:rPr lang="ru-RU" sz="2400" i="1" dirty="0" smtClean="0"/>
              <a:t>— </a:t>
            </a:r>
            <a:r>
              <a:rPr lang="ru-RU" sz="2400" dirty="0" smtClean="0"/>
              <a:t>кровь, </a:t>
            </a:r>
            <a:r>
              <a:rPr lang="en-US" sz="2400" i="1" dirty="0" smtClean="0"/>
              <a:t>stasis </a:t>
            </a:r>
            <a:r>
              <a:rPr lang="ru-RU" sz="2400" i="1" dirty="0" smtClean="0"/>
              <a:t>— </a:t>
            </a:r>
            <a:r>
              <a:rPr lang="ru-RU" sz="2400" dirty="0" smtClean="0"/>
              <a:t>остановка) применяют для обозначения собственно процесса остановки кровотечения.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Система гемостаза включает факторы и механизмы трёх категорий: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/>
              <a:t>обеспечивающие коагуляцию белков крови и </a:t>
            </a:r>
            <a:r>
              <a:rPr lang="ru-RU" sz="2400" dirty="0" err="1" smtClean="0"/>
              <a:t>тромбообразование</a:t>
            </a:r>
            <a:r>
              <a:rPr lang="ru-RU" sz="2400" dirty="0" smtClean="0"/>
              <a:t> (свёртывающая система);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/>
              <a:t>обусловливающие торможение или блокаду коагуляции белков плазмы и процесс </a:t>
            </a:r>
            <a:r>
              <a:rPr lang="ru-RU" sz="2400" dirty="0" err="1" smtClean="0"/>
              <a:t>тромбообразования</a:t>
            </a:r>
            <a:r>
              <a:rPr lang="ru-RU" sz="2400" dirty="0" smtClean="0"/>
              <a:t> (</a:t>
            </a:r>
            <a:r>
              <a:rPr lang="ru-RU" sz="2400" dirty="0" err="1" smtClean="0"/>
              <a:t>противосвёртывающая</a:t>
            </a:r>
            <a:r>
              <a:rPr lang="ru-RU" sz="2400" dirty="0" smtClean="0"/>
              <a:t> система);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/>
              <a:t>реализующие процессы лизиса фибрина (</a:t>
            </a:r>
            <a:r>
              <a:rPr lang="ru-RU" sz="2400" dirty="0" err="1" smtClean="0"/>
              <a:t>фибринолитическая</a:t>
            </a:r>
            <a:r>
              <a:rPr lang="ru-RU" sz="2400" dirty="0" smtClean="0"/>
              <a:t> система).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ГЕМОРРАГИЧЕСКИЕ СИНДРОМЫ, ОБУСЛОВЛЕННЫЕ ПАТОЛОГИЕЙ ТРОМБОЦИТОВ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 геморрагическим синдромам, обусловленным патологией тромбоцитов (тромбоцитопении и </a:t>
            </a:r>
            <a:r>
              <a:rPr lang="ru-RU" dirty="0" err="1" smtClean="0"/>
              <a:t>тромбоцитопатии</a:t>
            </a:r>
            <a:r>
              <a:rPr lang="ru-RU" dirty="0" smtClean="0"/>
              <a:t>), относятся </a:t>
            </a:r>
            <a:r>
              <a:rPr lang="ru-RU" dirty="0" err="1" smtClean="0"/>
              <a:t>идиопатическая</a:t>
            </a:r>
            <a:r>
              <a:rPr lang="ru-RU" dirty="0" smtClean="0"/>
              <a:t> тромбоцитопеническая пурпура, </a:t>
            </a:r>
            <a:r>
              <a:rPr lang="ru-RU" dirty="0" err="1" smtClean="0"/>
              <a:t>тромбастения</a:t>
            </a:r>
            <a:r>
              <a:rPr lang="ru-RU" dirty="0" smtClean="0"/>
              <a:t> </a:t>
            </a:r>
            <a:r>
              <a:rPr lang="ru-RU" i="1" dirty="0" err="1" smtClean="0"/>
              <a:t>Глянцманна</a:t>
            </a:r>
            <a:r>
              <a:rPr lang="ru-RU" i="1" dirty="0" smtClean="0"/>
              <a:t>, </a:t>
            </a:r>
            <a:r>
              <a:rPr lang="ru-RU" dirty="0" smtClean="0"/>
              <a:t>синдром </a:t>
            </a:r>
            <a:r>
              <a:rPr lang="ru-RU" i="1" dirty="0" smtClean="0"/>
              <a:t>Бернара—</a:t>
            </a:r>
            <a:r>
              <a:rPr lang="ru-RU" i="1" dirty="0" err="1" smtClean="0"/>
              <a:t>Сулье</a:t>
            </a:r>
            <a:r>
              <a:rPr lang="ru-RU" i="1" dirty="0" smtClean="0"/>
              <a:t> </a:t>
            </a:r>
            <a:r>
              <a:rPr lang="ru-RU" dirty="0" smtClean="0"/>
              <a:t>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FF00"/>
                </a:solidFill>
              </a:rPr>
              <a:t>ГЕМОРРАГИЧЕСКИЕ ЗАБОЛЕВАНИЯ, ОБУСЛОВЛЕННЫЕ НАРУШЕНИЯМИ СВЁРТЫВАЮЩЕЙ СИСТЕМЫ КРОВИ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00364" y="1071547"/>
            <a:ext cx="5857916" cy="4071965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FFC000"/>
                </a:solidFill>
              </a:rPr>
              <a:t>Наследственные </a:t>
            </a:r>
            <a:r>
              <a:rPr lang="ru-RU" dirty="0" err="1" smtClean="0">
                <a:solidFill>
                  <a:srgbClr val="FFC000"/>
                </a:solidFill>
              </a:rPr>
              <a:t>коагулопатии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Дефицит компонентов фактора </a:t>
            </a:r>
            <a:r>
              <a:rPr lang="en-US" dirty="0" smtClean="0"/>
              <a:t>VIII </a:t>
            </a:r>
            <a:r>
              <a:rPr lang="ru-RU" dirty="0" smtClean="0"/>
              <a:t>(гемофилия А, болезнь </a:t>
            </a:r>
            <a:r>
              <a:rPr lang="ru-RU" i="1" dirty="0" smtClean="0"/>
              <a:t>фон </a:t>
            </a:r>
            <a:r>
              <a:rPr lang="ru-RU" i="1" dirty="0" err="1" smtClean="0"/>
              <a:t>Виллебранда</a:t>
            </a:r>
            <a:r>
              <a:rPr lang="ru-RU" i="1" dirty="0" smtClean="0"/>
              <a:t>) </a:t>
            </a:r>
            <a:r>
              <a:rPr lang="ru-RU" dirty="0" smtClean="0"/>
              <a:t>и фактора </a:t>
            </a:r>
            <a:r>
              <a:rPr lang="en-US" dirty="0" smtClean="0"/>
              <a:t>IX </a:t>
            </a:r>
            <a:r>
              <a:rPr lang="ru-RU" dirty="0" smtClean="0"/>
              <a:t>(гемофилия В); это наиболее распространённые наследственные </a:t>
            </a:r>
            <a:r>
              <a:rPr lang="ru-RU" dirty="0" err="1" smtClean="0"/>
              <a:t>коагулопатии</a:t>
            </a:r>
            <a:r>
              <a:rPr lang="ru-RU" dirty="0" smtClean="0"/>
              <a:t> (более 95% случаев). </a:t>
            </a:r>
            <a:br>
              <a:rPr lang="ru-RU" dirty="0" smtClean="0"/>
            </a:br>
            <a:r>
              <a:rPr lang="ru-RU" dirty="0" smtClean="0"/>
              <a:t>Дефицит факторов </a:t>
            </a:r>
            <a:r>
              <a:rPr lang="en-US" dirty="0" smtClean="0"/>
              <a:t>VII, X, V </a:t>
            </a:r>
            <a:r>
              <a:rPr lang="ru-RU" dirty="0" smtClean="0"/>
              <a:t>и </a:t>
            </a:r>
            <a:r>
              <a:rPr lang="en-US" dirty="0" smtClean="0"/>
              <a:t>XI </a:t>
            </a:r>
            <a:r>
              <a:rPr lang="ru-RU" dirty="0" smtClean="0"/>
              <a:t>(по 0,3—1,5% случаев).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4857760"/>
            <a:ext cx="9144000" cy="164307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Дефицит других факторов: </a:t>
            </a:r>
            <a:r>
              <a:rPr lang="en-US" dirty="0" smtClean="0"/>
              <a:t>XII </a:t>
            </a:r>
            <a:r>
              <a:rPr lang="ru-RU" dirty="0" smtClean="0"/>
              <a:t>(дефект </a:t>
            </a:r>
            <a:r>
              <a:rPr lang="ru-RU" i="1" dirty="0" err="1" smtClean="0"/>
              <a:t>Хагемана</a:t>
            </a:r>
            <a:r>
              <a:rPr lang="ru-RU" i="1" dirty="0" smtClean="0"/>
              <a:t>), </a:t>
            </a:r>
            <a:r>
              <a:rPr lang="en-US" dirty="0" smtClean="0"/>
              <a:t>II </a:t>
            </a:r>
            <a:r>
              <a:rPr lang="ru-RU" dirty="0" smtClean="0"/>
              <a:t>(</a:t>
            </a:r>
            <a:r>
              <a:rPr lang="ru-RU" dirty="0" err="1" smtClean="0"/>
              <a:t>гипопротромбинемия</a:t>
            </a:r>
            <a:r>
              <a:rPr lang="ru-RU" dirty="0" smtClean="0"/>
              <a:t>), </a:t>
            </a:r>
            <a:r>
              <a:rPr lang="en-US" dirty="0" smtClean="0"/>
              <a:t>I </a:t>
            </a:r>
            <a:r>
              <a:rPr lang="ru-RU" dirty="0" smtClean="0"/>
              <a:t>(</a:t>
            </a:r>
            <a:r>
              <a:rPr lang="ru-RU" dirty="0" err="1" smtClean="0"/>
              <a:t>гиподисфибриногенемия</a:t>
            </a:r>
            <a:r>
              <a:rPr lang="ru-RU" dirty="0" smtClean="0"/>
              <a:t>), </a:t>
            </a:r>
            <a:r>
              <a:rPr lang="en-US" dirty="0" smtClean="0"/>
              <a:t>XIII </a:t>
            </a:r>
            <a:r>
              <a:rPr lang="ru-RU" dirty="0" smtClean="0"/>
              <a:t>(дефицит фибринстабилизирующего фактора) встречают крайне редко.</a:t>
            </a:r>
          </a:p>
          <a:p>
            <a:endParaRPr lang="ru-RU" dirty="0"/>
          </a:p>
        </p:txBody>
      </p:sp>
      <p:pic>
        <p:nvPicPr>
          <p:cNvPr id="5" name="Picture 2" descr="I:\hem810.jpg"/>
          <p:cNvPicPr>
            <a:picLocks noChangeAspect="1" noChangeArrowheads="1"/>
          </p:cNvPicPr>
          <p:nvPr/>
        </p:nvPicPr>
        <p:blipFill>
          <a:blip r:embed="rId2" cstate="print"/>
          <a:srcRect r="49911"/>
          <a:stretch>
            <a:fillRect/>
          </a:stretch>
        </p:blipFill>
        <p:spPr bwMode="auto">
          <a:xfrm>
            <a:off x="214282" y="1142984"/>
            <a:ext cx="2643206" cy="3671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143668"/>
          </a:xfrm>
        </p:spPr>
        <p:txBody>
          <a:bodyPr/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>
                <a:solidFill>
                  <a:srgbClr val="FFC000"/>
                </a:solidFill>
              </a:rPr>
              <a:t>Приобретённые </a:t>
            </a:r>
            <a:r>
              <a:rPr lang="ru-RU" sz="2400" b="1" dirty="0" err="1" smtClean="0">
                <a:solidFill>
                  <a:srgbClr val="FFC000"/>
                </a:solidFill>
              </a:rPr>
              <a:t>коагулопатии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err="1" smtClean="0"/>
              <a:t>ДВС-синдром</a:t>
            </a:r>
            <a:r>
              <a:rPr lang="ru-RU" sz="2400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/>
              <a:t>Дефицит или угнетение активности факторов </a:t>
            </a:r>
            <a:r>
              <a:rPr lang="ru-RU" sz="2400" dirty="0" err="1" smtClean="0"/>
              <a:t>протромбинового</a:t>
            </a:r>
            <a:r>
              <a:rPr lang="ru-RU" sz="2400" dirty="0" smtClean="0"/>
              <a:t> комплекса </a:t>
            </a:r>
            <a:r>
              <a:rPr lang="en-US" sz="2400" dirty="0" smtClean="0"/>
              <a:t>(II, VII, X, V) </a:t>
            </a:r>
            <a:r>
              <a:rPr lang="ru-RU" sz="2400" dirty="0" smtClean="0"/>
              <a:t>при заболеваниях печени, </a:t>
            </a:r>
            <a:r>
              <a:rPr lang="ru-RU" sz="2400" dirty="0" err="1" smtClean="0"/>
              <a:t>обтурационной</a:t>
            </a:r>
            <a:r>
              <a:rPr lang="ru-RU" sz="2400" dirty="0" smtClean="0"/>
              <a:t> желтухе, </a:t>
            </a:r>
            <a:r>
              <a:rPr lang="ru-RU" sz="2400" dirty="0" err="1" smtClean="0"/>
              <a:t>дисбактериозах</a:t>
            </a:r>
            <a:r>
              <a:rPr lang="ru-RU" sz="2400" dirty="0" smtClean="0"/>
              <a:t> кишечника, передозировке антагонистов витамина К (кумарины, </a:t>
            </a:r>
            <a:r>
              <a:rPr lang="ru-RU" sz="2400" dirty="0" err="1" smtClean="0"/>
              <a:t>фенилин</a:t>
            </a:r>
            <a:r>
              <a:rPr lang="ru-RU" sz="2400" dirty="0" smtClean="0"/>
              <a:t>), геморрагическая болезнь новорожденных.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err="1" smtClean="0"/>
              <a:t>Коагулопатии</a:t>
            </a:r>
            <a:r>
              <a:rPr lang="ru-RU" sz="2400" dirty="0" smtClean="0"/>
              <a:t>, связанные с появлением в крови иммунных ингибиторов факторов свёртывания (чаще всего </a:t>
            </a:r>
            <a:r>
              <a:rPr lang="en-US" sz="2400" dirty="0" smtClean="0"/>
              <a:t>AT </a:t>
            </a:r>
            <a:r>
              <a:rPr lang="ru-RU" sz="2400" dirty="0" smtClean="0"/>
              <a:t>к фактору </a:t>
            </a:r>
            <a:r>
              <a:rPr lang="en-US" sz="2400" dirty="0" smtClean="0"/>
              <a:t>VIII).</a:t>
            </a:r>
            <a:endParaRPr lang="ru-RU" sz="24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/>
              <a:t>Кровоточивость, обусловленная </a:t>
            </a:r>
            <a:r>
              <a:rPr lang="ru-RU" sz="2400" dirty="0" err="1" smtClean="0"/>
              <a:t>гепаринизацией</a:t>
            </a:r>
            <a:r>
              <a:rPr lang="ru-RU" sz="2400" dirty="0" smtClean="0"/>
              <a:t>, введением препаратов </a:t>
            </a:r>
            <a:r>
              <a:rPr lang="ru-RU" sz="2400" dirty="0" err="1" smtClean="0"/>
              <a:t>фибринолитического</a:t>
            </a:r>
            <a:r>
              <a:rPr lang="ru-RU" sz="2400" dirty="0" smtClean="0"/>
              <a:t> [(</a:t>
            </a:r>
            <a:r>
              <a:rPr lang="ru-RU" sz="2400" dirty="0" err="1" smtClean="0"/>
              <a:t>стрептокиназа</a:t>
            </a:r>
            <a:r>
              <a:rPr lang="ru-RU" sz="2400" dirty="0" smtClean="0"/>
              <a:t>, </a:t>
            </a:r>
            <a:r>
              <a:rPr lang="ru-RU" sz="2400" dirty="0" err="1" smtClean="0"/>
              <a:t>урокиназа</a:t>
            </a:r>
            <a:r>
              <a:rPr lang="ru-RU" sz="2400" dirty="0" smtClean="0"/>
              <a:t>, </a:t>
            </a:r>
            <a:r>
              <a:rPr lang="ru-RU" sz="2400" dirty="0" err="1" smtClean="0"/>
              <a:t>алтеплаза</a:t>
            </a:r>
            <a:r>
              <a:rPr lang="ru-RU" sz="2400" dirty="0" smtClean="0"/>
              <a:t> (</a:t>
            </a:r>
            <a:r>
              <a:rPr lang="ru-RU" sz="2400" dirty="0" err="1" smtClean="0"/>
              <a:t>актилизе</a:t>
            </a:r>
            <a:r>
              <a:rPr lang="ru-RU" sz="2400" dirty="0" smtClean="0"/>
              <a:t>)] и</a:t>
            </a:r>
            <a:br>
              <a:rPr lang="ru-RU" sz="2400" dirty="0" smtClean="0"/>
            </a:br>
            <a:r>
              <a:rPr lang="ru-RU" sz="2400" dirty="0" err="1" smtClean="0"/>
              <a:t>дефибринирующего</a:t>
            </a:r>
            <a:r>
              <a:rPr lang="ru-RU" sz="2400" dirty="0" smtClean="0"/>
              <a:t> 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Биологическая роль системы гемостаза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358187" cy="49720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обеспечение оптимальных реологических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свойств крови и реализации процесса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гемокоагуляции, адгезии, агрегации и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активации форменных элементов крови с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образованием тромба при повреждении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стенок сосудов или сердца. Это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предотвращает или уменьшает потерю крови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организмом.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071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Типовые формы патологии системы гемостаза.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5357812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Усиление свёртываемости крови и </a:t>
            </a:r>
            <a:r>
              <a:rPr lang="ru-RU" dirty="0" err="1" smtClean="0"/>
              <a:t>тромбообразования</a:t>
            </a:r>
            <a:r>
              <a:rPr lang="ru-RU" dirty="0" smtClean="0"/>
              <a:t> — </a:t>
            </a:r>
            <a:r>
              <a:rPr lang="ru-RU" dirty="0" err="1" smtClean="0"/>
              <a:t>гиперкоагуляция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развитие тромботического синдрома.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Уменьшение свёртываемости крови и </a:t>
            </a:r>
            <a:r>
              <a:rPr lang="ru-RU" dirty="0" err="1" smtClean="0"/>
              <a:t>тромбообразования</a:t>
            </a:r>
            <a:r>
              <a:rPr lang="ru-RU" dirty="0" smtClean="0"/>
              <a:t> — </a:t>
            </a:r>
            <a:r>
              <a:rPr lang="ru-RU" dirty="0" err="1" smtClean="0"/>
              <a:t>гипокоагуляция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развитие геморрагических синдромов.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Фазное нарушение состояния системы гемостаза (</a:t>
            </a:r>
            <a:r>
              <a:rPr lang="ru-RU" dirty="0" err="1" smtClean="0"/>
              <a:t>ДВС-синдром</a:t>
            </a:r>
            <a:r>
              <a:rPr lang="ru-RU" dirty="0" smtClean="0"/>
              <a:t>): фаза </a:t>
            </a:r>
            <a:r>
              <a:rPr lang="ru-RU" dirty="0" err="1" smtClean="0"/>
              <a:t>гиперкоагуляции</a:t>
            </a:r>
            <a:r>
              <a:rPr lang="ru-RU" dirty="0" smtClean="0"/>
              <a:t>, сопровождаясь интенсивным потреблением </a:t>
            </a:r>
            <a:r>
              <a:rPr lang="ru-RU" dirty="0" err="1" smtClean="0"/>
              <a:t>прокоагулянтов</a:t>
            </a:r>
            <a:r>
              <a:rPr lang="ru-RU" dirty="0" smtClean="0"/>
              <a:t>, переходит в фазу </a:t>
            </a:r>
            <a:r>
              <a:rPr lang="ru-RU" dirty="0" err="1" smtClean="0"/>
              <a:t>гипокоагуляции</a:t>
            </a:r>
            <a:r>
              <a:rPr lang="ru-RU" dirty="0" smtClean="0"/>
              <a:t>. Развиваются </a:t>
            </a:r>
            <a:r>
              <a:rPr lang="ru-RU" dirty="0" err="1" smtClean="0"/>
              <a:t>коагулопатия</a:t>
            </a:r>
            <a:r>
              <a:rPr lang="ru-RU" dirty="0" smtClean="0"/>
              <a:t> потребления и тромбогеморрагический синдром.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72250"/>
          </a:xfrm>
        </p:spPr>
        <p:txBody>
          <a:bodyPr>
            <a:normAutofit fontScale="77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sz="4600" dirty="0" smtClean="0">
                <a:solidFill>
                  <a:srgbClr val="FFFF00"/>
                </a:solidFill>
              </a:rPr>
              <a:t>Тромботический синдром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dirty="0" smtClean="0">
                <a:solidFill>
                  <a:srgbClr val="FFFF00"/>
                </a:solidFill>
              </a:rPr>
              <a:t>	</a:t>
            </a:r>
            <a:r>
              <a:rPr lang="ru-RU" dirty="0" smtClean="0"/>
              <a:t>или </a:t>
            </a:r>
            <a:r>
              <a:rPr lang="ru-RU" dirty="0" err="1" smtClean="0"/>
              <a:t>тромбофилия</a:t>
            </a:r>
            <a:r>
              <a:rPr lang="ru-RU" dirty="0" smtClean="0"/>
              <a:t> (от гр. </a:t>
            </a:r>
            <a:r>
              <a:rPr lang="en-US" i="1" dirty="0" err="1" smtClean="0"/>
              <a:t>thrombos</a:t>
            </a:r>
            <a:r>
              <a:rPr lang="en-US" i="1" dirty="0" smtClean="0"/>
              <a:t> </a:t>
            </a:r>
            <a:r>
              <a:rPr lang="ru-RU" dirty="0" smtClean="0"/>
              <a:t>— ком, сгусток, </a:t>
            </a:r>
            <a:r>
              <a:rPr lang="en-US" i="1" dirty="0" err="1" smtClean="0"/>
              <a:t>phileo</a:t>
            </a:r>
            <a:r>
              <a:rPr lang="en-US" i="1" dirty="0" smtClean="0"/>
              <a:t> </a:t>
            </a:r>
            <a:r>
              <a:rPr lang="ru-RU" i="1" dirty="0" smtClean="0"/>
              <a:t>— </a:t>
            </a:r>
            <a:r>
              <a:rPr lang="ru-RU" dirty="0" smtClean="0"/>
              <a:t>люблю) — состояние, характеризующееся чрезмерной (неадекватной) коагуляцией крови и </a:t>
            </a:r>
            <a:r>
              <a:rPr lang="ru-RU" dirty="0" err="1" smtClean="0"/>
              <a:t>тромбообразованием</a:t>
            </a:r>
            <a:r>
              <a:rPr lang="ru-RU" dirty="0" smtClean="0"/>
              <a:t>, ведущими к ишемии тканей и органов.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C000"/>
                </a:solidFill>
              </a:rPr>
              <a:t>ОСНОВНЫЕ ПРИЧИНЫ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Повреждение стенок сосудов и сердца (например, при их механической травме, </a:t>
            </a:r>
            <a:r>
              <a:rPr lang="ru-RU" dirty="0" err="1" smtClean="0"/>
              <a:t>атерогенезе</a:t>
            </a:r>
            <a:r>
              <a:rPr lang="ru-RU" dirty="0" smtClean="0"/>
              <a:t>, </a:t>
            </a:r>
            <a:r>
              <a:rPr lang="ru-RU" dirty="0" err="1" smtClean="0"/>
              <a:t>васкулитах</a:t>
            </a:r>
            <a:r>
              <a:rPr lang="ru-RU" dirty="0" smtClean="0"/>
              <a:t>, </a:t>
            </a:r>
            <a:r>
              <a:rPr lang="ru-RU" dirty="0" err="1" smtClean="0"/>
              <a:t>ангиопатиях</a:t>
            </a:r>
            <a:r>
              <a:rPr lang="ru-RU" dirty="0" smtClean="0"/>
              <a:t> у пациентов с СД).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Патология форменных элементов крови (например, </a:t>
            </a:r>
            <a:r>
              <a:rPr lang="ru-RU" dirty="0" err="1" smtClean="0"/>
              <a:t>тромбоцитопатии</a:t>
            </a:r>
            <a:r>
              <a:rPr lang="ru-RU" dirty="0" smtClean="0"/>
              <a:t>, гемолиз эритроцитов, чрезмерное повышение адгезии и агрегации тромбоцитов и</a:t>
            </a:r>
            <a:br>
              <a:rPr lang="ru-RU" dirty="0" smtClean="0"/>
            </a:br>
            <a:r>
              <a:rPr lang="ru-RU" dirty="0" smtClean="0"/>
              <a:t>эритроцитов).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Патология факторов системы гемостаза.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Абсолютное или относительное преобладание эффектов </a:t>
            </a:r>
            <a:r>
              <a:rPr lang="ru-RU" dirty="0" err="1" smtClean="0"/>
              <a:t>прокоагулянтных</a:t>
            </a:r>
            <a:r>
              <a:rPr lang="ru-RU" dirty="0" smtClean="0"/>
              <a:t> факторов.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Недостаточность </a:t>
            </a:r>
            <a:r>
              <a:rPr lang="ru-RU" dirty="0" err="1" smtClean="0"/>
              <a:t>антикоагулянтных</a:t>
            </a:r>
            <a:r>
              <a:rPr lang="ru-RU" dirty="0" smtClean="0"/>
              <a:t> и </a:t>
            </a:r>
            <a:r>
              <a:rPr lang="ru-RU" dirty="0" err="1" smtClean="0"/>
              <a:t>фибринолитических</a:t>
            </a:r>
            <a:r>
              <a:rPr lang="ru-RU" dirty="0" smtClean="0"/>
              <a:t> факторов (например, при системном атеросклерозе, СД, гипертонической болезни, </a:t>
            </a:r>
            <a:r>
              <a:rPr lang="ru-RU" dirty="0" err="1" smtClean="0"/>
              <a:t>эндотоксинемиях</a:t>
            </a:r>
            <a:r>
              <a:rPr lang="ru-RU" dirty="0" smtClean="0"/>
              <a:t>, шоковых состояниях).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Механизмы </a:t>
            </a:r>
            <a:r>
              <a:rPr lang="ru-RU" sz="2800" b="1" dirty="0" err="1" smtClean="0">
                <a:solidFill>
                  <a:srgbClr val="FFFF00"/>
                </a:solidFill>
              </a:rPr>
              <a:t>гиперкоагуляции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и тромботического синдрома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928671"/>
            <a:ext cx="8715375" cy="5715018"/>
          </a:xfrm>
        </p:spPr>
        <p:txBody>
          <a:bodyPr>
            <a:no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Чрезмерная активация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прокоагулянтов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проагрегантов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Гиперлипопротеинемии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Повышенный уровень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антифосфолипидных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Массированные травмы мягких тканей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Увеличение концентрации в крови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прокоагулянтов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проагрегантов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Гиперкатехоламинемия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Гиперкортицизм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Атеросклеротическое поражение стенок артерий.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Септицемия.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Снижение содержания и/или угнетение активности антикоагулянтов и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антиагрегантов</a:t>
            </a: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Наследственный дефицит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антитромбина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Печёночная, почечная или панкреатическая недостаточность.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Гиперлипопротеинемия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Наследственная или приобретённая недостаточность протеинов С 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Уменьшение уровня и/или подавление активности 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фибринолитических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агентов.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Подавление синтеза и выделение клетками в кровь активатора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плазминогена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Наследственная или приобретённая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гиперпродукция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антиплазминов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Снижение продукции фактора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XII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ПОСЛЕДСТВИЯ ГИПЕРКОАГУЛЯЦИИ И ТРОМБОЗА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lvl="0"/>
            <a:r>
              <a:rPr lang="ru-RU" sz="2800" dirty="0" smtClean="0"/>
              <a:t>Нарушения центральной, </a:t>
            </a:r>
            <a:r>
              <a:rPr lang="ru-RU" sz="2800" dirty="0" err="1" smtClean="0"/>
              <a:t>органотканевой</a:t>
            </a:r>
            <a:r>
              <a:rPr lang="ru-RU" sz="2800" dirty="0" smtClean="0"/>
              <a:t> и </a:t>
            </a:r>
            <a:r>
              <a:rPr lang="ru-RU" sz="2800" dirty="0" err="1" smtClean="0"/>
              <a:t>микрогемоциркуляции</a:t>
            </a:r>
            <a:r>
              <a:rPr lang="ru-RU" sz="2800" dirty="0" smtClean="0"/>
              <a:t> с исходом в инфаркт. Наиболее опасны тромбы в сосудах мозга, сердца, лёгкого, поджелудочной железы, надпочечников, кишечника.</a:t>
            </a:r>
          </a:p>
          <a:p>
            <a:pPr lvl="0"/>
            <a:r>
              <a:rPr lang="ru-RU" sz="2800" dirty="0" smtClean="0"/>
              <a:t>Расстройства кровообращения, не завершающиеся инфарктом. Они обусловливают гипоксию тканей и органов, дистрофические изменения, гипотрофию и гипоплазию тканевых и клеточных элементов, </a:t>
            </a:r>
            <a:r>
              <a:rPr lang="ru-RU" sz="2800" dirty="0" err="1" smtClean="0"/>
              <a:t>сдавление</a:t>
            </a:r>
            <a:r>
              <a:rPr lang="ru-RU" sz="2800" dirty="0" smtClean="0"/>
              <a:t> ткани </a:t>
            </a:r>
            <a:r>
              <a:rPr lang="ru-RU" sz="2800" dirty="0" err="1" smtClean="0"/>
              <a:t>дистальнее</a:t>
            </a:r>
            <a:r>
              <a:rPr lang="ru-RU" sz="2800" dirty="0" smtClean="0"/>
              <a:t> места пристеночного венозного тромба, образование </a:t>
            </a:r>
            <a:r>
              <a:rPr lang="ru-RU" sz="2800" dirty="0" err="1" smtClean="0"/>
              <a:t>тромбоэмболов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Геморрагические заболевания и синдромы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6215062"/>
          </a:xfrm>
        </p:spPr>
        <p:txBody>
          <a:bodyPr>
            <a:normAutofit fontScale="4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3600" dirty="0" smtClean="0"/>
              <a:t>— </a:t>
            </a:r>
            <a:r>
              <a:rPr lang="ru-RU" sz="5100" dirty="0" smtClean="0"/>
              <a:t>патологические состояния, характеризующиеся повышенной кровоточивостью в результате недостаточности одного или несколько элементов гемостаза.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100" b="1" dirty="0" smtClean="0">
                <a:solidFill>
                  <a:srgbClr val="FFC000"/>
                </a:solidFill>
              </a:rPr>
              <a:t>ЭТИОЛОГИЯ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Наследственные формы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связаны с генетически детерминированными патологическими изменениями сосудистой стенки, аномалиями мегакариоцитов, тромбоцитов,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адгезионных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белков плазмы крови и плазменных факторов свёртывающей системы крови.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Приобретенные формы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 большинстве случаев обусловлены поражением кровеносных сосудов иммунной,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иммунокомплексной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токсикоинфекционной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дисметаболической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этиологии (различные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васкулиты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), поражением мегакариоцитов и тромбоцитов различной этиологии (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тромбоцитопатии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), патологией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адгезионных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белков плазмы крови и факторов свёртывающей системы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крови и многофакторными нарушениями свёртывающей системы крови (острые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ДВС-синдромы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88"/>
            <a:ext cx="9144000" cy="500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ВИДЫ ГЕМОРРАГИЧЕСКИХ ЗАБОЛЕВАНИЙ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8715375" cy="6286500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Васкулиты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Обусловлены первичным поражением сосудистой стенки с возможным вторичным развитием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коагуляционных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тромбоцитарных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нарушений.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Тромбоцитопении.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Характеризуются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уменьшением количества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тромбоцитов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Тромбоцитопатии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Характеризуются наличием аномальных тромбоцитов с нарушением их функций.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Коагулопатии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Обусловлены нарушениями свёртывания крови.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Наследственные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коагулопатии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Приобретённые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коагулопатии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витамин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К-зависимые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коагулопатии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ДВС, патология печени, патологические ингибиторы свёртывания.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Нарушения стабилизации фибрина, повышенный </a:t>
            </a:r>
            <a:r>
              <a:rPr lang="ru-RU" sz="4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фибринолиз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том числе при лечении прямыми и непрямыми антикоагулянтами,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фибринолитиками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Другие приобретённые расстройства свёртывания: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дефицит факторов свёртывания крови может возникать при соматических заболеваниях (например, при амилоидозе — дефицит фактора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X).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ДВС-синдромы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Являются следствием комплексных нарушений различных звеньев системы гемостаза.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818</TotalTime>
  <Words>1023</Words>
  <Application>Microsoft Office PowerPoint</Application>
  <PresentationFormat>Экран (4:3)</PresentationFormat>
  <Paragraphs>145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Патология гемостаза</vt:lpstr>
      <vt:lpstr>НАРУШЕНИЯ ГЕМОСТАЗА </vt:lpstr>
      <vt:lpstr>Биологическая роль системы гемостаза</vt:lpstr>
      <vt:lpstr>Типовые формы патологии системы гемостаза. </vt:lpstr>
      <vt:lpstr>Слайд 5</vt:lpstr>
      <vt:lpstr>Механизмы гиперкоагуляции  и тромботического синдрома</vt:lpstr>
      <vt:lpstr>ПОСЛЕДСТВИЯ ГИПЕРКОАГУЛЯЦИИ И ТРОМБОЗА </vt:lpstr>
      <vt:lpstr>Геморрагические заболевания и синдромы </vt:lpstr>
      <vt:lpstr>ВИДЫ ГЕМОРРАГИЧЕСКИХ ЗАБОЛЕВАНИЙ </vt:lpstr>
      <vt:lpstr>ТИПЫ КРОВОТОЧИВОСТИ </vt:lpstr>
      <vt:lpstr>Капиллярный тип</vt:lpstr>
      <vt:lpstr>Гематомный тип </vt:lpstr>
      <vt:lpstr>Слайд 13</vt:lpstr>
      <vt:lpstr>ГЕМОРРАГИЧЕСКИЕ ЗАБОЛЕВАНИЯ, ОБУСЛОВЛЕННЫЕ ПАТОЛОГИЕЙ СОСУДОВ </vt:lpstr>
      <vt:lpstr>Слайд 15</vt:lpstr>
      <vt:lpstr>Слайд 16</vt:lpstr>
      <vt:lpstr>Слайд 17</vt:lpstr>
      <vt:lpstr>Слайд 18</vt:lpstr>
      <vt:lpstr>Слайд 19</vt:lpstr>
      <vt:lpstr>ГЕМОРРАГИЧЕСКИЕ СИНДРОМЫ, ОБУСЛОВЛЕННЫЕ ПАТОЛОГИЕЙ ТРОМБОЦИТОВ </vt:lpstr>
      <vt:lpstr>ГЕМОРРАГИЧЕСКИЕ ЗАБОЛЕВАНИЯ, ОБУСЛОВЛЕННЫЕ НАРУШЕНИЯМИ СВЁРТЫВАЮЩЕЙ СИСТЕМЫ КРОВИ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НАРУШЕНИЯ ГЕМОСТАЗА</dc:title>
  <dc:creator>Максим</dc:creator>
  <cp:lastModifiedBy>АВГ</cp:lastModifiedBy>
  <cp:revision>55</cp:revision>
  <dcterms:created xsi:type="dcterms:W3CDTF">2009-09-06T11:50:55Z</dcterms:created>
  <dcterms:modified xsi:type="dcterms:W3CDTF">2012-07-18T18:06:12Z</dcterms:modified>
</cp:coreProperties>
</file>