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0" r:id="rId1"/>
  </p:sldMasterIdLst>
  <p:sldIdLst>
    <p:sldId id="256" r:id="rId2"/>
    <p:sldId id="258" r:id="rId3"/>
    <p:sldId id="257" r:id="rId4"/>
    <p:sldId id="263" r:id="rId5"/>
    <p:sldId id="264" r:id="rId6"/>
    <p:sldId id="265" r:id="rId7"/>
    <p:sldId id="259" r:id="rId8"/>
    <p:sldId id="260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  <a:srgbClr val="575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83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33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38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31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0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38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52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67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48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46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31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80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70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" TargetMode="External"/><Relationship Id="rId2" Type="http://schemas.openxmlformats.org/officeDocument/2006/relationships/hyperlink" Target="http://godkosmicheskojjery.ru/tabl_proizv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Интегралы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09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316275"/>
            <a:ext cx="9720072" cy="14996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24128" y="1815891"/>
            <a:ext cx="5260131" cy="402336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prstClr val="black"/>
                </a:solidFill>
                <a:latin typeface="Calibri"/>
              </a:rPr>
              <a:t>Первым известным методом для расчёта интегралов является метод исчерпывания </a:t>
            </a:r>
            <a:r>
              <a:rPr lang="ru-RU" sz="1800" dirty="0" err="1">
                <a:solidFill>
                  <a:prstClr val="black"/>
                </a:solidFill>
                <a:latin typeface="Calibri"/>
              </a:rPr>
              <a:t>Евдокса</a:t>
            </a:r>
            <a:r>
              <a:rPr lang="ru-RU" sz="1800" dirty="0">
                <a:solidFill>
                  <a:prstClr val="black"/>
                </a:solidFill>
                <a:latin typeface="Calibri"/>
              </a:rPr>
              <a:t> (примерно 370 до н. э.), который пытался найти площади и объёмы, разрывая их на бесконечное множество частей, для которых площадь или объём уже известны.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695" y="1815891"/>
            <a:ext cx="2504293" cy="237028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24128" y="344246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Этот метод был подхвачен и развит Архимедом, и использовался для расчёта площадей парабол и приближенного расчёта площади круга.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1094" y="4048257"/>
            <a:ext cx="1878106" cy="222293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04900" y="455385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Аналогичные методы были разработаны независимо в Китае в 3-м веке н. э. Лю Хуэйем, который использовал их для нахождения площади круга</a:t>
            </a:r>
          </a:p>
        </p:txBody>
      </p:sp>
    </p:spTree>
    <p:extLst>
      <p:ext uri="{BB962C8B-B14F-4D97-AF65-F5344CB8AC3E}">
        <p14:creationId xmlns:p14="http://schemas.microsoft.com/office/powerpoint/2010/main" val="296778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6141" y="1219183"/>
            <a:ext cx="677731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rgbClr val="92D050"/>
                </a:solidFill>
              </a:rPr>
              <a:t>Интеграл функции </a:t>
            </a:r>
            <a:r>
              <a:rPr lang="ru-RU" sz="3200" b="1" dirty="0"/>
              <a:t>— аналог суммы последовательности. Неформально, (определённый) интеграл является площадью части графика функции (в пределах интегрирования), то есть площадью криволинейной трапеции.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6189" y="870500"/>
            <a:ext cx="2774829" cy="353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0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8269" y="271452"/>
            <a:ext cx="9720072" cy="14996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                  </a:t>
            </a:r>
            <a:r>
              <a:rPr lang="ru-RU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Интеграл</a:t>
            </a:r>
            <a:endParaRPr lang="ru-RU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515035" y="1854134"/>
            <a:ext cx="1183341" cy="1425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50476" y="3321713"/>
            <a:ext cx="3671046" cy="1905782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Определённый интеграл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49988" y="3279522"/>
            <a:ext cx="3671046" cy="19901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Неопределённый </a:t>
            </a:r>
            <a:r>
              <a:rPr lang="ru-RU" sz="3200" b="1" dirty="0">
                <a:solidFill>
                  <a:schemeClr val="tx1"/>
                </a:solidFill>
              </a:rPr>
              <a:t>интеграл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0002" y="1854134"/>
            <a:ext cx="1237595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28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925513"/>
            <a:ext cx="9720263" cy="15001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341" y="336778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</a:rPr>
              <a:t>Определённый интеграл </a:t>
            </a:r>
            <a:r>
              <a:rPr lang="ru-RU" sz="2800" dirty="0"/>
              <a:t>— аддитивный монотонный нормированный функционал, заданный на множестве пар, первая компонента которых есть интегрируемая функция или функционал, а вторая — область в множестве задания этой функции (функционала)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6531" y="4372611"/>
            <a:ext cx="23156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</a:rPr>
              <a:t>Определение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3" y="5173737"/>
            <a:ext cx="5224562" cy="1218376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894" y="1427601"/>
            <a:ext cx="3063129" cy="2695553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13826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3388" y="549422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Неопределённый </a:t>
            </a:r>
            <a:r>
              <a:rPr lang="ru-RU" sz="2800" b="1" dirty="0" err="1">
                <a:solidFill>
                  <a:srgbClr val="002060"/>
                </a:solidFill>
              </a:rPr>
              <a:t>интегра́л</a:t>
            </a:r>
            <a:r>
              <a:rPr lang="ru-RU" sz="2800" b="1" dirty="0">
                <a:solidFill>
                  <a:srgbClr val="002060"/>
                </a:solidFill>
              </a:rPr>
              <a:t> для функции f(x</a:t>
            </a:r>
            <a:r>
              <a:rPr lang="ru-RU" sz="2800" b="1" dirty="0" smtClean="0">
                <a:solidFill>
                  <a:srgbClr val="002060"/>
                </a:solidFill>
              </a:rPr>
              <a:t>), </a:t>
            </a:r>
            <a:r>
              <a:rPr lang="ru-RU" sz="2800" dirty="0"/>
              <a:t>— это совокупность всех первообразных данной функции.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762" y="3162542"/>
            <a:ext cx="2420661" cy="4738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33" y="3248409"/>
            <a:ext cx="1888192" cy="3811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2354" y="2520132"/>
            <a:ext cx="557092" cy="29181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612" y="2505074"/>
            <a:ext cx="643580" cy="34654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994" y="2505074"/>
            <a:ext cx="586210" cy="34195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80842" y="2417855"/>
            <a:ext cx="19684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Если функция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67051" y="2482285"/>
            <a:ext cx="4356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определена и непрерывна на промежутке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886423" y="2493679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849446" y="2454909"/>
            <a:ext cx="3075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— её первообразная, то есть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70682" y="3248409"/>
            <a:ext cx="604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при 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437" y="3248409"/>
            <a:ext cx="1564659" cy="263918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5058198" y="3195702"/>
            <a:ext cx="393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то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41273" y="3248409"/>
            <a:ext cx="1566808" cy="262151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568875" y="3909119"/>
            <a:ext cx="3604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где С — произвольная постоянная.</a:t>
            </a:r>
          </a:p>
        </p:txBody>
      </p:sp>
    </p:spTree>
    <p:extLst>
      <p:ext uri="{BB962C8B-B14F-4D97-AF65-F5344CB8AC3E}">
        <p14:creationId xmlns:p14="http://schemas.microsoft.com/office/powerpoint/2010/main" val="29601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13991" y="4589086"/>
                <a:ext cx="4276164" cy="12566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  <m:sup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sup>
                        <m:e>
                          <m:d>
                            <m:dPr>
                              <m:ctrlPr>
                                <a:rPr lang="en-US" sz="3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3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</m:e>
                          </m:d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3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991" y="4589086"/>
                <a:ext cx="4276164" cy="1256626"/>
              </a:xfrm>
              <a:prstGeom prst="rect">
                <a:avLst/>
              </a:prstGeom>
              <a:blipFill rotWithShape="0">
                <a:blip r:embed="rId2"/>
                <a:stretch>
                  <a:fillRect b="-4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8436" y="110018"/>
            <a:ext cx="9720072" cy="149961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ВЫЧИСЛЕНИЕ ПЛОЩАДИ</a:t>
            </a:r>
            <a:endParaRPr lang="ru-RU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010684" y="3227494"/>
            <a:ext cx="3691307" cy="26895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863581" y="1344013"/>
            <a:ext cx="17929" cy="3388659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70948" y="4621626"/>
            <a:ext cx="11731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002060"/>
                </a:solidFill>
              </a:rPr>
              <a:t>S</a:t>
            </a:r>
            <a:endParaRPr lang="ru-RU" sz="28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237235" y="4948907"/>
                <a:ext cx="95351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235" y="4948907"/>
                <a:ext cx="953512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Дуга 23"/>
          <p:cNvSpPr/>
          <p:nvPr/>
        </p:nvSpPr>
        <p:spPr>
          <a:xfrm rot="17059300">
            <a:off x="1679705" y="1587991"/>
            <a:ext cx="2317995" cy="3834741"/>
          </a:xfrm>
          <a:prstGeom prst="arc">
            <a:avLst>
              <a:gd name="adj1" fmla="val 16200000"/>
              <a:gd name="adj2" fmla="val 615981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Дуга 24"/>
          <p:cNvSpPr/>
          <p:nvPr/>
        </p:nvSpPr>
        <p:spPr>
          <a:xfrm rot="8294056">
            <a:off x="2844209" y="1264896"/>
            <a:ext cx="2092828" cy="814989"/>
          </a:xfrm>
          <a:prstGeom prst="arc">
            <a:avLst>
              <a:gd name="adj1" fmla="val 16200000"/>
              <a:gd name="adj2" fmla="val 21050967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610104">
            <a:off x="2294465" y="2597976"/>
            <a:ext cx="634440" cy="49262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4333651">
            <a:off x="2134486" y="2351411"/>
            <a:ext cx="262624" cy="17019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9962" y="2612018"/>
            <a:ext cx="286537" cy="31701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9962" y="2985225"/>
            <a:ext cx="286537" cy="31701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6870" y="2357018"/>
            <a:ext cx="286537" cy="31701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4043" y="2655475"/>
            <a:ext cx="286537" cy="31701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9302" y="2998458"/>
            <a:ext cx="311479" cy="344614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35309" y="2319878"/>
            <a:ext cx="749873" cy="658425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36748" y="2135934"/>
            <a:ext cx="749873" cy="658425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22482" y="2707797"/>
            <a:ext cx="755970" cy="658425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4113912">
            <a:off x="7925480" y="3748092"/>
            <a:ext cx="339289" cy="152681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43490" y="2929916"/>
            <a:ext cx="565261" cy="496327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1503216">
            <a:off x="6578204" y="4423415"/>
            <a:ext cx="932769" cy="512108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5649" y="3013472"/>
            <a:ext cx="3907875" cy="329213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3672" y="1156266"/>
            <a:ext cx="438950" cy="3657917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76215" y="3027707"/>
            <a:ext cx="980866" cy="854301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76440" y="3173316"/>
            <a:ext cx="731583" cy="329213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4122382">
            <a:off x="7913766" y="3315982"/>
            <a:ext cx="340295" cy="15313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509715">
            <a:off x="7386159" y="3852101"/>
            <a:ext cx="2389839" cy="786452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4067067">
            <a:off x="7948209" y="4219610"/>
            <a:ext cx="292407" cy="133490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4210634">
            <a:off x="8849312" y="4168621"/>
            <a:ext cx="304085" cy="138821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4178935">
            <a:off x="8848625" y="3308198"/>
            <a:ext cx="318796" cy="145537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4179103">
            <a:off x="8845511" y="3749817"/>
            <a:ext cx="309210" cy="141161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076215" y="4010242"/>
            <a:ext cx="848925" cy="742575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050008" y="3395343"/>
            <a:ext cx="991437" cy="862119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022603" y="3202330"/>
            <a:ext cx="981541" cy="853514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040356" y="3651099"/>
            <a:ext cx="963788" cy="716522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2859681" flipV="1">
            <a:off x="8110113" y="3956913"/>
            <a:ext cx="821581" cy="49593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464683" y="4729518"/>
            <a:ext cx="79380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>
                <a:solidFill>
                  <a:srgbClr val="002060"/>
                </a:solidFill>
              </a:rPr>
              <a:t>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273672" y="5037924"/>
                <a:ext cx="2955598" cy="7741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2060"/>
                    </a:solidFill>
                  </a:rPr>
                  <a:t>-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sup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3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</a:rPr>
                  <a:t>=</a:t>
                </a:r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672" y="5037924"/>
                <a:ext cx="2955598" cy="774123"/>
              </a:xfrm>
              <a:prstGeom prst="rect">
                <a:avLst/>
              </a:prstGeom>
              <a:blipFill rotWithShape="0">
                <a:blip r:embed="rId18"/>
                <a:stretch>
                  <a:fillRect l="-9278" b="-307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720859" y="4753316"/>
                <a:ext cx="2158220" cy="11975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  <m:sup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p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3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ru-RU" sz="36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0859" y="4753316"/>
                <a:ext cx="2158220" cy="1197572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03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178" y="1463675"/>
            <a:ext cx="4240303" cy="597049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772400" cy="1463675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Таблица интегралов</a:t>
            </a:r>
          </a:p>
        </p:txBody>
      </p:sp>
    </p:spTree>
    <p:extLst>
      <p:ext uri="{BB962C8B-B14F-4D97-AF65-F5344CB8AC3E}">
        <p14:creationId xmlns:p14="http://schemas.microsoft.com/office/powerpoint/2010/main" val="173272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нутый угол 2"/>
          <p:cNvSpPr/>
          <p:nvPr/>
        </p:nvSpPr>
        <p:spPr>
          <a:xfrm>
            <a:off x="2794376" y="1076177"/>
            <a:ext cx="4651736" cy="3741406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hlinkClick r:id="rId2"/>
            </a:endParaRPr>
          </a:p>
          <a:p>
            <a:pPr algn="ctr"/>
            <a:endParaRPr lang="ru-RU" dirty="0">
              <a:hlinkClick r:id="rId2"/>
            </a:endParaRPr>
          </a:p>
          <a:p>
            <a:pPr algn="ctr"/>
            <a:endParaRPr lang="ru-RU" dirty="0" smtClean="0">
              <a:hlinkClick r:id="rId2"/>
            </a:endParaRPr>
          </a:p>
          <a:p>
            <a:pPr algn="ctr"/>
            <a:endParaRPr lang="ru-RU" dirty="0">
              <a:hlinkClick r:id="rId2"/>
            </a:endParaRPr>
          </a:p>
          <a:p>
            <a:pPr algn="ctr"/>
            <a:endParaRPr lang="ru-RU" dirty="0" smtClean="0">
              <a:hlinkClick r:id="rId2"/>
            </a:endParaRPr>
          </a:p>
          <a:p>
            <a:pPr algn="ctr"/>
            <a:endParaRPr lang="ru-RU" dirty="0">
              <a:hlinkClick r:id="rId2"/>
            </a:endParaRPr>
          </a:p>
          <a:p>
            <a:pPr algn="ctr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godkosmicheskojjery.ru/tabl_proizv.html</a:t>
            </a:r>
            <a:endParaRPr lang="ru-RU" dirty="0" smtClean="0"/>
          </a:p>
          <a:p>
            <a:pPr algn="ctr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ru.wikipedia.org/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9951" y="3911695"/>
            <a:ext cx="11144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27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440</TotalTime>
  <Words>209</Words>
  <Application>Microsoft Office PowerPoint</Application>
  <PresentationFormat>Широкоэкранный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Tw Cen MT</vt:lpstr>
      <vt:lpstr>Tw Cen MT Condensed</vt:lpstr>
      <vt:lpstr>Wingdings 3</vt:lpstr>
      <vt:lpstr>Интеграл</vt:lpstr>
      <vt:lpstr>Интегралы</vt:lpstr>
      <vt:lpstr>История</vt:lpstr>
      <vt:lpstr>Презентация PowerPoint</vt:lpstr>
      <vt:lpstr>                  Интеграл</vt:lpstr>
      <vt:lpstr>       </vt:lpstr>
      <vt:lpstr>Презентация PowerPoint</vt:lpstr>
      <vt:lpstr>ВЫЧИСЛЕНИЕ ПЛОЩАДИ</vt:lpstr>
      <vt:lpstr>Таблица интегралов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18</cp:revision>
  <dcterms:created xsi:type="dcterms:W3CDTF">2014-02-04T17:02:46Z</dcterms:created>
  <dcterms:modified xsi:type="dcterms:W3CDTF">2014-02-09T11:51:56Z</dcterms:modified>
</cp:coreProperties>
</file>