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application/vnd.openxmlformats-officedocument.oleObject" Extension="bin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C1E1-416C-4DAC-A02C-F162A7A27D3B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6CE4-E9B7-46D5-BA25-381E5FA9D0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F5B7D-6D4E-4E77-99BA-E6AD850788C1}" type="slidenum">
              <a:rPr lang="ru-RU"/>
              <a:pPr/>
              <a:t>8</a:t>
            </a:fld>
            <a:endParaRPr lang="ru-RU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A69D0-5598-41D2-862C-6973B495AEEE}" type="slidenum">
              <a:rPr lang="ru-RU"/>
              <a:pPr/>
              <a:t>9</a:t>
            </a:fld>
            <a:endParaRPr lang="ru-RU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A1869-E8F2-482F-AA60-4500747BA23D}" type="slidenum">
              <a:rPr lang="ru-RU"/>
              <a:pPr/>
              <a:t>10</a:t>
            </a:fld>
            <a:endParaRPr lang="ru-RU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DF390-40BE-4705-B6DD-7CBE8BA98CB4}" type="slidenum">
              <a:rPr lang="ru-RU"/>
              <a:pPr/>
              <a:t>12</a:t>
            </a:fld>
            <a:endParaRPr lang="ru-RU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1D5246-7164-4BCA-9584-1D68A958145D}" type="datetimeFigureOut">
              <a:rPr lang="ru-RU" smtClean="0"/>
              <a:t>04.09.2012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0C0709-E2A1-4301-8544-E9B5649127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 ?><Relationships xmlns="http://schemas.openxmlformats.org/package/2006/relationships"><Relationship Id="rId3" Target="../media/image2.wmf" Type="http://schemas.openxmlformats.org/officeDocument/2006/relationships/image"/><Relationship Id="rId2" Target="../slideLayouts/slideLayout7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/>
              <a:t>Линейная функция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b="1" i="1" dirty="0" smtClean="0"/>
              <a:t>Урок обобщающего повторения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i="1" smtClean="0"/>
              <a:t>Среди графиков найдите те, которые соответствуют</a:t>
            </a:r>
            <a:r>
              <a:rPr lang="ru-RU" sz="2000" smtClean="0"/>
              <a:t> </a:t>
            </a:r>
            <a:r>
              <a:rPr lang="ru-RU" sz="2400" b="1" i="1" smtClean="0"/>
              <a:t>равномерному прямолинейному движению:</a:t>
            </a:r>
            <a:endParaRPr lang="ru-RU" sz="2000" smtClean="0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685800" y="2133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685800" y="4267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85800" y="3810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85800" y="6324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3581400" y="3733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3505200" y="6324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 flipV="1">
            <a:off x="3581400" y="1981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 flipV="1">
            <a:off x="3505200" y="4267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>
            <a:off x="6324600" y="3733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 flipV="1">
            <a:off x="6324600" y="1905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6477000" y="632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 flipV="1">
            <a:off x="6477000" y="4267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228600" y="2590800"/>
            <a:ext cx="298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baseline="30000">
                <a:latin typeface="Times New Roman" pitchFamily="18" charset="0"/>
              </a:rPr>
              <a:t>1.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2895600" y="2590800"/>
            <a:ext cx="3079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2.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5638800" y="2590800"/>
            <a:ext cx="3079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3.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228600" y="5029200"/>
            <a:ext cx="3079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4.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7" name="Text Box 22"/>
          <p:cNvSpPr txBox="1">
            <a:spLocks noChangeArrowheads="1"/>
          </p:cNvSpPr>
          <p:nvPr/>
        </p:nvSpPr>
        <p:spPr bwMode="auto">
          <a:xfrm>
            <a:off x="5867400" y="5029200"/>
            <a:ext cx="3079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6.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8" name="Text Box 23"/>
          <p:cNvSpPr txBox="1">
            <a:spLocks noChangeArrowheads="1"/>
          </p:cNvSpPr>
          <p:nvPr/>
        </p:nvSpPr>
        <p:spPr bwMode="auto">
          <a:xfrm>
            <a:off x="2209800" y="3962400"/>
            <a:ext cx="2301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09" name="Text Box 24"/>
          <p:cNvSpPr txBox="1">
            <a:spLocks noChangeArrowheads="1"/>
          </p:cNvSpPr>
          <p:nvPr/>
        </p:nvSpPr>
        <p:spPr bwMode="auto">
          <a:xfrm>
            <a:off x="762000" y="2133600"/>
            <a:ext cx="3016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v</a:t>
            </a:r>
            <a:r>
              <a:rPr lang="ru-RU" sz="1000" b="1" i="1" baseline="30000">
                <a:latin typeface="Times New Roman" pitchFamily="18" charset="0"/>
              </a:rPr>
              <a:t>x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0" name="Line 25"/>
          <p:cNvSpPr>
            <a:spLocks noChangeShapeType="1"/>
          </p:cNvSpPr>
          <p:nvPr/>
        </p:nvSpPr>
        <p:spPr bwMode="auto">
          <a:xfrm>
            <a:off x="685800" y="3048000"/>
            <a:ext cx="1981200" cy="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Text Box 26"/>
          <p:cNvSpPr txBox="1">
            <a:spLocks noChangeArrowheads="1"/>
          </p:cNvSpPr>
          <p:nvPr/>
        </p:nvSpPr>
        <p:spPr bwMode="auto">
          <a:xfrm>
            <a:off x="5334000" y="3886200"/>
            <a:ext cx="2301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2" name="Text Box 27"/>
          <p:cNvSpPr txBox="1">
            <a:spLocks noChangeArrowheads="1"/>
          </p:cNvSpPr>
          <p:nvPr/>
        </p:nvSpPr>
        <p:spPr bwMode="auto">
          <a:xfrm>
            <a:off x="3657600" y="2057400"/>
            <a:ext cx="3016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v</a:t>
            </a:r>
            <a:r>
              <a:rPr lang="ru-RU" sz="1000" b="1" i="1" baseline="30000">
                <a:latin typeface="Times New Roman" pitchFamily="18" charset="0"/>
              </a:rPr>
              <a:t>x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3" name="Line 28"/>
          <p:cNvSpPr>
            <a:spLocks noChangeShapeType="1"/>
          </p:cNvSpPr>
          <p:nvPr/>
        </p:nvSpPr>
        <p:spPr bwMode="auto">
          <a:xfrm flipV="1">
            <a:off x="3581400" y="2057400"/>
            <a:ext cx="1371600" cy="1676400"/>
          </a:xfrm>
          <a:prstGeom prst="line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Text Box 29"/>
          <p:cNvSpPr txBox="1">
            <a:spLocks noChangeArrowheads="1"/>
          </p:cNvSpPr>
          <p:nvPr/>
        </p:nvSpPr>
        <p:spPr bwMode="auto">
          <a:xfrm>
            <a:off x="8534400" y="3886200"/>
            <a:ext cx="2301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5" name="Text Box 30"/>
          <p:cNvSpPr txBox="1">
            <a:spLocks noChangeArrowheads="1"/>
          </p:cNvSpPr>
          <p:nvPr/>
        </p:nvSpPr>
        <p:spPr bwMode="auto">
          <a:xfrm>
            <a:off x="6400800" y="1981200"/>
            <a:ext cx="3016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v</a:t>
            </a:r>
            <a:r>
              <a:rPr lang="ru-RU" sz="1000" b="1" i="1" baseline="30000">
                <a:latin typeface="Times New Roman" pitchFamily="18" charset="0"/>
              </a:rPr>
              <a:t>x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6" name="Line 31"/>
          <p:cNvSpPr>
            <a:spLocks noChangeShapeType="1"/>
          </p:cNvSpPr>
          <p:nvPr/>
        </p:nvSpPr>
        <p:spPr bwMode="auto">
          <a:xfrm>
            <a:off x="6324600" y="3733800"/>
            <a:ext cx="1905000" cy="0"/>
          </a:xfrm>
          <a:prstGeom prst="line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Text Box 32"/>
          <p:cNvSpPr txBox="1">
            <a:spLocks noChangeArrowheads="1"/>
          </p:cNvSpPr>
          <p:nvPr/>
        </p:nvSpPr>
        <p:spPr bwMode="auto">
          <a:xfrm>
            <a:off x="2133600" y="6583363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8" name="Text Box 33"/>
          <p:cNvSpPr txBox="1">
            <a:spLocks noChangeArrowheads="1"/>
          </p:cNvSpPr>
          <p:nvPr/>
        </p:nvSpPr>
        <p:spPr bwMode="auto">
          <a:xfrm>
            <a:off x="762000" y="4267200"/>
            <a:ext cx="2667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x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19" name="Line 34"/>
          <p:cNvSpPr>
            <a:spLocks noChangeShapeType="1"/>
          </p:cNvSpPr>
          <p:nvPr/>
        </p:nvSpPr>
        <p:spPr bwMode="auto">
          <a:xfrm>
            <a:off x="1219200" y="6324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Line 35"/>
          <p:cNvSpPr>
            <a:spLocks noChangeShapeType="1"/>
          </p:cNvSpPr>
          <p:nvPr/>
        </p:nvSpPr>
        <p:spPr bwMode="auto">
          <a:xfrm>
            <a:off x="1752600" y="6324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Text Box 36"/>
          <p:cNvSpPr txBox="1">
            <a:spLocks noChangeArrowheads="1"/>
          </p:cNvSpPr>
          <p:nvPr/>
        </p:nvSpPr>
        <p:spPr bwMode="auto">
          <a:xfrm>
            <a:off x="1600200" y="65674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200</a:t>
            </a:r>
            <a:endParaRPr lang="ru-RU" b="1" baseline="30000">
              <a:latin typeface="Times New Roman" pitchFamily="18" charset="0"/>
            </a:endParaRPr>
          </a:p>
        </p:txBody>
      </p:sp>
      <p:sp>
        <p:nvSpPr>
          <p:cNvPr id="12322" name="Line 39"/>
          <p:cNvSpPr>
            <a:spLocks noChangeShapeType="1"/>
          </p:cNvSpPr>
          <p:nvPr/>
        </p:nvSpPr>
        <p:spPr bwMode="auto">
          <a:xfrm>
            <a:off x="609600" y="4648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Line 40"/>
          <p:cNvSpPr>
            <a:spLocks noChangeShapeType="1"/>
          </p:cNvSpPr>
          <p:nvPr/>
        </p:nvSpPr>
        <p:spPr bwMode="auto">
          <a:xfrm flipH="1">
            <a:off x="2895600" y="5029200"/>
            <a:ext cx="76200" cy="0"/>
          </a:xfrm>
          <a:prstGeom prst="line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Text Box 41"/>
          <p:cNvSpPr txBox="1">
            <a:spLocks noChangeArrowheads="1"/>
          </p:cNvSpPr>
          <p:nvPr/>
        </p:nvSpPr>
        <p:spPr bwMode="auto">
          <a:xfrm>
            <a:off x="228600" y="45720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300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25" name="Line 42"/>
          <p:cNvSpPr>
            <a:spLocks noChangeShapeType="1"/>
          </p:cNvSpPr>
          <p:nvPr/>
        </p:nvSpPr>
        <p:spPr bwMode="auto">
          <a:xfrm flipH="1" flipV="1">
            <a:off x="1752600" y="4648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Line 45"/>
          <p:cNvSpPr>
            <a:spLocks noChangeShapeType="1"/>
          </p:cNvSpPr>
          <p:nvPr/>
        </p:nvSpPr>
        <p:spPr bwMode="auto">
          <a:xfrm>
            <a:off x="6858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Line 46"/>
          <p:cNvSpPr>
            <a:spLocks noChangeShapeType="1"/>
          </p:cNvSpPr>
          <p:nvPr/>
        </p:nvSpPr>
        <p:spPr bwMode="auto">
          <a:xfrm flipV="1">
            <a:off x="685800" y="4648200"/>
            <a:ext cx="1066800" cy="16764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Text Box 47"/>
          <p:cNvSpPr txBox="1">
            <a:spLocks noChangeArrowheads="1"/>
          </p:cNvSpPr>
          <p:nvPr/>
        </p:nvSpPr>
        <p:spPr bwMode="auto">
          <a:xfrm>
            <a:off x="5410200" y="6567488"/>
            <a:ext cx="2301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29" name="Text Box 48"/>
          <p:cNvSpPr txBox="1">
            <a:spLocks noChangeArrowheads="1"/>
          </p:cNvSpPr>
          <p:nvPr/>
        </p:nvSpPr>
        <p:spPr bwMode="auto">
          <a:xfrm>
            <a:off x="3581400" y="4267200"/>
            <a:ext cx="242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i="1" baseline="30000">
                <a:latin typeface="Times New Roman" pitchFamily="18" charset="0"/>
              </a:rPr>
              <a:t>s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30" name="Line 49"/>
          <p:cNvSpPr>
            <a:spLocks noChangeShapeType="1"/>
          </p:cNvSpPr>
          <p:nvPr/>
        </p:nvSpPr>
        <p:spPr bwMode="auto">
          <a:xfrm>
            <a:off x="3505200" y="6324600"/>
            <a:ext cx="1828800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1" name="Text Box 50"/>
          <p:cNvSpPr txBox="1">
            <a:spLocks noChangeArrowheads="1"/>
          </p:cNvSpPr>
          <p:nvPr/>
        </p:nvSpPr>
        <p:spPr bwMode="auto">
          <a:xfrm>
            <a:off x="8686800" y="6567488"/>
            <a:ext cx="2301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t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32" name="Text Box 51"/>
          <p:cNvSpPr txBox="1">
            <a:spLocks noChangeArrowheads="1"/>
          </p:cNvSpPr>
          <p:nvPr/>
        </p:nvSpPr>
        <p:spPr bwMode="auto">
          <a:xfrm>
            <a:off x="-1463675" y="42529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aseline="30000">
              <a:latin typeface="Times New Roman" pitchFamily="18" charset="0"/>
            </a:endParaRPr>
          </a:p>
        </p:txBody>
      </p:sp>
      <p:sp>
        <p:nvSpPr>
          <p:cNvPr id="12333" name="Arc 58"/>
          <p:cNvSpPr>
            <a:spLocks/>
          </p:cNvSpPr>
          <p:nvPr/>
        </p:nvSpPr>
        <p:spPr bwMode="auto">
          <a:xfrm flipV="1">
            <a:off x="6477000" y="3810000"/>
            <a:ext cx="1343025" cy="2514600"/>
          </a:xfrm>
          <a:custGeom>
            <a:avLst/>
            <a:gdLst>
              <a:gd name="T0" fmla="*/ 0 w 21139"/>
              <a:gd name="T1" fmla="*/ 0 h 21600"/>
              <a:gd name="T2" fmla="*/ 1343025 w 21139"/>
              <a:gd name="T3" fmla="*/ 1997710 h 21600"/>
              <a:gd name="T4" fmla="*/ 0 w 21139"/>
              <a:gd name="T5" fmla="*/ 2514600 h 21600"/>
              <a:gd name="T6" fmla="*/ 0 60000 65536"/>
              <a:gd name="T7" fmla="*/ 0 60000 65536"/>
              <a:gd name="T8" fmla="*/ 0 60000 65536"/>
              <a:gd name="T9" fmla="*/ 0 w 21139"/>
              <a:gd name="T10" fmla="*/ 0 h 21600"/>
              <a:gd name="T11" fmla="*/ 21139 w 2113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39" h="21600" fill="none" extrusionOk="0">
                <a:moveTo>
                  <a:pt x="-1" y="0"/>
                </a:moveTo>
                <a:cubicBezTo>
                  <a:pt x="10218" y="0"/>
                  <a:pt x="19038" y="7160"/>
                  <a:pt x="21138" y="17160"/>
                </a:cubicBezTo>
              </a:path>
              <a:path w="21139" h="21600" stroke="0" extrusionOk="0">
                <a:moveTo>
                  <a:pt x="-1" y="0"/>
                </a:moveTo>
                <a:cubicBezTo>
                  <a:pt x="10218" y="0"/>
                  <a:pt x="19038" y="7160"/>
                  <a:pt x="21138" y="1716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4" name="Line 59"/>
          <p:cNvSpPr>
            <a:spLocks noChangeShapeType="1"/>
          </p:cNvSpPr>
          <p:nvPr/>
        </p:nvSpPr>
        <p:spPr bwMode="auto">
          <a:xfrm flipH="1">
            <a:off x="6400800" y="5791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5" name="Line 60"/>
          <p:cNvSpPr>
            <a:spLocks noChangeShapeType="1"/>
          </p:cNvSpPr>
          <p:nvPr/>
        </p:nvSpPr>
        <p:spPr bwMode="auto">
          <a:xfrm>
            <a:off x="6477000" y="579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6" name="Line 62"/>
          <p:cNvSpPr>
            <a:spLocks noChangeShapeType="1"/>
          </p:cNvSpPr>
          <p:nvPr/>
        </p:nvSpPr>
        <p:spPr bwMode="auto">
          <a:xfrm>
            <a:off x="7315200" y="579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7" name="Text Box 63"/>
          <p:cNvSpPr txBox="1">
            <a:spLocks noChangeArrowheads="1"/>
          </p:cNvSpPr>
          <p:nvPr/>
        </p:nvSpPr>
        <p:spPr bwMode="auto">
          <a:xfrm>
            <a:off x="6019800" y="57150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baseline="30000">
                <a:latin typeface="Times New Roman" pitchFamily="18" charset="0"/>
              </a:rPr>
              <a:t>100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38" name="Text Box 64"/>
          <p:cNvSpPr txBox="1">
            <a:spLocks noChangeArrowheads="1"/>
          </p:cNvSpPr>
          <p:nvPr/>
        </p:nvSpPr>
        <p:spPr bwMode="auto">
          <a:xfrm>
            <a:off x="7086600" y="64008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300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2339" name="Line 65"/>
          <p:cNvSpPr>
            <a:spLocks noChangeShapeType="1"/>
          </p:cNvSpPr>
          <p:nvPr/>
        </p:nvSpPr>
        <p:spPr bwMode="auto">
          <a:xfrm>
            <a:off x="685800" y="4648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40" name="Line 66"/>
          <p:cNvSpPr>
            <a:spLocks noChangeShapeType="1"/>
          </p:cNvSpPr>
          <p:nvPr/>
        </p:nvSpPr>
        <p:spPr bwMode="auto">
          <a:xfrm flipH="1">
            <a:off x="609600" y="4648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41" name="Text Box 67"/>
          <p:cNvSpPr txBox="1">
            <a:spLocks noChangeArrowheads="1"/>
          </p:cNvSpPr>
          <p:nvPr/>
        </p:nvSpPr>
        <p:spPr bwMode="auto">
          <a:xfrm>
            <a:off x="6477000" y="4267200"/>
            <a:ext cx="2476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s</a:t>
            </a:r>
            <a:endParaRPr lang="ru-RU" baseline="300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/>
              <a:t>Решите задачу: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SzPct val="80000"/>
              <a:buFont typeface="Wingdings" pitchFamily="2" charset="2"/>
              <a:buNone/>
            </a:pPr>
            <a:r>
              <a:rPr lang="ru-RU" sz="2000" b="1" i="1" smtClean="0"/>
              <a:t>Уравнение зависимости координаты х движущегося по</a:t>
            </a:r>
            <a:r>
              <a:rPr lang="ru-RU" sz="1600" b="1" i="1" smtClean="0"/>
              <a:t> </a:t>
            </a:r>
            <a:r>
              <a:rPr lang="ru-RU" sz="2000" b="1" i="1" smtClean="0"/>
              <a:t>прямолинейному участку шоссе  автомобиля имеет вид: </a:t>
            </a:r>
            <a:r>
              <a:rPr lang="en-US" sz="2000" b="1" i="1" smtClean="0"/>
              <a:t>x=200-20t.</a:t>
            </a:r>
          </a:p>
          <a:p>
            <a:pPr marL="609600" indent="-609600" eaLnBrk="1" hangingPunct="1">
              <a:buSzPct val="80000"/>
              <a:buFont typeface="Wingdings" pitchFamily="2" charset="2"/>
              <a:buAutoNum type="arabicPeriod"/>
            </a:pPr>
            <a:r>
              <a:rPr lang="ru-RU" sz="2000" b="1" i="1" smtClean="0"/>
              <a:t>Изобразите рисунок, поясняющий движение</a:t>
            </a:r>
            <a:r>
              <a:rPr lang="ru-RU" sz="2400" b="1" i="1" smtClean="0"/>
              <a:t> </a:t>
            </a:r>
            <a:r>
              <a:rPr lang="ru-RU" sz="2000" b="1" i="1" smtClean="0"/>
              <a:t>этого тела.</a:t>
            </a:r>
          </a:p>
          <a:p>
            <a:pPr marL="609600" indent="-609600" eaLnBrk="1" hangingPunct="1">
              <a:buSzPct val="80000"/>
              <a:buFont typeface="Wingdings" pitchFamily="2" charset="2"/>
              <a:buAutoNum type="arabicPeriod"/>
            </a:pPr>
            <a:r>
              <a:rPr lang="ru-RU" sz="2000" b="1" i="1" smtClean="0"/>
              <a:t>Каков вид движения автомобиля</a:t>
            </a:r>
            <a:r>
              <a:rPr lang="ru-RU" sz="2000" b="1" i="1" smtClean="0">
                <a:latin typeface="Times New Roman" pitchFamily="18" charset="0"/>
              </a:rPr>
              <a:t>?</a:t>
            </a:r>
            <a:endParaRPr lang="ru-RU" sz="2000" b="1" i="1" smtClean="0"/>
          </a:p>
          <a:p>
            <a:pPr marL="609600" indent="-609600" eaLnBrk="1" hangingPunct="1">
              <a:buSzPct val="80000"/>
              <a:buFont typeface="Wingdings" pitchFamily="2" charset="2"/>
              <a:buAutoNum type="arabicPeriod"/>
            </a:pPr>
            <a:r>
              <a:rPr lang="ru-RU" sz="2000" b="1" i="1" smtClean="0"/>
              <a:t>Найдите начальную координату автомобиля.</a:t>
            </a:r>
          </a:p>
          <a:p>
            <a:pPr marL="609600" indent="-609600" eaLnBrk="1" hangingPunct="1">
              <a:buSzPct val="80000"/>
              <a:buFont typeface="Wingdings" pitchFamily="2" charset="2"/>
              <a:buAutoNum type="arabicPeriod"/>
            </a:pPr>
            <a:r>
              <a:rPr lang="ru-RU" sz="2000" b="1" i="1" smtClean="0"/>
              <a:t>Постройте график зависимости скорости автомобиля от времени и запишите его уравнение.</a:t>
            </a:r>
          </a:p>
          <a:p>
            <a:pPr marL="609600" indent="-609600" eaLnBrk="1" hangingPunct="1">
              <a:buSzPct val="80000"/>
              <a:buFont typeface="Wingdings" pitchFamily="2" charset="2"/>
              <a:buAutoNum type="arabicPeriod"/>
            </a:pPr>
            <a:r>
              <a:rPr lang="ru-RU" sz="2000" b="1" i="1" smtClean="0"/>
              <a:t>Постройте график зависимости координаты от времени.</a:t>
            </a:r>
          </a:p>
          <a:p>
            <a:pPr marL="609600" indent="-609600" eaLnBrk="1" hangingPunct="1">
              <a:buSzPct val="80000"/>
              <a:buFont typeface="Wingdings" pitchFamily="2" charset="2"/>
              <a:buAutoNum type="arabicPeriod"/>
            </a:pPr>
            <a:r>
              <a:rPr lang="ru-RU" sz="2000" b="1" i="1" smtClean="0"/>
              <a:t>В какой момент времени координата будет равна 0?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ru-RU" sz="20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/>
              <a:t>Решение задачи:</a:t>
            </a:r>
            <a:endParaRPr lang="ru-RU" smtClean="0"/>
          </a:p>
        </p:txBody>
      </p:sp>
      <p:pic>
        <p:nvPicPr>
          <p:cNvPr id="126000" name="Picture 48" descr="j021295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83300" y="1665288"/>
            <a:ext cx="1081088" cy="681037"/>
          </a:xfrm>
          <a:noFill/>
        </p:spPr>
      </p:pic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609600" y="1916113"/>
            <a:ext cx="6837363" cy="889000"/>
            <a:chOff x="384" y="1207"/>
            <a:chExt cx="4307" cy="560"/>
          </a:xfrm>
        </p:grpSpPr>
        <p:sp>
          <p:nvSpPr>
            <p:cNvPr id="14376" name="Text Box 9"/>
            <p:cNvSpPr txBox="1">
              <a:spLocks noChangeArrowheads="1"/>
            </p:cNvSpPr>
            <p:nvPr/>
          </p:nvSpPr>
          <p:spPr bwMode="auto">
            <a:xfrm>
              <a:off x="4512" y="1584"/>
              <a:ext cx="179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 baseline="30000"/>
                <a:t>х</a:t>
              </a:r>
              <a:endParaRPr lang="ru-RU" baseline="30000">
                <a:latin typeface="Times New Roman" pitchFamily="18" charset="0"/>
              </a:endParaRPr>
            </a:p>
          </p:txBody>
        </p:sp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384" y="1207"/>
              <a:ext cx="4272" cy="560"/>
              <a:chOff x="384" y="1207"/>
              <a:chExt cx="4272" cy="560"/>
            </a:xfrm>
          </p:grpSpPr>
          <p:sp>
            <p:nvSpPr>
              <p:cNvPr id="14378" name="Text Box 8"/>
              <p:cNvSpPr txBox="1">
                <a:spLocks noChangeArrowheads="1"/>
              </p:cNvSpPr>
              <p:nvPr/>
            </p:nvSpPr>
            <p:spPr bwMode="auto">
              <a:xfrm>
                <a:off x="3648" y="1584"/>
                <a:ext cx="3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 baseline="30000"/>
                  <a:t>200</a:t>
                </a:r>
              </a:p>
            </p:txBody>
          </p:sp>
          <p:sp>
            <p:nvSpPr>
              <p:cNvPr id="14379" name="Text Box 10"/>
              <p:cNvSpPr txBox="1">
                <a:spLocks noChangeArrowheads="1"/>
              </p:cNvSpPr>
              <p:nvPr/>
            </p:nvSpPr>
            <p:spPr bwMode="auto">
              <a:xfrm>
                <a:off x="1920" y="1584"/>
                <a:ext cx="18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 baseline="30000"/>
                  <a:t>0</a:t>
                </a:r>
                <a:endParaRPr lang="ru-RU" baseline="30000"/>
              </a:p>
            </p:txBody>
          </p:sp>
          <p:grpSp>
            <p:nvGrpSpPr>
              <p:cNvPr id="4" name="Group 50"/>
              <p:cNvGrpSpPr>
                <a:grpSpLocks/>
              </p:cNvGrpSpPr>
              <p:nvPr/>
            </p:nvGrpSpPr>
            <p:grpSpPr bwMode="auto">
              <a:xfrm>
                <a:off x="384" y="1344"/>
                <a:ext cx="4272" cy="279"/>
                <a:chOff x="384" y="1344"/>
                <a:chExt cx="4272" cy="279"/>
              </a:xfrm>
            </p:grpSpPr>
            <p:sp>
              <p:nvSpPr>
                <p:cNvPr id="14382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84" y="1440"/>
                  <a:ext cx="194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b="1" baseline="30000">
                      <a:latin typeface="Times New Roman" pitchFamily="18" charset="0"/>
                    </a:rPr>
                    <a:t>1.</a:t>
                  </a:r>
                  <a:endParaRPr lang="ru-RU" baseline="30000">
                    <a:latin typeface="Times New Roman" pitchFamily="18" charset="0"/>
                  </a:endParaRPr>
                </a:p>
              </p:txBody>
            </p:sp>
            <p:sp>
              <p:nvSpPr>
                <p:cNvPr id="14383" name="Line 4"/>
                <p:cNvSpPr>
                  <a:spLocks noChangeShapeType="1"/>
                </p:cNvSpPr>
                <p:nvPr/>
              </p:nvSpPr>
              <p:spPr bwMode="auto">
                <a:xfrm>
                  <a:off x="720" y="1488"/>
                  <a:ext cx="39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84" name="Line 5"/>
                <p:cNvSpPr>
                  <a:spLocks noChangeShapeType="1"/>
                </p:cNvSpPr>
                <p:nvPr/>
              </p:nvSpPr>
              <p:spPr bwMode="auto">
                <a:xfrm>
                  <a:off x="2016" y="148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85" name="Line 6"/>
                <p:cNvSpPr>
                  <a:spLocks noChangeShapeType="1"/>
                </p:cNvSpPr>
                <p:nvPr/>
              </p:nvSpPr>
              <p:spPr bwMode="auto">
                <a:xfrm>
                  <a:off x="720" y="1488"/>
                  <a:ext cx="39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86" name="Line 7"/>
                <p:cNvSpPr>
                  <a:spLocks noChangeShapeType="1"/>
                </p:cNvSpPr>
                <p:nvPr/>
              </p:nvSpPr>
              <p:spPr bwMode="auto">
                <a:xfrm>
                  <a:off x="3792" y="148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87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3312" y="1344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4381" name="Text Box 12"/>
              <p:cNvSpPr txBox="1">
                <a:spLocks noChangeArrowheads="1"/>
              </p:cNvSpPr>
              <p:nvPr/>
            </p:nvSpPr>
            <p:spPr bwMode="auto">
              <a:xfrm>
                <a:off x="3198" y="1207"/>
                <a:ext cx="4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 baseline="30000"/>
                  <a:t>20</a:t>
                </a:r>
                <a:r>
                  <a:rPr lang="ru-RU" sz="2000" b="1" i="1" baseline="30000"/>
                  <a:t> м/с</a:t>
                </a:r>
                <a:endParaRPr lang="ru-RU" baseline="30000"/>
              </a:p>
            </p:txBody>
          </p:sp>
        </p:grp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609600" y="2971800"/>
            <a:ext cx="7848600" cy="336550"/>
            <a:chOff x="384" y="1872"/>
            <a:chExt cx="4944" cy="212"/>
          </a:xfrm>
        </p:grpSpPr>
        <p:sp>
          <p:nvSpPr>
            <p:cNvPr id="14374" name="Text Box 13"/>
            <p:cNvSpPr txBox="1">
              <a:spLocks noChangeArrowheads="1"/>
            </p:cNvSpPr>
            <p:nvPr/>
          </p:nvSpPr>
          <p:spPr bwMode="auto">
            <a:xfrm>
              <a:off x="384" y="1872"/>
              <a:ext cx="2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 baseline="30000"/>
                <a:t>2.</a:t>
              </a:r>
            </a:p>
          </p:txBody>
        </p:sp>
        <p:sp>
          <p:nvSpPr>
            <p:cNvPr id="14375" name="Text Box 15"/>
            <p:cNvSpPr txBox="1">
              <a:spLocks noChangeArrowheads="1"/>
            </p:cNvSpPr>
            <p:nvPr/>
          </p:nvSpPr>
          <p:spPr bwMode="auto">
            <a:xfrm>
              <a:off x="720" y="1872"/>
              <a:ext cx="46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 baseline="30000"/>
                <a:t>Движение автомобиля является равномерным прямолинейным.</a:t>
              </a:r>
              <a:r>
                <a:rPr lang="ru-RU" baseline="30000"/>
                <a:t> </a:t>
              </a: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04838" y="3429000"/>
            <a:ext cx="3802062" cy="366713"/>
            <a:chOff x="381" y="2160"/>
            <a:chExt cx="2395" cy="231"/>
          </a:xfrm>
        </p:grpSpPr>
        <p:sp>
          <p:nvSpPr>
            <p:cNvPr id="14372" name="Text Box 16"/>
            <p:cNvSpPr txBox="1">
              <a:spLocks noChangeArrowheads="1"/>
            </p:cNvSpPr>
            <p:nvPr/>
          </p:nvSpPr>
          <p:spPr bwMode="auto">
            <a:xfrm>
              <a:off x="381" y="2208"/>
              <a:ext cx="215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baseline="30000"/>
                <a:t>3.</a:t>
              </a:r>
            </a:p>
          </p:txBody>
        </p:sp>
        <p:sp>
          <p:nvSpPr>
            <p:cNvPr id="14373" name="Text Box 18"/>
            <p:cNvSpPr txBox="1">
              <a:spLocks noChangeArrowheads="1"/>
            </p:cNvSpPr>
            <p:nvPr/>
          </p:nvSpPr>
          <p:spPr bwMode="auto">
            <a:xfrm>
              <a:off x="884" y="2160"/>
              <a:ext cx="18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 baseline="30000"/>
                <a:t>t=0:  x=200-20*0=200 (м)</a:t>
              </a:r>
              <a:endParaRPr lang="ru-RU" b="1" baseline="30000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33413" y="3789363"/>
            <a:ext cx="3573462" cy="1447800"/>
            <a:chOff x="399" y="2387"/>
            <a:chExt cx="2251" cy="912"/>
          </a:xfrm>
        </p:grpSpPr>
        <p:sp>
          <p:nvSpPr>
            <p:cNvPr id="14361" name="Line 28"/>
            <p:cNvSpPr>
              <a:spLocks noChangeShapeType="1"/>
            </p:cNvSpPr>
            <p:nvPr/>
          </p:nvSpPr>
          <p:spPr bwMode="auto">
            <a:xfrm>
              <a:off x="960" y="3072"/>
              <a:ext cx="86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Group 58"/>
            <p:cNvGrpSpPr>
              <a:grpSpLocks/>
            </p:cNvGrpSpPr>
            <p:nvPr/>
          </p:nvGrpSpPr>
          <p:grpSpPr bwMode="auto">
            <a:xfrm>
              <a:off x="399" y="2387"/>
              <a:ext cx="2251" cy="912"/>
              <a:chOff x="399" y="2387"/>
              <a:chExt cx="2251" cy="912"/>
            </a:xfrm>
          </p:grpSpPr>
          <p:sp>
            <p:nvSpPr>
              <p:cNvPr id="14363" name="Text Box 21"/>
              <p:cNvSpPr txBox="1">
                <a:spLocks noChangeArrowheads="1"/>
              </p:cNvSpPr>
              <p:nvPr/>
            </p:nvSpPr>
            <p:spPr bwMode="auto">
              <a:xfrm>
                <a:off x="399" y="2640"/>
                <a:ext cx="21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 baseline="30000"/>
                  <a:t>4.</a:t>
                </a:r>
              </a:p>
            </p:txBody>
          </p:sp>
          <p:grpSp>
            <p:nvGrpSpPr>
              <p:cNvPr id="9" name="Group 54"/>
              <p:cNvGrpSpPr>
                <a:grpSpLocks/>
              </p:cNvGrpSpPr>
              <p:nvPr/>
            </p:nvGrpSpPr>
            <p:grpSpPr bwMode="auto">
              <a:xfrm>
                <a:off x="975" y="2387"/>
                <a:ext cx="1675" cy="912"/>
                <a:chOff x="960" y="2400"/>
                <a:chExt cx="1675" cy="912"/>
              </a:xfrm>
            </p:grpSpPr>
            <p:sp>
              <p:nvSpPr>
                <p:cNvPr id="1436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960" y="2400"/>
                  <a:ext cx="0" cy="91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66" name="Line 24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91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36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776" y="2784"/>
                  <a:ext cx="159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b="1" i="1" baseline="30000"/>
                    <a:t>t</a:t>
                  </a:r>
                  <a:endParaRPr lang="ru-RU" baseline="30000"/>
                </a:p>
              </p:txBody>
            </p:sp>
            <p:sp>
              <p:nvSpPr>
                <p:cNvPr id="1436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008" y="2400"/>
                  <a:ext cx="17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b="1" baseline="30000"/>
                    <a:t>v</a:t>
                  </a:r>
                  <a:endParaRPr lang="ru-RU" baseline="30000"/>
                </a:p>
              </p:txBody>
            </p:sp>
            <p:sp>
              <p:nvSpPr>
                <p:cNvPr id="1436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960" y="2784"/>
                  <a:ext cx="182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b="1" baseline="30000"/>
                    <a:t>0</a:t>
                  </a:r>
                  <a:endParaRPr lang="ru-RU" baseline="30000"/>
                </a:p>
              </p:txBody>
            </p:sp>
            <p:sp>
              <p:nvSpPr>
                <p:cNvPr id="1437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0" y="3120"/>
                  <a:ext cx="293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b="1" baseline="30000"/>
                    <a:t>-20</a:t>
                  </a:r>
                  <a:endParaRPr lang="ru-RU" baseline="30000"/>
                </a:p>
              </p:txBody>
            </p:sp>
            <p:sp>
              <p:nvSpPr>
                <p:cNvPr id="1437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09" y="2976"/>
                  <a:ext cx="52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1" i="1" baseline="30000"/>
                    <a:t>V=-20</a:t>
                  </a:r>
                  <a:endParaRPr lang="ru-RU" baseline="30000"/>
                </a:p>
              </p:txBody>
            </p:sp>
          </p:grpSp>
        </p:grp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4800600" y="3352800"/>
            <a:ext cx="3067050" cy="1981200"/>
            <a:chOff x="3024" y="2112"/>
            <a:chExt cx="1932" cy="1248"/>
          </a:xfrm>
        </p:grpSpPr>
        <p:sp>
          <p:nvSpPr>
            <p:cNvPr id="14348" name="Text Box 31"/>
            <p:cNvSpPr txBox="1">
              <a:spLocks noChangeArrowheads="1"/>
            </p:cNvSpPr>
            <p:nvPr/>
          </p:nvSpPr>
          <p:spPr bwMode="auto">
            <a:xfrm>
              <a:off x="3024" y="2640"/>
              <a:ext cx="215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baseline="30000"/>
                <a:t>5.</a:t>
              </a:r>
              <a:endParaRPr lang="ru-RU" baseline="30000"/>
            </a:p>
          </p:txBody>
        </p:sp>
        <p:sp>
          <p:nvSpPr>
            <p:cNvPr id="14349" name="Line 38"/>
            <p:cNvSpPr>
              <a:spLocks noChangeShapeType="1"/>
            </p:cNvSpPr>
            <p:nvPr/>
          </p:nvSpPr>
          <p:spPr bwMode="auto">
            <a:xfrm>
              <a:off x="4800" y="278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0" name="Line 39"/>
            <p:cNvSpPr>
              <a:spLocks noChangeShapeType="1"/>
            </p:cNvSpPr>
            <p:nvPr/>
          </p:nvSpPr>
          <p:spPr bwMode="auto">
            <a:xfrm>
              <a:off x="4176" y="278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1" name="Line 32"/>
            <p:cNvSpPr>
              <a:spLocks noChangeShapeType="1"/>
            </p:cNvSpPr>
            <p:nvPr/>
          </p:nvSpPr>
          <p:spPr bwMode="auto">
            <a:xfrm flipV="1">
              <a:off x="3792" y="2112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Line 34"/>
            <p:cNvSpPr>
              <a:spLocks noChangeShapeType="1"/>
            </p:cNvSpPr>
            <p:nvPr/>
          </p:nvSpPr>
          <p:spPr bwMode="auto">
            <a:xfrm>
              <a:off x="3792" y="2784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Text Box 35"/>
            <p:cNvSpPr txBox="1">
              <a:spLocks noChangeArrowheads="1"/>
            </p:cNvSpPr>
            <p:nvPr/>
          </p:nvSpPr>
          <p:spPr bwMode="auto">
            <a:xfrm>
              <a:off x="4800" y="2880"/>
              <a:ext cx="1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 i="1" baseline="30000"/>
                <a:t>t</a:t>
              </a:r>
            </a:p>
          </p:txBody>
        </p:sp>
        <p:sp>
          <p:nvSpPr>
            <p:cNvPr id="14354" name="Text Box 36"/>
            <p:cNvSpPr txBox="1">
              <a:spLocks noChangeArrowheads="1"/>
            </p:cNvSpPr>
            <p:nvPr/>
          </p:nvSpPr>
          <p:spPr bwMode="auto">
            <a:xfrm>
              <a:off x="3840" y="2112"/>
              <a:ext cx="179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 baseline="30000"/>
                <a:t>x</a:t>
              </a:r>
              <a:endParaRPr lang="ru-RU" baseline="30000"/>
            </a:p>
          </p:txBody>
        </p:sp>
        <p:sp>
          <p:nvSpPr>
            <p:cNvPr id="14355" name="Line 40"/>
            <p:cNvSpPr>
              <a:spLocks noChangeShapeType="1"/>
            </p:cNvSpPr>
            <p:nvPr/>
          </p:nvSpPr>
          <p:spPr bwMode="auto">
            <a:xfrm flipH="1">
              <a:off x="3744" y="244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6" name="Text Box 41"/>
            <p:cNvSpPr txBox="1">
              <a:spLocks noChangeArrowheads="1"/>
            </p:cNvSpPr>
            <p:nvPr/>
          </p:nvSpPr>
          <p:spPr bwMode="auto">
            <a:xfrm>
              <a:off x="4080" y="2880"/>
              <a:ext cx="24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baseline="30000"/>
                <a:t>10</a:t>
              </a:r>
              <a:endParaRPr lang="ru-RU" baseline="30000"/>
            </a:p>
          </p:txBody>
        </p:sp>
        <p:sp>
          <p:nvSpPr>
            <p:cNvPr id="14357" name="Text Box 42"/>
            <p:cNvSpPr txBox="1">
              <a:spLocks noChangeArrowheads="1"/>
            </p:cNvSpPr>
            <p:nvPr/>
          </p:nvSpPr>
          <p:spPr bwMode="auto">
            <a:xfrm>
              <a:off x="3408" y="2400"/>
              <a:ext cx="3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baseline="30000"/>
                <a:t>200</a:t>
              </a:r>
            </a:p>
          </p:txBody>
        </p:sp>
        <p:sp>
          <p:nvSpPr>
            <p:cNvPr id="14358" name="Line 43"/>
            <p:cNvSpPr>
              <a:spLocks noChangeShapeType="1"/>
            </p:cNvSpPr>
            <p:nvPr/>
          </p:nvSpPr>
          <p:spPr bwMode="auto">
            <a:xfrm flipH="1">
              <a:off x="3744" y="264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9" name="Text Box 44"/>
            <p:cNvSpPr txBox="1">
              <a:spLocks noChangeArrowheads="1"/>
            </p:cNvSpPr>
            <p:nvPr/>
          </p:nvSpPr>
          <p:spPr bwMode="auto">
            <a:xfrm>
              <a:off x="3792" y="2832"/>
              <a:ext cx="18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baseline="30000"/>
                <a:t>0</a:t>
              </a:r>
              <a:endParaRPr lang="ru-RU" baseline="30000"/>
            </a:p>
          </p:txBody>
        </p:sp>
        <p:sp>
          <p:nvSpPr>
            <p:cNvPr id="14360" name="Line 45"/>
            <p:cNvSpPr>
              <a:spLocks noChangeShapeType="1"/>
            </p:cNvSpPr>
            <p:nvPr/>
          </p:nvSpPr>
          <p:spPr bwMode="auto">
            <a:xfrm flipH="1" flipV="1">
              <a:off x="3792" y="2448"/>
              <a:ext cx="1008" cy="9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609600" y="5791200"/>
            <a:ext cx="4530725" cy="336550"/>
            <a:chOff x="384" y="3648"/>
            <a:chExt cx="2854" cy="212"/>
          </a:xfrm>
        </p:grpSpPr>
        <p:sp>
          <p:nvSpPr>
            <p:cNvPr id="14346" name="Text Box 46"/>
            <p:cNvSpPr txBox="1">
              <a:spLocks noChangeArrowheads="1"/>
            </p:cNvSpPr>
            <p:nvPr/>
          </p:nvSpPr>
          <p:spPr bwMode="auto">
            <a:xfrm>
              <a:off x="384" y="3648"/>
              <a:ext cx="215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baseline="30000"/>
                <a:t>6.</a:t>
              </a:r>
              <a:endParaRPr lang="ru-RU" baseline="30000"/>
            </a:p>
          </p:txBody>
        </p:sp>
        <p:sp>
          <p:nvSpPr>
            <p:cNvPr id="14347" name="Text Box 47"/>
            <p:cNvSpPr txBox="1">
              <a:spLocks noChangeArrowheads="1"/>
            </p:cNvSpPr>
            <p:nvPr/>
          </p:nvSpPr>
          <p:spPr bwMode="auto">
            <a:xfrm>
              <a:off x="672" y="3648"/>
              <a:ext cx="25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 baseline="30000"/>
                <a:t>x=0:  200-20t=0;  20t=200;  t=10 (с)</a:t>
              </a:r>
              <a:endParaRPr lang="ru-RU" baseline="300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8674E-6 L -0.78351 -0.002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Цели урока: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9812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200" b="1" smtClean="0"/>
              <a:t>Обобщить знания по теме «Линейная</a:t>
            </a:r>
            <a:r>
              <a:rPr lang="ru-RU" sz="2800" b="1" smtClean="0"/>
              <a:t> </a:t>
            </a:r>
            <a:r>
              <a:rPr lang="ru-RU" sz="2200" b="1" smtClean="0"/>
              <a:t>функция» и</a:t>
            </a:r>
            <a:r>
              <a:rPr lang="ru-RU" sz="2200" smtClean="0"/>
              <a:t> </a:t>
            </a:r>
            <a:r>
              <a:rPr lang="ru-RU" sz="2200" b="1" smtClean="0"/>
              <a:t>«Равномерное прямолинейное» движение».</a:t>
            </a:r>
            <a:endParaRPr lang="ru-RU" sz="2200" smtClean="0"/>
          </a:p>
          <a:p>
            <a:pPr eaLnBrk="1" hangingPunct="1"/>
            <a:r>
              <a:rPr lang="ru-RU" sz="2200" b="1" smtClean="0"/>
              <a:t>Построение целостной системы знаний через</a:t>
            </a:r>
            <a:r>
              <a:rPr lang="ru-RU" sz="2200" smtClean="0"/>
              <a:t> </a:t>
            </a:r>
            <a:r>
              <a:rPr lang="ru-RU" sz="2200" b="1" smtClean="0"/>
              <a:t>межпредметные связи математики и физики.</a:t>
            </a:r>
          </a:p>
          <a:p>
            <a:pPr eaLnBrk="1" hangingPunct="1"/>
            <a:r>
              <a:rPr lang="ru-RU" sz="2200" b="1" smtClean="0"/>
              <a:t>Формирование  умения решать прикладные задачи: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ru-RU" sz="2000" b="1" smtClean="0"/>
              <a:t>Учить производить переход от реальной ситуации к построению математической модели;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ru-RU" sz="2000" b="1" smtClean="0"/>
              <a:t>Учить осуществлять поиск подходящего метода</a:t>
            </a:r>
            <a:r>
              <a:rPr lang="ru-RU" sz="2000" smtClean="0"/>
              <a:t> </a:t>
            </a:r>
            <a:r>
              <a:rPr lang="ru-RU" sz="2000" b="1" smtClean="0"/>
              <a:t>решения математической задачи;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ru-RU" sz="2000" b="1" smtClean="0"/>
              <a:t>Учить выявлять соответствие полученных результатов к</a:t>
            </a:r>
            <a:r>
              <a:rPr lang="ru-RU" sz="2000" smtClean="0"/>
              <a:t> </a:t>
            </a:r>
            <a:r>
              <a:rPr lang="ru-RU" sz="2000" b="1" smtClean="0"/>
              <a:t>исходной ситуации.</a:t>
            </a:r>
            <a:endParaRPr lang="ru-RU" sz="2000" smtClean="0"/>
          </a:p>
        </p:txBody>
      </p:sp>
    </p:spTree>
  </p:cSld>
  <p:clrMapOvr>
    <a:masterClrMapping/>
  </p:clrMapOvr>
  <p:transition spd="med" advClick="0" advTm="1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971550" y="2565400"/>
            <a:ext cx="7056438" cy="861774"/>
          </a:xfrm>
          <a:prstGeom prst="rect">
            <a:avLst/>
          </a:prstGeom>
          <a:solidFill>
            <a:srgbClr val="D9FFF5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/>
              <a:t>y=</a:t>
            </a:r>
            <a:r>
              <a:rPr lang="en-US" sz="2000" b="1" i="1" dirty="0" err="1"/>
              <a:t>kx+b</a:t>
            </a:r>
            <a:endParaRPr lang="en-US" sz="2000" b="1" i="1" dirty="0"/>
          </a:p>
          <a:p>
            <a:pPr algn="ctr">
              <a:spcBef>
                <a:spcPct val="50000"/>
              </a:spcBef>
            </a:pPr>
            <a:r>
              <a:rPr lang="ru-RU" sz="2000" b="1" i="1" dirty="0"/>
              <a:t>Линейная функция, графиком является прямая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3400" y="304800"/>
            <a:ext cx="8305800" cy="6324600"/>
            <a:chOff x="336" y="192"/>
            <a:chExt cx="5232" cy="398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6" y="192"/>
              <a:ext cx="5232" cy="3984"/>
              <a:chOff x="336" y="192"/>
              <a:chExt cx="5232" cy="3984"/>
            </a:xfrm>
          </p:grpSpPr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2928" y="4080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 flipV="1">
                <a:off x="2880" y="192"/>
                <a:ext cx="0" cy="39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152" name="Line 8"/>
              <p:cNvSpPr>
                <a:spLocks noChangeShapeType="1"/>
              </p:cNvSpPr>
              <p:nvPr/>
            </p:nvSpPr>
            <p:spPr bwMode="auto">
              <a:xfrm>
                <a:off x="624" y="2400"/>
                <a:ext cx="49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153" name="Text Box 9"/>
              <p:cNvSpPr txBox="1">
                <a:spLocks noChangeArrowheads="1"/>
              </p:cNvSpPr>
              <p:nvPr/>
            </p:nvSpPr>
            <p:spPr bwMode="auto">
              <a:xfrm>
                <a:off x="2928" y="192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 dirty="0"/>
                  <a:t>y</a:t>
                </a:r>
                <a:endParaRPr lang="ru-RU" b="1" i="1" dirty="0"/>
              </a:p>
            </p:txBody>
          </p:sp>
          <p:sp>
            <p:nvSpPr>
              <p:cNvPr id="6154" name="Text Box 10"/>
              <p:cNvSpPr txBox="1">
                <a:spLocks noChangeArrowheads="1"/>
              </p:cNvSpPr>
              <p:nvPr/>
            </p:nvSpPr>
            <p:spPr bwMode="auto">
              <a:xfrm>
                <a:off x="2880" y="2448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0</a:t>
                </a:r>
                <a:endParaRPr lang="ru-RU" sz="1800" b="1"/>
              </a:p>
            </p:txBody>
          </p:sp>
          <p:sp>
            <p:nvSpPr>
              <p:cNvPr id="6155" name="Line 11"/>
              <p:cNvSpPr>
                <a:spLocks noChangeShapeType="1"/>
              </p:cNvSpPr>
              <p:nvPr/>
            </p:nvSpPr>
            <p:spPr bwMode="auto">
              <a:xfrm flipV="1">
                <a:off x="1872" y="1296"/>
                <a:ext cx="3072" cy="2688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156" name="Text Box 12"/>
              <p:cNvSpPr txBox="1">
                <a:spLocks noChangeArrowheads="1"/>
              </p:cNvSpPr>
              <p:nvPr/>
            </p:nvSpPr>
            <p:spPr bwMode="auto">
              <a:xfrm>
                <a:off x="2928" y="3072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 i="1"/>
                  <a:t>b</a:t>
                </a:r>
                <a:endParaRPr lang="ru-RU" sz="1800" b="1" i="1"/>
              </a:p>
            </p:txBody>
          </p:sp>
          <p:sp>
            <p:nvSpPr>
              <p:cNvPr id="6157" name="Text Box 13"/>
              <p:cNvSpPr txBox="1">
                <a:spLocks noChangeArrowheads="1"/>
              </p:cNvSpPr>
              <p:nvPr/>
            </p:nvSpPr>
            <p:spPr bwMode="auto">
              <a:xfrm>
                <a:off x="3600" y="2496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-</a:t>
                </a:r>
                <a:endParaRPr lang="ru-RU" b="1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>
                <a:off x="3840" y="264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159" name="Text Box 15"/>
              <p:cNvSpPr txBox="1">
                <a:spLocks noChangeArrowheads="1"/>
              </p:cNvSpPr>
              <p:nvPr/>
            </p:nvSpPr>
            <p:spPr bwMode="auto">
              <a:xfrm>
                <a:off x="3840" y="2400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 i="1"/>
                  <a:t>b</a:t>
                </a:r>
                <a:endParaRPr lang="ru-RU" sz="1800" b="1" i="1"/>
              </a:p>
            </p:txBody>
          </p:sp>
          <p:sp>
            <p:nvSpPr>
              <p:cNvPr id="6160" name="Text Box 16"/>
              <p:cNvSpPr txBox="1">
                <a:spLocks noChangeArrowheads="1"/>
              </p:cNvSpPr>
              <p:nvPr/>
            </p:nvSpPr>
            <p:spPr bwMode="auto">
              <a:xfrm>
                <a:off x="3840" y="2640"/>
                <a:ext cx="38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i="1"/>
                  <a:t>k</a:t>
                </a:r>
                <a:endParaRPr lang="ru-RU" sz="2000" b="1" i="1"/>
              </a:p>
            </p:txBody>
          </p:sp>
          <p:sp>
            <p:nvSpPr>
              <p:cNvPr id="6161" name="Text Box 17"/>
              <p:cNvSpPr txBox="1">
                <a:spLocks noChangeArrowheads="1"/>
              </p:cNvSpPr>
              <p:nvPr/>
            </p:nvSpPr>
            <p:spPr bwMode="auto">
              <a:xfrm>
                <a:off x="336" y="480"/>
                <a:ext cx="21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i="1">
                    <a:solidFill>
                      <a:schemeClr val="tx2"/>
                    </a:solidFill>
                  </a:rPr>
                  <a:t>Y=kx+b ( k</a:t>
                </a:r>
                <a:r>
                  <a:rPr lang="en-US" b="1" i="1">
                    <a:solidFill>
                      <a:schemeClr val="tx2"/>
                    </a:solidFill>
                    <a:sym typeface="Symbol" pitchFamily="18" charset="2"/>
                  </a:rPr>
                  <a:t>0, b0 )</a:t>
                </a:r>
                <a:endParaRPr lang="ru-RU" b="1" i="1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6149" name="Text Box 18"/>
            <p:cNvSpPr txBox="1">
              <a:spLocks noChangeArrowheads="1"/>
            </p:cNvSpPr>
            <p:nvPr/>
          </p:nvSpPr>
          <p:spPr bwMode="auto">
            <a:xfrm>
              <a:off x="5280" y="247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/>
                <a:t>x</a:t>
              </a:r>
              <a:endParaRPr lang="ru-RU" sz="1800" b="1" i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6282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nimBg="1"/>
      <p:bldP spid="162820" grpId="1" animBg="1"/>
      <p:bldP spid="162820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1447800" y="457200"/>
            <a:ext cx="6477000" cy="1427163"/>
          </a:xfrm>
          <a:prstGeom prst="rect">
            <a:avLst/>
          </a:prstGeom>
          <a:solidFill>
            <a:srgbClr val="D9FFF5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/>
              <a:t>y=</a:t>
            </a:r>
            <a:r>
              <a:rPr lang="en-US" b="1" i="1" dirty="0" err="1"/>
              <a:t>kx+b</a:t>
            </a:r>
            <a:endParaRPr lang="en-US" b="1" i="1" dirty="0"/>
          </a:p>
          <a:p>
            <a:pPr algn="ctr">
              <a:spcBef>
                <a:spcPct val="50000"/>
              </a:spcBef>
            </a:pPr>
            <a:r>
              <a:rPr lang="ru-RU" b="1" i="1" dirty="0"/>
              <a:t>Линейная функция, графиком является прямая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50825" y="3573463"/>
            <a:ext cx="4114800" cy="2522537"/>
          </a:xfrm>
          <a:prstGeom prst="rect">
            <a:avLst/>
          </a:prstGeom>
          <a:solidFill>
            <a:srgbClr val="D9FFF5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y=b</a:t>
            </a:r>
          </a:p>
          <a:p>
            <a:pPr algn="ctr">
              <a:spcBef>
                <a:spcPct val="50000"/>
              </a:spcBef>
            </a:pPr>
            <a:r>
              <a:rPr lang="ru-RU" b="1" i="1"/>
              <a:t>Графиком функции является прямая, параллельная оси Ох, или совпадающая с ней. 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5029200" y="3581400"/>
            <a:ext cx="3886200" cy="2887663"/>
          </a:xfrm>
          <a:prstGeom prst="rect">
            <a:avLst/>
          </a:prstGeom>
          <a:solidFill>
            <a:srgbClr val="D9FFF5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y=kx</a:t>
            </a:r>
          </a:p>
          <a:p>
            <a:pPr algn="ctr">
              <a:spcBef>
                <a:spcPct val="50000"/>
              </a:spcBef>
            </a:pPr>
            <a:r>
              <a:rPr lang="ru-RU" b="1" i="1"/>
              <a:t>Прямая пропорциональность, графиком является прямая, проходящая через начало координат.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05000" y="1905000"/>
            <a:ext cx="990600" cy="1668463"/>
            <a:chOff x="1200" y="1200"/>
            <a:chExt cx="624" cy="1152"/>
          </a:xfrm>
        </p:grpSpPr>
        <p:sp>
          <p:nvSpPr>
            <p:cNvPr id="7203" name="Line 7"/>
            <p:cNvSpPr>
              <a:spLocks noChangeShapeType="1"/>
            </p:cNvSpPr>
            <p:nvPr/>
          </p:nvSpPr>
          <p:spPr bwMode="auto">
            <a:xfrm>
              <a:off x="1200" y="1200"/>
              <a:ext cx="0" cy="11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204" name="Text Box 9"/>
            <p:cNvSpPr txBox="1">
              <a:spLocks noChangeArrowheads="1"/>
            </p:cNvSpPr>
            <p:nvPr/>
          </p:nvSpPr>
          <p:spPr bwMode="auto">
            <a:xfrm>
              <a:off x="1296" y="1584"/>
              <a:ext cx="528" cy="300"/>
            </a:xfrm>
            <a:prstGeom prst="rect">
              <a:avLst/>
            </a:prstGeom>
            <a:solidFill>
              <a:srgbClr val="D9FFF5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/>
                <a:t>k=0</a:t>
              </a:r>
              <a:endParaRPr lang="ru-RU" sz="2000" b="1" i="1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010400" y="1905000"/>
            <a:ext cx="990600" cy="1676400"/>
            <a:chOff x="4416" y="1200"/>
            <a:chExt cx="624" cy="1056"/>
          </a:xfrm>
        </p:grpSpPr>
        <p:sp>
          <p:nvSpPr>
            <p:cNvPr id="7201" name="Line 8"/>
            <p:cNvSpPr>
              <a:spLocks noChangeShapeType="1"/>
            </p:cNvSpPr>
            <p:nvPr/>
          </p:nvSpPr>
          <p:spPr bwMode="auto">
            <a:xfrm>
              <a:off x="4416" y="1200"/>
              <a:ext cx="0" cy="10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202" name="Text Box 10"/>
            <p:cNvSpPr txBox="1">
              <a:spLocks noChangeArrowheads="1"/>
            </p:cNvSpPr>
            <p:nvPr/>
          </p:nvSpPr>
          <p:spPr bwMode="auto">
            <a:xfrm>
              <a:off x="4560" y="1536"/>
              <a:ext cx="480" cy="255"/>
            </a:xfrm>
            <a:prstGeom prst="rect">
              <a:avLst/>
            </a:prstGeom>
            <a:solidFill>
              <a:srgbClr val="D9FFF5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/>
                <a:t>b=0</a:t>
              </a:r>
              <a:endParaRPr lang="ru-RU" sz="1800" b="1" i="1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6675" y="3562350"/>
            <a:ext cx="4475163" cy="3167063"/>
            <a:chOff x="227" y="2325"/>
            <a:chExt cx="2819" cy="1995"/>
          </a:xfrm>
        </p:grpSpPr>
        <p:sp>
          <p:nvSpPr>
            <p:cNvPr id="7188" name="Rectangle 15"/>
            <p:cNvSpPr>
              <a:spLocks noChangeArrowheads="1"/>
            </p:cNvSpPr>
            <p:nvPr/>
          </p:nvSpPr>
          <p:spPr bwMode="auto">
            <a:xfrm>
              <a:off x="227" y="2325"/>
              <a:ext cx="2744" cy="19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59" y="2422"/>
              <a:ext cx="2571" cy="1781"/>
              <a:chOff x="703" y="300"/>
              <a:chExt cx="5398" cy="3856"/>
            </a:xfrm>
          </p:grpSpPr>
          <p:sp>
            <p:nvSpPr>
              <p:cNvPr id="7199" name="Line 17"/>
              <p:cNvSpPr>
                <a:spLocks noChangeShapeType="1"/>
              </p:cNvSpPr>
              <p:nvPr/>
            </p:nvSpPr>
            <p:spPr bwMode="auto">
              <a:xfrm>
                <a:off x="2971" y="300"/>
                <a:ext cx="0" cy="38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triangle" w="med" len="med"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7200" name="Line 18"/>
              <p:cNvSpPr>
                <a:spLocks noChangeShapeType="1"/>
              </p:cNvSpPr>
              <p:nvPr/>
            </p:nvSpPr>
            <p:spPr bwMode="auto">
              <a:xfrm>
                <a:off x="703" y="2432"/>
                <a:ext cx="539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7190" name="Text Box 19"/>
            <p:cNvSpPr txBox="1">
              <a:spLocks noChangeArrowheads="1"/>
            </p:cNvSpPr>
            <p:nvPr/>
          </p:nvSpPr>
          <p:spPr bwMode="auto">
            <a:xfrm>
              <a:off x="2679" y="3427"/>
              <a:ext cx="1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  <a:endParaRPr lang="ru-RU" b="1" i="1"/>
            </a:p>
          </p:txBody>
        </p:sp>
        <p:sp>
          <p:nvSpPr>
            <p:cNvPr id="7191" name="Text Box 20"/>
            <p:cNvSpPr txBox="1">
              <a:spLocks noChangeArrowheads="1"/>
            </p:cNvSpPr>
            <p:nvPr/>
          </p:nvSpPr>
          <p:spPr bwMode="auto">
            <a:xfrm>
              <a:off x="1383" y="2443"/>
              <a:ext cx="1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y</a:t>
              </a:r>
              <a:endParaRPr lang="ru-RU" b="1" i="1"/>
            </a:p>
          </p:txBody>
        </p:sp>
        <p:sp>
          <p:nvSpPr>
            <p:cNvPr id="7192" name="Line 21"/>
            <p:cNvSpPr>
              <a:spLocks noChangeShapeType="1"/>
            </p:cNvSpPr>
            <p:nvPr/>
          </p:nvSpPr>
          <p:spPr bwMode="auto">
            <a:xfrm>
              <a:off x="475" y="2924"/>
              <a:ext cx="1967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93" name="Text Box 22"/>
            <p:cNvSpPr txBox="1">
              <a:spLocks noChangeArrowheads="1"/>
            </p:cNvSpPr>
            <p:nvPr/>
          </p:nvSpPr>
          <p:spPr bwMode="auto">
            <a:xfrm>
              <a:off x="385" y="2386"/>
              <a:ext cx="6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tx2"/>
                  </a:solidFill>
                </a:rPr>
                <a:t>Y=b</a:t>
              </a:r>
              <a:endParaRPr lang="ru-RU" b="1" i="1">
                <a:solidFill>
                  <a:schemeClr val="tx2"/>
                </a:solidFill>
              </a:endParaRPr>
            </a:p>
          </p:txBody>
        </p:sp>
        <p:sp>
          <p:nvSpPr>
            <p:cNvPr id="7194" name="Text Box 23"/>
            <p:cNvSpPr txBox="1">
              <a:spLocks noChangeArrowheads="1"/>
            </p:cNvSpPr>
            <p:nvPr/>
          </p:nvSpPr>
          <p:spPr bwMode="auto">
            <a:xfrm>
              <a:off x="2200" y="2614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hlink"/>
                  </a:solidFill>
                </a:rPr>
                <a:t>b&gt;0</a:t>
              </a:r>
              <a:endParaRPr lang="ru-RU" i="1">
                <a:solidFill>
                  <a:schemeClr val="hlink"/>
                </a:solidFill>
              </a:endParaRPr>
            </a:p>
          </p:txBody>
        </p:sp>
        <p:sp>
          <p:nvSpPr>
            <p:cNvPr id="7195" name="Line 24"/>
            <p:cNvSpPr>
              <a:spLocks noChangeShapeType="1"/>
            </p:cNvSpPr>
            <p:nvPr/>
          </p:nvSpPr>
          <p:spPr bwMode="auto">
            <a:xfrm>
              <a:off x="583" y="3407"/>
              <a:ext cx="190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96" name="Text Box 25"/>
            <p:cNvSpPr txBox="1">
              <a:spLocks noChangeArrowheads="1"/>
            </p:cNvSpPr>
            <p:nvPr/>
          </p:nvSpPr>
          <p:spPr bwMode="auto">
            <a:xfrm>
              <a:off x="2200" y="3113"/>
              <a:ext cx="7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1"/>
                  </a:solidFill>
                </a:rPr>
                <a:t>b=0</a:t>
              </a:r>
              <a:endParaRPr lang="ru-RU" b="1" i="1">
                <a:solidFill>
                  <a:schemeClr val="accent1"/>
                </a:solidFill>
              </a:endParaRPr>
            </a:p>
          </p:txBody>
        </p:sp>
        <p:sp>
          <p:nvSpPr>
            <p:cNvPr id="7197" name="Line 26"/>
            <p:cNvSpPr>
              <a:spLocks noChangeShapeType="1"/>
            </p:cNvSpPr>
            <p:nvPr/>
          </p:nvSpPr>
          <p:spPr bwMode="auto">
            <a:xfrm>
              <a:off x="583" y="3700"/>
              <a:ext cx="188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98" name="Text Box 27"/>
            <p:cNvSpPr txBox="1">
              <a:spLocks noChangeArrowheads="1"/>
            </p:cNvSpPr>
            <p:nvPr/>
          </p:nvSpPr>
          <p:spPr bwMode="auto">
            <a:xfrm>
              <a:off x="2245" y="3763"/>
              <a:ext cx="8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b&lt;0</a:t>
              </a:r>
              <a:endParaRPr lang="ru-RU" b="1" i="1">
                <a:solidFill>
                  <a:schemeClr val="accent2"/>
                </a:solidFill>
              </a:endParaRP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4573588" y="3533775"/>
            <a:ext cx="4427537" cy="3208338"/>
            <a:chOff x="3011" y="2247"/>
            <a:chExt cx="2789" cy="2021"/>
          </a:xfrm>
        </p:grpSpPr>
        <p:sp>
          <p:nvSpPr>
            <p:cNvPr id="7177" name="Rectangle 43"/>
            <p:cNvSpPr>
              <a:spLocks noChangeArrowheads="1"/>
            </p:cNvSpPr>
            <p:nvPr/>
          </p:nvSpPr>
          <p:spPr bwMode="auto">
            <a:xfrm>
              <a:off x="3011" y="2247"/>
              <a:ext cx="2789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Text Box 45"/>
            <p:cNvSpPr txBox="1">
              <a:spLocks noChangeArrowheads="1"/>
            </p:cNvSpPr>
            <p:nvPr/>
          </p:nvSpPr>
          <p:spPr bwMode="auto">
            <a:xfrm>
              <a:off x="4313" y="327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0</a:t>
              </a:r>
              <a:endParaRPr lang="ru-RU" sz="1800" b="1"/>
            </a:p>
          </p:txBody>
        </p:sp>
        <p:sp>
          <p:nvSpPr>
            <p:cNvPr id="7179" name="Line 47"/>
            <p:cNvSpPr>
              <a:spLocks noChangeShapeType="1"/>
            </p:cNvSpPr>
            <p:nvPr/>
          </p:nvSpPr>
          <p:spPr bwMode="auto">
            <a:xfrm flipV="1">
              <a:off x="4313" y="2376"/>
              <a:ext cx="0" cy="17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80" name="Line 48"/>
            <p:cNvSpPr>
              <a:spLocks noChangeShapeType="1"/>
            </p:cNvSpPr>
            <p:nvPr/>
          </p:nvSpPr>
          <p:spPr bwMode="auto">
            <a:xfrm>
              <a:off x="3310" y="3259"/>
              <a:ext cx="21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81" name="Text Box 49"/>
            <p:cNvSpPr txBox="1">
              <a:spLocks noChangeArrowheads="1"/>
            </p:cNvSpPr>
            <p:nvPr/>
          </p:nvSpPr>
          <p:spPr bwMode="auto">
            <a:xfrm>
              <a:off x="5296" y="3259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/>
                <a:t>x</a:t>
              </a:r>
              <a:endParaRPr lang="ru-RU" sz="2000" b="1" i="1"/>
            </a:p>
          </p:txBody>
        </p:sp>
        <p:sp>
          <p:nvSpPr>
            <p:cNvPr id="7182" name="Text Box 50"/>
            <p:cNvSpPr txBox="1">
              <a:spLocks noChangeArrowheads="1"/>
            </p:cNvSpPr>
            <p:nvPr/>
          </p:nvSpPr>
          <p:spPr bwMode="auto">
            <a:xfrm>
              <a:off x="4333" y="2396"/>
              <a:ext cx="2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/>
                <a:t>y</a:t>
              </a:r>
              <a:endParaRPr lang="ru-RU" sz="2000" b="1" i="1"/>
            </a:p>
          </p:txBody>
        </p:sp>
        <p:sp>
          <p:nvSpPr>
            <p:cNvPr id="7183" name="Line 51"/>
            <p:cNvSpPr>
              <a:spLocks noChangeShapeType="1"/>
            </p:cNvSpPr>
            <p:nvPr/>
          </p:nvSpPr>
          <p:spPr bwMode="auto">
            <a:xfrm flipV="1">
              <a:off x="3811" y="2376"/>
              <a:ext cx="1063" cy="166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84" name="Text Box 52"/>
            <p:cNvSpPr txBox="1">
              <a:spLocks noChangeArrowheads="1"/>
            </p:cNvSpPr>
            <p:nvPr/>
          </p:nvSpPr>
          <p:spPr bwMode="auto">
            <a:xfrm>
              <a:off x="3107" y="2387"/>
              <a:ext cx="8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i="1">
                  <a:solidFill>
                    <a:schemeClr val="tx2"/>
                  </a:solidFill>
                </a:rPr>
                <a:t>Y=kx</a:t>
              </a:r>
              <a:endParaRPr lang="ru-RU" sz="2800" b="1" i="1">
                <a:solidFill>
                  <a:schemeClr val="tx2"/>
                </a:solidFill>
              </a:endParaRPr>
            </a:p>
          </p:txBody>
        </p:sp>
        <p:sp>
          <p:nvSpPr>
            <p:cNvPr id="7185" name="Text Box 53"/>
            <p:cNvSpPr txBox="1">
              <a:spLocks noChangeArrowheads="1"/>
            </p:cNvSpPr>
            <p:nvPr/>
          </p:nvSpPr>
          <p:spPr bwMode="auto">
            <a:xfrm>
              <a:off x="4694" y="2478"/>
              <a:ext cx="7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solidFill>
                    <a:schemeClr val="hlink"/>
                  </a:solidFill>
                </a:rPr>
                <a:t>K&gt;0</a:t>
              </a:r>
              <a:endParaRPr lang="ru-RU" sz="2000" b="1" i="1">
                <a:solidFill>
                  <a:schemeClr val="hlink"/>
                </a:solidFill>
              </a:endParaRPr>
            </a:p>
          </p:txBody>
        </p:sp>
        <p:sp>
          <p:nvSpPr>
            <p:cNvPr id="7186" name="Line 54"/>
            <p:cNvSpPr>
              <a:spLocks noChangeShapeType="1"/>
            </p:cNvSpPr>
            <p:nvPr/>
          </p:nvSpPr>
          <p:spPr bwMode="auto">
            <a:xfrm>
              <a:off x="3511" y="3038"/>
              <a:ext cx="1844" cy="50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87" name="Text Box 55"/>
            <p:cNvSpPr txBox="1">
              <a:spLocks noChangeArrowheads="1"/>
            </p:cNvSpPr>
            <p:nvPr/>
          </p:nvSpPr>
          <p:spPr bwMode="auto">
            <a:xfrm>
              <a:off x="4802" y="3598"/>
              <a:ext cx="8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solidFill>
                    <a:schemeClr val="accent1"/>
                  </a:solidFill>
                </a:rPr>
                <a:t>K&lt;0</a:t>
              </a:r>
              <a:endParaRPr lang="ru-RU" sz="2000" b="1" i="1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/>
      <p:bldP spid="139269" grpId="0" animBg="1"/>
      <p:bldP spid="1392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i="1" smtClean="0"/>
              <a:t>Определите, какому графику линейной функции соответствует каждая из формул?</a:t>
            </a:r>
            <a:r>
              <a:rPr lang="ru-RU" sz="2800" b="1" i="1" smtClean="0"/>
              <a:t> </a:t>
            </a:r>
          </a:p>
        </p:txBody>
      </p:sp>
      <p:sp>
        <p:nvSpPr>
          <p:cNvPr id="8195" name="Line 6"/>
          <p:cNvSpPr>
            <a:spLocks noChangeShapeType="1"/>
          </p:cNvSpPr>
          <p:nvPr/>
        </p:nvSpPr>
        <p:spPr bwMode="auto">
          <a:xfrm flipV="1">
            <a:off x="1476375" y="1844675"/>
            <a:ext cx="0" cy="20891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250825" y="2852738"/>
            <a:ext cx="273685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>
            <a:off x="3492500" y="3068638"/>
            <a:ext cx="251936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 flipV="1">
            <a:off x="4500563" y="1844675"/>
            <a:ext cx="0" cy="20891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6516688" y="2924175"/>
            <a:ext cx="2627312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00" name="Line 11"/>
          <p:cNvSpPr>
            <a:spLocks noChangeShapeType="1"/>
          </p:cNvSpPr>
          <p:nvPr/>
        </p:nvSpPr>
        <p:spPr bwMode="auto">
          <a:xfrm flipV="1">
            <a:off x="7740650" y="1916113"/>
            <a:ext cx="0" cy="208915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 flipV="1">
            <a:off x="1258888" y="4149725"/>
            <a:ext cx="0" cy="23749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V="1">
            <a:off x="0" y="5516563"/>
            <a:ext cx="2843213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 flipV="1">
            <a:off x="7667625" y="4005263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04" name="Line 15"/>
          <p:cNvSpPr>
            <a:spLocks noChangeShapeType="1"/>
          </p:cNvSpPr>
          <p:nvPr/>
        </p:nvSpPr>
        <p:spPr bwMode="auto">
          <a:xfrm>
            <a:off x="6551613" y="544512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05" name="Text Box 16"/>
          <p:cNvSpPr txBox="1">
            <a:spLocks noChangeArrowheads="1"/>
          </p:cNvSpPr>
          <p:nvPr/>
        </p:nvSpPr>
        <p:spPr bwMode="auto">
          <a:xfrm>
            <a:off x="2700338" y="2924175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x</a:t>
            </a:r>
            <a:endParaRPr lang="ru-RU" sz="2000" b="1" i="1"/>
          </a:p>
        </p:txBody>
      </p:sp>
      <p:sp>
        <p:nvSpPr>
          <p:cNvPr id="8206" name="Text Box 17"/>
          <p:cNvSpPr txBox="1">
            <a:spLocks noChangeArrowheads="1"/>
          </p:cNvSpPr>
          <p:nvPr/>
        </p:nvSpPr>
        <p:spPr bwMode="auto">
          <a:xfrm>
            <a:off x="1476375" y="1773238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y</a:t>
            </a:r>
            <a:endParaRPr lang="ru-RU" sz="2000" b="1" i="1"/>
          </a:p>
        </p:txBody>
      </p:sp>
      <p:sp>
        <p:nvSpPr>
          <p:cNvPr id="8207" name="Text Box 18"/>
          <p:cNvSpPr txBox="1">
            <a:spLocks noChangeArrowheads="1"/>
          </p:cNvSpPr>
          <p:nvPr/>
        </p:nvSpPr>
        <p:spPr bwMode="auto">
          <a:xfrm>
            <a:off x="1476375" y="2852738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endParaRPr lang="ru-RU" sz="1600" b="1"/>
          </a:p>
        </p:txBody>
      </p:sp>
      <p:sp>
        <p:nvSpPr>
          <p:cNvPr id="8208" name="Line 19"/>
          <p:cNvSpPr>
            <a:spLocks noChangeShapeType="1"/>
          </p:cNvSpPr>
          <p:nvPr/>
        </p:nvSpPr>
        <p:spPr bwMode="auto">
          <a:xfrm>
            <a:off x="2339975" y="28527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09" name="Text Box 20"/>
          <p:cNvSpPr txBox="1">
            <a:spLocks noChangeArrowheads="1"/>
          </p:cNvSpPr>
          <p:nvPr/>
        </p:nvSpPr>
        <p:spPr bwMode="auto">
          <a:xfrm>
            <a:off x="2124075" y="292417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20</a:t>
            </a:r>
            <a:endParaRPr lang="ru-RU" sz="1600" b="1"/>
          </a:p>
        </p:txBody>
      </p:sp>
      <p:sp>
        <p:nvSpPr>
          <p:cNvPr id="8210" name="Line 21"/>
          <p:cNvSpPr>
            <a:spLocks noChangeShapeType="1"/>
          </p:cNvSpPr>
          <p:nvPr/>
        </p:nvSpPr>
        <p:spPr bwMode="auto">
          <a:xfrm flipH="1">
            <a:off x="1403350" y="242093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11" name="Text Box 22"/>
          <p:cNvSpPr txBox="1">
            <a:spLocks noChangeArrowheads="1"/>
          </p:cNvSpPr>
          <p:nvPr/>
        </p:nvSpPr>
        <p:spPr bwMode="auto">
          <a:xfrm>
            <a:off x="1116013" y="227647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endParaRPr lang="ru-RU" sz="1600" b="1"/>
          </a:p>
        </p:txBody>
      </p:sp>
      <p:sp>
        <p:nvSpPr>
          <p:cNvPr id="8212" name="Line 23"/>
          <p:cNvSpPr>
            <a:spLocks noChangeShapeType="1"/>
          </p:cNvSpPr>
          <p:nvPr/>
        </p:nvSpPr>
        <p:spPr bwMode="auto">
          <a:xfrm flipV="1">
            <a:off x="2339975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13" name="Line 24"/>
          <p:cNvSpPr>
            <a:spLocks noChangeShapeType="1"/>
          </p:cNvSpPr>
          <p:nvPr/>
        </p:nvSpPr>
        <p:spPr bwMode="auto">
          <a:xfrm>
            <a:off x="1476375" y="24209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14" name="Line 25"/>
          <p:cNvSpPr>
            <a:spLocks noChangeShapeType="1"/>
          </p:cNvSpPr>
          <p:nvPr/>
        </p:nvSpPr>
        <p:spPr bwMode="auto">
          <a:xfrm flipV="1">
            <a:off x="611188" y="2060575"/>
            <a:ext cx="2305050" cy="1296988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15" name="Text Box 26"/>
          <p:cNvSpPr txBox="1">
            <a:spLocks noChangeArrowheads="1"/>
          </p:cNvSpPr>
          <p:nvPr/>
        </p:nvSpPr>
        <p:spPr bwMode="auto">
          <a:xfrm>
            <a:off x="5724525" y="29972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x</a:t>
            </a:r>
            <a:endParaRPr lang="ru-RU" sz="1800" b="1" i="1"/>
          </a:p>
        </p:txBody>
      </p:sp>
      <p:sp>
        <p:nvSpPr>
          <p:cNvPr id="8216" name="Text Box 27"/>
          <p:cNvSpPr txBox="1">
            <a:spLocks noChangeArrowheads="1"/>
          </p:cNvSpPr>
          <p:nvPr/>
        </p:nvSpPr>
        <p:spPr bwMode="auto">
          <a:xfrm>
            <a:off x="4500563" y="184467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y</a:t>
            </a:r>
            <a:endParaRPr lang="ru-RU" sz="2000" b="1" i="1"/>
          </a:p>
        </p:txBody>
      </p:sp>
      <p:sp>
        <p:nvSpPr>
          <p:cNvPr id="8217" name="Text Box 28"/>
          <p:cNvSpPr txBox="1">
            <a:spLocks noChangeArrowheads="1"/>
          </p:cNvSpPr>
          <p:nvPr/>
        </p:nvSpPr>
        <p:spPr bwMode="auto">
          <a:xfrm>
            <a:off x="4500563" y="3068638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endParaRPr lang="ru-RU" sz="1600" b="1"/>
          </a:p>
        </p:txBody>
      </p:sp>
      <p:sp>
        <p:nvSpPr>
          <p:cNvPr id="8218" name="Line 29"/>
          <p:cNvSpPr>
            <a:spLocks noChangeShapeType="1"/>
          </p:cNvSpPr>
          <p:nvPr/>
        </p:nvSpPr>
        <p:spPr bwMode="auto">
          <a:xfrm flipH="1">
            <a:off x="4427538" y="2349500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19" name="Text Box 30"/>
          <p:cNvSpPr txBox="1">
            <a:spLocks noChangeArrowheads="1"/>
          </p:cNvSpPr>
          <p:nvPr/>
        </p:nvSpPr>
        <p:spPr bwMode="auto">
          <a:xfrm>
            <a:off x="4067175" y="2349500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70</a:t>
            </a:r>
            <a:endParaRPr lang="ru-RU" sz="1600" b="1"/>
          </a:p>
        </p:txBody>
      </p:sp>
      <p:sp>
        <p:nvSpPr>
          <p:cNvPr id="8220" name="Line 31"/>
          <p:cNvSpPr>
            <a:spLocks noChangeShapeType="1"/>
          </p:cNvSpPr>
          <p:nvPr/>
        </p:nvSpPr>
        <p:spPr bwMode="auto">
          <a:xfrm>
            <a:off x="3419475" y="2349500"/>
            <a:ext cx="2665413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21" name="Text Box 32"/>
          <p:cNvSpPr txBox="1">
            <a:spLocks noChangeArrowheads="1"/>
          </p:cNvSpPr>
          <p:nvPr/>
        </p:nvSpPr>
        <p:spPr bwMode="auto">
          <a:xfrm>
            <a:off x="8837613" y="2997200"/>
            <a:ext cx="611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x</a:t>
            </a:r>
            <a:endParaRPr lang="ru-RU" sz="2000" b="1" i="1"/>
          </a:p>
        </p:txBody>
      </p:sp>
      <p:sp>
        <p:nvSpPr>
          <p:cNvPr id="8222" name="Text Box 33"/>
          <p:cNvSpPr txBox="1">
            <a:spLocks noChangeArrowheads="1"/>
          </p:cNvSpPr>
          <p:nvPr/>
        </p:nvSpPr>
        <p:spPr bwMode="auto">
          <a:xfrm>
            <a:off x="7812088" y="18446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y</a:t>
            </a:r>
            <a:endParaRPr lang="ru-RU" sz="2000" b="1" i="1"/>
          </a:p>
        </p:txBody>
      </p:sp>
      <p:sp>
        <p:nvSpPr>
          <p:cNvPr id="8223" name="Text Box 34"/>
          <p:cNvSpPr txBox="1">
            <a:spLocks noChangeArrowheads="1"/>
          </p:cNvSpPr>
          <p:nvPr/>
        </p:nvSpPr>
        <p:spPr bwMode="auto">
          <a:xfrm>
            <a:off x="7740650" y="292417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endParaRPr lang="ru-RU" sz="1600" b="1"/>
          </a:p>
        </p:txBody>
      </p:sp>
      <p:sp>
        <p:nvSpPr>
          <p:cNvPr id="8224" name="Line 35"/>
          <p:cNvSpPr>
            <a:spLocks noChangeShapeType="1"/>
          </p:cNvSpPr>
          <p:nvPr/>
        </p:nvSpPr>
        <p:spPr bwMode="auto">
          <a:xfrm>
            <a:off x="6804025" y="2924175"/>
            <a:ext cx="2016125" cy="0"/>
          </a:xfrm>
          <a:prstGeom prst="line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25" name="Text Box 36"/>
          <p:cNvSpPr txBox="1">
            <a:spLocks noChangeArrowheads="1"/>
          </p:cNvSpPr>
          <p:nvPr/>
        </p:nvSpPr>
        <p:spPr bwMode="auto">
          <a:xfrm>
            <a:off x="1331913" y="4005263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y</a:t>
            </a:r>
            <a:endParaRPr lang="ru-RU" sz="2000" b="1" i="1"/>
          </a:p>
        </p:txBody>
      </p:sp>
      <p:sp>
        <p:nvSpPr>
          <p:cNvPr id="8226" name="Text Box 37"/>
          <p:cNvSpPr txBox="1">
            <a:spLocks noChangeArrowheads="1"/>
          </p:cNvSpPr>
          <p:nvPr/>
        </p:nvSpPr>
        <p:spPr bwMode="auto">
          <a:xfrm>
            <a:off x="2484438" y="5516563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x</a:t>
            </a:r>
            <a:endParaRPr lang="ru-RU" sz="2000" b="1" i="1"/>
          </a:p>
        </p:txBody>
      </p:sp>
      <p:sp>
        <p:nvSpPr>
          <p:cNvPr id="8227" name="Text Box 38"/>
          <p:cNvSpPr txBox="1">
            <a:spLocks noChangeArrowheads="1"/>
          </p:cNvSpPr>
          <p:nvPr/>
        </p:nvSpPr>
        <p:spPr bwMode="auto">
          <a:xfrm>
            <a:off x="1258888" y="5516563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endParaRPr lang="ru-RU" sz="1600" b="1"/>
          </a:p>
        </p:txBody>
      </p:sp>
      <p:sp>
        <p:nvSpPr>
          <p:cNvPr id="8228" name="Line 39"/>
          <p:cNvSpPr>
            <a:spLocks noChangeShapeType="1"/>
          </p:cNvSpPr>
          <p:nvPr/>
        </p:nvSpPr>
        <p:spPr bwMode="auto">
          <a:xfrm>
            <a:off x="2124075" y="5516563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29" name="Text Box 40"/>
          <p:cNvSpPr txBox="1">
            <a:spLocks noChangeArrowheads="1"/>
          </p:cNvSpPr>
          <p:nvPr/>
        </p:nvSpPr>
        <p:spPr bwMode="auto">
          <a:xfrm>
            <a:off x="1908175" y="5589588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0,3</a:t>
            </a:r>
            <a:endParaRPr lang="ru-RU" sz="1600" b="1"/>
          </a:p>
        </p:txBody>
      </p:sp>
      <p:sp>
        <p:nvSpPr>
          <p:cNvPr id="8230" name="Line 41"/>
          <p:cNvSpPr>
            <a:spLocks noChangeShapeType="1"/>
          </p:cNvSpPr>
          <p:nvPr/>
        </p:nvSpPr>
        <p:spPr bwMode="auto">
          <a:xfrm flipH="1">
            <a:off x="1187450" y="46529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31" name="Text Box 42"/>
          <p:cNvSpPr txBox="1">
            <a:spLocks noChangeArrowheads="1"/>
          </p:cNvSpPr>
          <p:nvPr/>
        </p:nvSpPr>
        <p:spPr bwMode="auto">
          <a:xfrm>
            <a:off x="755650" y="4508500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40</a:t>
            </a:r>
            <a:endParaRPr lang="ru-RU" sz="1600" b="1"/>
          </a:p>
        </p:txBody>
      </p:sp>
      <p:sp>
        <p:nvSpPr>
          <p:cNvPr id="8232" name="Line 43"/>
          <p:cNvSpPr>
            <a:spLocks noChangeShapeType="1"/>
          </p:cNvSpPr>
          <p:nvPr/>
        </p:nvSpPr>
        <p:spPr bwMode="auto">
          <a:xfrm>
            <a:off x="539750" y="4005263"/>
            <a:ext cx="2232025" cy="2160587"/>
          </a:xfrm>
          <a:prstGeom prst="line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33" name="Text Box 44"/>
          <p:cNvSpPr txBox="1">
            <a:spLocks noChangeArrowheads="1"/>
          </p:cNvSpPr>
          <p:nvPr/>
        </p:nvSpPr>
        <p:spPr bwMode="auto">
          <a:xfrm>
            <a:off x="8801100" y="5300663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x</a:t>
            </a:r>
            <a:endParaRPr lang="ru-RU" sz="1800" b="1" i="1"/>
          </a:p>
        </p:txBody>
      </p:sp>
      <p:sp>
        <p:nvSpPr>
          <p:cNvPr id="8234" name="Text Box 45"/>
          <p:cNvSpPr txBox="1">
            <a:spLocks noChangeArrowheads="1"/>
          </p:cNvSpPr>
          <p:nvPr/>
        </p:nvSpPr>
        <p:spPr bwMode="auto">
          <a:xfrm>
            <a:off x="7667625" y="393382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y</a:t>
            </a:r>
            <a:endParaRPr lang="ru-RU" sz="2000" b="1" i="1"/>
          </a:p>
        </p:txBody>
      </p:sp>
      <p:sp>
        <p:nvSpPr>
          <p:cNvPr id="8235" name="Text Box 46"/>
          <p:cNvSpPr txBox="1">
            <a:spLocks noChangeArrowheads="1"/>
          </p:cNvSpPr>
          <p:nvPr/>
        </p:nvSpPr>
        <p:spPr bwMode="auto">
          <a:xfrm>
            <a:off x="7667625" y="544512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endParaRPr lang="ru-RU" sz="1600" b="1"/>
          </a:p>
        </p:txBody>
      </p:sp>
      <p:sp>
        <p:nvSpPr>
          <p:cNvPr id="8236" name="Line 47"/>
          <p:cNvSpPr>
            <a:spLocks noChangeShapeType="1"/>
          </p:cNvSpPr>
          <p:nvPr/>
        </p:nvSpPr>
        <p:spPr bwMode="auto">
          <a:xfrm>
            <a:off x="8459788" y="54451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37" name="Line 48"/>
          <p:cNvSpPr>
            <a:spLocks noChangeShapeType="1"/>
          </p:cNvSpPr>
          <p:nvPr/>
        </p:nvSpPr>
        <p:spPr bwMode="auto">
          <a:xfrm flipH="1">
            <a:off x="7596188" y="609282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38" name="Text Box 49"/>
          <p:cNvSpPr txBox="1">
            <a:spLocks noChangeArrowheads="1"/>
          </p:cNvSpPr>
          <p:nvPr/>
        </p:nvSpPr>
        <p:spPr bwMode="auto">
          <a:xfrm>
            <a:off x="8316913" y="5084763"/>
            <a:ext cx="827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5</a:t>
            </a:r>
            <a:endParaRPr lang="ru-RU" sz="1600" b="1"/>
          </a:p>
        </p:txBody>
      </p:sp>
      <p:sp>
        <p:nvSpPr>
          <p:cNvPr id="8239" name="Text Box 50"/>
          <p:cNvSpPr txBox="1">
            <a:spLocks noChangeArrowheads="1"/>
          </p:cNvSpPr>
          <p:nvPr/>
        </p:nvSpPr>
        <p:spPr bwMode="auto">
          <a:xfrm>
            <a:off x="7092950" y="594995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-5</a:t>
            </a:r>
            <a:endParaRPr lang="ru-RU" sz="1600" b="1"/>
          </a:p>
        </p:txBody>
      </p:sp>
      <p:sp>
        <p:nvSpPr>
          <p:cNvPr id="8240" name="Line 51"/>
          <p:cNvSpPr>
            <a:spLocks noChangeShapeType="1"/>
          </p:cNvSpPr>
          <p:nvPr/>
        </p:nvSpPr>
        <p:spPr bwMode="auto">
          <a:xfrm flipV="1">
            <a:off x="7019925" y="4941888"/>
            <a:ext cx="2124075" cy="1584325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41" name="Text Box 52"/>
          <p:cNvSpPr txBox="1">
            <a:spLocks noChangeArrowheads="1"/>
          </p:cNvSpPr>
          <p:nvPr/>
        </p:nvSpPr>
        <p:spPr bwMode="auto">
          <a:xfrm>
            <a:off x="3419475" y="4292600"/>
            <a:ext cx="26654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/>
              <a:t>y=70</a:t>
            </a:r>
          </a:p>
          <a:p>
            <a:pPr algn="ctr">
              <a:spcBef>
                <a:spcPct val="50000"/>
              </a:spcBef>
            </a:pPr>
            <a:r>
              <a:rPr lang="en-US" sz="2000" b="1" i="1"/>
              <a:t>y=x-5</a:t>
            </a:r>
          </a:p>
          <a:p>
            <a:pPr algn="ctr">
              <a:spcBef>
                <a:spcPct val="50000"/>
              </a:spcBef>
            </a:pPr>
            <a:r>
              <a:rPr lang="en-US" sz="2000" b="1" i="1"/>
              <a:t>y=40-120x</a:t>
            </a:r>
          </a:p>
          <a:p>
            <a:pPr algn="ctr">
              <a:spcBef>
                <a:spcPct val="50000"/>
              </a:spcBef>
            </a:pPr>
            <a:r>
              <a:rPr lang="en-US" sz="2000" b="1" i="1"/>
              <a:t>Y=0</a:t>
            </a:r>
          </a:p>
          <a:p>
            <a:pPr algn="ctr">
              <a:spcBef>
                <a:spcPct val="50000"/>
              </a:spcBef>
            </a:pPr>
            <a:r>
              <a:rPr lang="en-US" sz="2000" b="1" i="1"/>
              <a:t>y=0,05x</a:t>
            </a:r>
            <a:endParaRPr lang="ru-RU" sz="2000" b="1" i="1"/>
          </a:p>
        </p:txBody>
      </p:sp>
      <p:sp>
        <p:nvSpPr>
          <p:cNvPr id="132150" name="Text Box 54"/>
          <p:cNvSpPr txBox="1">
            <a:spLocks noChangeArrowheads="1"/>
          </p:cNvSpPr>
          <p:nvPr/>
        </p:nvSpPr>
        <p:spPr bwMode="auto">
          <a:xfrm>
            <a:off x="2411413" y="17732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chemeClr val="tx2"/>
                </a:solidFill>
              </a:rPr>
              <a:t>I</a:t>
            </a:r>
            <a:endParaRPr lang="ru-RU" sz="1800" b="1" i="1">
              <a:solidFill>
                <a:schemeClr val="tx2"/>
              </a:solidFill>
            </a:endParaRPr>
          </a:p>
        </p:txBody>
      </p:sp>
      <p:sp>
        <p:nvSpPr>
          <p:cNvPr id="132151" name="Text Box 55"/>
          <p:cNvSpPr txBox="1">
            <a:spLocks noChangeArrowheads="1"/>
          </p:cNvSpPr>
          <p:nvPr/>
        </p:nvSpPr>
        <p:spPr bwMode="auto">
          <a:xfrm>
            <a:off x="5724525" y="1916113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hlink"/>
                </a:solidFill>
              </a:rPr>
              <a:t>II</a:t>
            </a:r>
            <a:endParaRPr lang="ru-RU" sz="2000" b="1" i="1">
              <a:solidFill>
                <a:schemeClr val="hlink"/>
              </a:solidFill>
            </a:endParaRPr>
          </a:p>
        </p:txBody>
      </p:sp>
      <p:sp>
        <p:nvSpPr>
          <p:cNvPr id="132152" name="Text Box 56"/>
          <p:cNvSpPr txBox="1">
            <a:spLocks noChangeArrowheads="1"/>
          </p:cNvSpPr>
          <p:nvPr/>
        </p:nvSpPr>
        <p:spPr bwMode="auto">
          <a:xfrm>
            <a:off x="6659563" y="249237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CC3300"/>
                </a:solidFill>
              </a:rPr>
              <a:t>III</a:t>
            </a:r>
            <a:endParaRPr lang="ru-RU" sz="1800" b="1" i="1">
              <a:solidFill>
                <a:srgbClr val="CC3300"/>
              </a:solidFill>
            </a:endParaRPr>
          </a:p>
        </p:txBody>
      </p:sp>
      <p:sp>
        <p:nvSpPr>
          <p:cNvPr id="132153" name="Text Box 57"/>
          <p:cNvSpPr txBox="1">
            <a:spLocks noChangeArrowheads="1"/>
          </p:cNvSpPr>
          <p:nvPr/>
        </p:nvSpPr>
        <p:spPr bwMode="auto">
          <a:xfrm>
            <a:off x="0" y="3933825"/>
            <a:ext cx="684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chemeClr val="accent1"/>
                </a:solidFill>
              </a:rPr>
              <a:t>IV</a:t>
            </a:r>
            <a:endParaRPr lang="ru-RU" sz="1800" b="1" i="1">
              <a:solidFill>
                <a:schemeClr val="accent1"/>
              </a:solidFill>
            </a:endParaRPr>
          </a:p>
        </p:txBody>
      </p:sp>
      <p:sp>
        <p:nvSpPr>
          <p:cNvPr id="132154" name="Text Box 58"/>
          <p:cNvSpPr txBox="1">
            <a:spLocks noChangeArrowheads="1"/>
          </p:cNvSpPr>
          <p:nvPr/>
        </p:nvSpPr>
        <p:spPr bwMode="auto">
          <a:xfrm>
            <a:off x="6659563" y="6165850"/>
            <a:ext cx="611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chemeClr val="accent2"/>
                </a:solidFill>
              </a:rPr>
              <a:t>V</a:t>
            </a:r>
            <a:endParaRPr lang="ru-RU" sz="2000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8 0.0364 L 0.16493 0.635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2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584E-6 L -0.21649 0.349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2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6.58474E-7 L -0.31962 0.467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2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5 0.04683 L 0.38889 0.19406 " pathEditMode="relative" ptsTypes="AA">
                                      <p:cBhvr>
                                        <p:cTn id="18" dur="2000" fill="hold"/>
                                        <p:tgtEl>
                                          <p:spTgt spid="132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5009 L -0.31076 -0.207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2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51" grpId="0"/>
    </p:bld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90800" y="2438400"/>
            <a:ext cx="4681538" cy="3048000"/>
            <a:chOff x="1632" y="1536"/>
            <a:chExt cx="2949" cy="1920"/>
          </a:xfrm>
        </p:grpSpPr>
        <p:sp>
          <p:nvSpPr>
            <p:cNvPr id="1030" name="Rectangle 7"/>
            <p:cNvSpPr>
              <a:spLocks noChangeArrowheads="1"/>
            </p:cNvSpPr>
            <p:nvPr/>
          </p:nvSpPr>
          <p:spPr bwMode="auto">
            <a:xfrm>
              <a:off x="1632" y="1536"/>
              <a:ext cx="2928" cy="1920"/>
            </a:xfrm>
            <a:prstGeom prst="rect">
              <a:avLst/>
            </a:prstGeom>
            <a:noFill/>
            <a:ln w="317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 wrap="none"/>
            <a:lstStyle/>
            <a:p>
              <a:endParaRPr lang="ru-RU"/>
            </a:p>
          </p:txBody>
        </p:sp>
        <p:sp>
          <p:nvSpPr>
            <p:cNvPr id="1031" name="Text Box 2"/>
            <p:cNvSpPr txBox="1">
              <a:spLocks noChangeArrowheads="1"/>
            </p:cNvSpPr>
            <p:nvPr/>
          </p:nvSpPr>
          <p:spPr bwMode="auto">
            <a:xfrm>
              <a:off x="1701" y="1616"/>
              <a:ext cx="2880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b="1" i="1" lang="en-US" sz="3600">
                  <a:latin charset="0" pitchFamily="18" typeface="Times New Roman"/>
                  <a:sym charset="2" pitchFamily="18" typeface="Symbol"/>
                </a:rPr>
                <a:t>C=</a:t>
              </a:r>
              <a:r>
                <a:rPr b="1" i="1" lang="ru-RU" sz="3600">
                  <a:latin charset="0" pitchFamily="18" typeface="Times New Roman"/>
                  <a:sym charset="2" pitchFamily="18" typeface="Symbol"/>
                </a:rPr>
                <a:t></a:t>
              </a:r>
              <a:r>
                <a:rPr b="1" i="1" lang="en-US" sz="3600">
                  <a:latin charset="0" pitchFamily="18" typeface="Times New Roman"/>
                  <a:sym charset="2" pitchFamily="18" typeface="Symbol"/>
                </a:rPr>
                <a:t>d</a:t>
              </a:r>
            </a:p>
            <a:p>
              <a:pPr algn="ctr"/>
              <a:r>
                <a:rPr b="1" i="1" lang="en-US" sz="3600">
                  <a:latin charset="0" pitchFamily="18" typeface="Times New Roman"/>
                  <a:sym charset="2" pitchFamily="18" typeface="Symbol"/>
                </a:rPr>
                <a:t>M=v</a:t>
              </a:r>
              <a:r>
                <a:rPr b="1" i="1" lang="ru-RU" sz="3600">
                  <a:latin charset="0" pitchFamily="18" typeface="Times New Roman"/>
                  <a:sym charset="2" pitchFamily="18" typeface="Symbol"/>
                </a:rPr>
                <a:t></a:t>
              </a:r>
              <a:endParaRPr b="1" i="1" lang="en-US" sz="3600">
                <a:latin charset="0" pitchFamily="18" typeface="Times New Roman"/>
                <a:sym charset="2" pitchFamily="18" typeface="Symbol"/>
              </a:endParaRPr>
            </a:p>
            <a:p>
              <a:pPr algn="ctr"/>
              <a:r>
                <a:rPr b="1" i="1" lang="en-US" sz="3600">
                  <a:latin charset="0" pitchFamily="18" typeface="Times New Roman"/>
                  <a:sym charset="2" pitchFamily="18" typeface="Symbol"/>
                </a:rPr>
                <a:t>P=4a</a:t>
              </a:r>
            </a:p>
            <a:p>
              <a:pPr algn="ctr"/>
              <a:r>
                <a:rPr b="1" i="1" lang="en-US" sz="3600">
                  <a:latin charset="0" pitchFamily="18" typeface="Times New Roman"/>
                  <a:sym charset="2" pitchFamily="18" typeface="Symbol"/>
                </a:rPr>
                <a:t>S=vt</a:t>
              </a:r>
            </a:p>
            <a:p>
              <a:pPr algn="ctr"/>
              <a:r>
                <a:rPr b="1" i="1" lang="en-US" sz="3600">
                  <a:latin charset="0" pitchFamily="18" typeface="Times New Roman"/>
                  <a:sym charset="2" pitchFamily="18" typeface="Symbol"/>
                </a:rPr>
                <a:t>X=x</a:t>
              </a:r>
              <a:r>
                <a:rPr b="1" baseline="-25000" i="1" lang="en-US" sz="3600">
                  <a:latin charset="0" pitchFamily="18" typeface="Times New Roman"/>
                  <a:sym charset="2" pitchFamily="18" typeface="Symbol"/>
                </a:rPr>
                <a:t>0</a:t>
              </a:r>
              <a:r>
                <a:rPr b="1" i="1" lang="en-US" sz="3600">
                  <a:latin charset="0" pitchFamily="18" typeface="Times New Roman"/>
                  <a:sym charset="2" pitchFamily="18" typeface="Symbol"/>
                </a:rPr>
                <a:t>+vt</a:t>
              </a:r>
              <a:endParaRPr b="1" i="1" lang="ru-RU" sz="3600">
                <a:latin charset="0" pitchFamily="18" typeface="Times New Roman"/>
              </a:endParaRPr>
            </a:p>
          </p:txBody>
        </p:sp>
      </p:grpSp>
      <p:pic>
        <p:nvPicPr>
          <p:cNvPr id="1026" name="Object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7550" y="3314700"/>
            <a:ext cx="88900" cy="228600"/>
          </a:xfrm>
          <a:prstGeom prst="rect"/>
          <a:noFill/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203325" y="11985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baseline="30000" lang="ru-RU"/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1331913" y="981075"/>
            <a:ext cx="6553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b="1" dirty="0" i="1" lang="ru-RU" sz="4000">
                <a:solidFill>
                  <a:schemeClr val="tx2"/>
                </a:solidFill>
              </a:rPr>
              <a:t>Примеры линейных зависимостей</a:t>
            </a:r>
            <a:endParaRPr dirty="0" lang="ru-RU" sz="4000"/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edge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914400"/>
            <a:ext cx="7793037" cy="846138"/>
          </a:xfrm>
          <a:noFill/>
        </p:spPr>
        <p:txBody>
          <a:bodyPr/>
          <a:lstStyle/>
          <a:p>
            <a:pPr eaLnBrk="1" hangingPunct="1"/>
            <a:r>
              <a:rPr lang="ru-RU" sz="2400" b="1" i="1" smtClean="0"/>
              <a:t>Графики зависимости скорости от времени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057400"/>
            <a:ext cx="3810000" cy="4114800"/>
          </a:xfrm>
          <a:noFill/>
          <a:ln w="3175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ru-RU" sz="1400" b="1" i="1" smtClean="0"/>
              <a:t>Изменялась ли скорость тела</a:t>
            </a:r>
            <a:r>
              <a:rPr lang="ru-RU" sz="1400" smtClean="0"/>
              <a:t> </a:t>
            </a:r>
            <a:r>
              <a:rPr lang="ru-RU" sz="1400" b="1" i="1" smtClean="0"/>
              <a:t>с течением времени? Чему равна скорость?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181600" y="2057400"/>
            <a:ext cx="3810000" cy="4114800"/>
          </a:xfrm>
          <a:ln w="31750"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1400" b="1" i="1" smtClean="0"/>
              <a:t>Скорость какого тела больше? Какое</a:t>
            </a:r>
            <a:r>
              <a:rPr lang="ru-RU" sz="1400" smtClean="0"/>
              <a:t> </a:t>
            </a:r>
            <a:r>
              <a:rPr lang="ru-RU" sz="1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расстояние </a:t>
            </a:r>
            <a:r>
              <a:rPr lang="ru-RU" sz="1400" b="1" i="1" smtClean="0"/>
              <a:t>пройдёт каждое тело за 5 с?</a:t>
            </a:r>
            <a:r>
              <a:rPr lang="ru-RU" sz="1600" b="1" i="1" smtClean="0"/>
              <a:t>  </a:t>
            </a:r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V="1">
            <a:off x="1295400" y="3276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>
            <a:off x="1295400" y="5562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23622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24" name="Line 12"/>
          <p:cNvSpPr>
            <a:spLocks noChangeShapeType="1"/>
          </p:cNvSpPr>
          <p:nvPr/>
        </p:nvSpPr>
        <p:spPr bwMode="auto">
          <a:xfrm>
            <a:off x="25908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25" name="Line 13"/>
          <p:cNvSpPr>
            <a:spLocks noChangeShapeType="1"/>
          </p:cNvSpPr>
          <p:nvPr/>
        </p:nvSpPr>
        <p:spPr bwMode="auto">
          <a:xfrm>
            <a:off x="32766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26" name="Line 16"/>
          <p:cNvSpPr>
            <a:spLocks noChangeShapeType="1"/>
          </p:cNvSpPr>
          <p:nvPr/>
        </p:nvSpPr>
        <p:spPr bwMode="auto">
          <a:xfrm>
            <a:off x="1752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27" name="Line 18"/>
          <p:cNvSpPr>
            <a:spLocks noChangeShapeType="1"/>
          </p:cNvSpPr>
          <p:nvPr/>
        </p:nvSpPr>
        <p:spPr bwMode="auto">
          <a:xfrm>
            <a:off x="19050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28" name="Line 19"/>
          <p:cNvSpPr>
            <a:spLocks noChangeShapeType="1"/>
          </p:cNvSpPr>
          <p:nvPr/>
        </p:nvSpPr>
        <p:spPr bwMode="auto">
          <a:xfrm>
            <a:off x="12954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29" name="Line 20"/>
          <p:cNvSpPr>
            <a:spLocks noChangeShapeType="1"/>
          </p:cNvSpPr>
          <p:nvPr/>
        </p:nvSpPr>
        <p:spPr bwMode="auto">
          <a:xfrm flipH="1">
            <a:off x="1219200" y="4572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30" name="Line 21"/>
          <p:cNvSpPr>
            <a:spLocks noChangeShapeType="1"/>
          </p:cNvSpPr>
          <p:nvPr/>
        </p:nvSpPr>
        <p:spPr bwMode="auto">
          <a:xfrm flipH="1">
            <a:off x="1219200" y="3886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31" name="Text Box 24"/>
          <p:cNvSpPr txBox="1">
            <a:spLocks noChangeArrowheads="1"/>
          </p:cNvSpPr>
          <p:nvPr/>
        </p:nvSpPr>
        <p:spPr bwMode="auto">
          <a:xfrm>
            <a:off x="3657600" y="51816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/>
              <a:t>t,</a:t>
            </a:r>
            <a:r>
              <a:rPr lang="ru-RU" baseline="30000"/>
              <a:t> </a:t>
            </a:r>
            <a:r>
              <a:rPr lang="ru-RU" sz="2000" b="1" i="1" baseline="30000"/>
              <a:t>с</a:t>
            </a:r>
            <a:endParaRPr lang="ru-RU" baseline="30000"/>
          </a:p>
        </p:txBody>
      </p:sp>
      <p:sp>
        <p:nvSpPr>
          <p:cNvPr id="9232" name="Text Box 28"/>
          <p:cNvSpPr txBox="1">
            <a:spLocks noChangeArrowheads="1"/>
          </p:cNvSpPr>
          <p:nvPr/>
        </p:nvSpPr>
        <p:spPr bwMode="auto">
          <a:xfrm>
            <a:off x="1752600" y="5715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1</a:t>
            </a:r>
          </a:p>
        </p:txBody>
      </p:sp>
      <p:sp>
        <p:nvSpPr>
          <p:cNvPr id="9233" name="Text Box 29"/>
          <p:cNvSpPr txBox="1">
            <a:spLocks noChangeArrowheads="1"/>
          </p:cNvSpPr>
          <p:nvPr/>
        </p:nvSpPr>
        <p:spPr bwMode="auto">
          <a:xfrm>
            <a:off x="2514600" y="57150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2</a:t>
            </a:r>
          </a:p>
        </p:txBody>
      </p:sp>
      <p:sp>
        <p:nvSpPr>
          <p:cNvPr id="9234" name="Text Box 30"/>
          <p:cNvSpPr txBox="1">
            <a:spLocks noChangeArrowheads="1"/>
          </p:cNvSpPr>
          <p:nvPr/>
        </p:nvSpPr>
        <p:spPr bwMode="auto">
          <a:xfrm>
            <a:off x="3200400" y="57150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3</a:t>
            </a:r>
          </a:p>
        </p:txBody>
      </p:sp>
      <p:sp>
        <p:nvSpPr>
          <p:cNvPr id="9235" name="Text Box 31"/>
          <p:cNvSpPr txBox="1">
            <a:spLocks noChangeArrowheads="1"/>
          </p:cNvSpPr>
          <p:nvPr/>
        </p:nvSpPr>
        <p:spPr bwMode="auto">
          <a:xfrm>
            <a:off x="838200" y="44958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4</a:t>
            </a:r>
          </a:p>
        </p:txBody>
      </p:sp>
      <p:sp>
        <p:nvSpPr>
          <p:cNvPr id="9236" name="Text Box 32"/>
          <p:cNvSpPr txBox="1">
            <a:spLocks noChangeArrowheads="1"/>
          </p:cNvSpPr>
          <p:nvPr/>
        </p:nvSpPr>
        <p:spPr bwMode="auto">
          <a:xfrm>
            <a:off x="838200" y="3810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8</a:t>
            </a:r>
          </a:p>
        </p:txBody>
      </p:sp>
      <p:sp>
        <p:nvSpPr>
          <p:cNvPr id="9237" name="Line 33"/>
          <p:cNvSpPr>
            <a:spLocks noChangeShapeType="1"/>
          </p:cNvSpPr>
          <p:nvPr/>
        </p:nvSpPr>
        <p:spPr bwMode="auto">
          <a:xfrm>
            <a:off x="1295400" y="3886200"/>
            <a:ext cx="2667000" cy="0"/>
          </a:xfrm>
          <a:prstGeom prst="line">
            <a:avLst/>
          </a:prstGeom>
          <a:noFill/>
          <a:ln w="31750">
            <a:solidFill>
              <a:srgbClr val="3366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38" name="Line 34"/>
          <p:cNvSpPr>
            <a:spLocks noChangeShapeType="1"/>
          </p:cNvSpPr>
          <p:nvPr/>
        </p:nvSpPr>
        <p:spPr bwMode="auto">
          <a:xfrm flipV="1">
            <a:off x="5867400" y="3276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39" name="Line 35"/>
          <p:cNvSpPr>
            <a:spLocks noChangeShapeType="1"/>
          </p:cNvSpPr>
          <p:nvPr/>
        </p:nvSpPr>
        <p:spPr bwMode="auto">
          <a:xfrm>
            <a:off x="5867400" y="5486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40" name="Text Box 37"/>
          <p:cNvSpPr txBox="1">
            <a:spLocks noChangeArrowheads="1"/>
          </p:cNvSpPr>
          <p:nvPr/>
        </p:nvSpPr>
        <p:spPr bwMode="auto">
          <a:xfrm>
            <a:off x="8229600" y="5105400"/>
            <a:ext cx="9144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baseline="30000"/>
              <a:t>t, c</a:t>
            </a:r>
            <a:endParaRPr lang="ru-RU" baseline="30000"/>
          </a:p>
        </p:txBody>
      </p:sp>
      <p:sp>
        <p:nvSpPr>
          <p:cNvPr id="9241" name="Line 39"/>
          <p:cNvSpPr>
            <a:spLocks noChangeShapeType="1"/>
          </p:cNvSpPr>
          <p:nvPr/>
        </p:nvSpPr>
        <p:spPr bwMode="auto">
          <a:xfrm flipV="1">
            <a:off x="6477000" y="5410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42" name="Line 41"/>
          <p:cNvSpPr>
            <a:spLocks noChangeShapeType="1"/>
          </p:cNvSpPr>
          <p:nvPr/>
        </p:nvSpPr>
        <p:spPr bwMode="auto">
          <a:xfrm flipV="1">
            <a:off x="7239000" y="5410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43" name="Line 42"/>
          <p:cNvSpPr>
            <a:spLocks noChangeShapeType="1"/>
          </p:cNvSpPr>
          <p:nvPr/>
        </p:nvSpPr>
        <p:spPr bwMode="auto">
          <a:xfrm flipV="1">
            <a:off x="7924800" y="5410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44" name="Line 43"/>
          <p:cNvSpPr>
            <a:spLocks noChangeShapeType="1"/>
          </p:cNvSpPr>
          <p:nvPr/>
        </p:nvSpPr>
        <p:spPr bwMode="auto">
          <a:xfrm>
            <a:off x="5867400" y="457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45" name="Line 44"/>
          <p:cNvSpPr>
            <a:spLocks noChangeShapeType="1"/>
          </p:cNvSpPr>
          <p:nvPr/>
        </p:nvSpPr>
        <p:spPr bwMode="auto">
          <a:xfrm flipH="1">
            <a:off x="5791200" y="4648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46" name="Line 45"/>
          <p:cNvSpPr>
            <a:spLocks noChangeShapeType="1"/>
          </p:cNvSpPr>
          <p:nvPr/>
        </p:nvSpPr>
        <p:spPr bwMode="auto">
          <a:xfrm flipH="1">
            <a:off x="5791200" y="3886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47" name="Text Box 46"/>
          <p:cNvSpPr txBox="1">
            <a:spLocks noChangeArrowheads="1"/>
          </p:cNvSpPr>
          <p:nvPr/>
        </p:nvSpPr>
        <p:spPr bwMode="auto">
          <a:xfrm>
            <a:off x="6324600" y="56388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2</a:t>
            </a:r>
          </a:p>
        </p:txBody>
      </p:sp>
      <p:sp>
        <p:nvSpPr>
          <p:cNvPr id="9248" name="Text Box 47"/>
          <p:cNvSpPr txBox="1">
            <a:spLocks noChangeArrowheads="1"/>
          </p:cNvSpPr>
          <p:nvPr/>
        </p:nvSpPr>
        <p:spPr bwMode="auto">
          <a:xfrm>
            <a:off x="7086600" y="56388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4</a:t>
            </a:r>
          </a:p>
        </p:txBody>
      </p:sp>
      <p:sp>
        <p:nvSpPr>
          <p:cNvPr id="9249" name="Text Box 49"/>
          <p:cNvSpPr txBox="1">
            <a:spLocks noChangeArrowheads="1"/>
          </p:cNvSpPr>
          <p:nvPr/>
        </p:nvSpPr>
        <p:spPr bwMode="auto">
          <a:xfrm>
            <a:off x="7848600" y="56388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6</a:t>
            </a:r>
          </a:p>
        </p:txBody>
      </p:sp>
      <p:sp>
        <p:nvSpPr>
          <p:cNvPr id="9250" name="Text Box 51"/>
          <p:cNvSpPr txBox="1">
            <a:spLocks noChangeArrowheads="1"/>
          </p:cNvSpPr>
          <p:nvPr/>
        </p:nvSpPr>
        <p:spPr bwMode="auto">
          <a:xfrm>
            <a:off x="5486400" y="4572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1</a:t>
            </a:r>
          </a:p>
        </p:txBody>
      </p:sp>
      <p:sp>
        <p:nvSpPr>
          <p:cNvPr id="9251" name="Text Box 52"/>
          <p:cNvSpPr txBox="1">
            <a:spLocks noChangeArrowheads="1"/>
          </p:cNvSpPr>
          <p:nvPr/>
        </p:nvSpPr>
        <p:spPr bwMode="auto">
          <a:xfrm>
            <a:off x="5470525" y="38100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2</a:t>
            </a:r>
          </a:p>
        </p:txBody>
      </p:sp>
      <p:sp>
        <p:nvSpPr>
          <p:cNvPr id="9252" name="Text Box 53"/>
          <p:cNvSpPr txBox="1">
            <a:spLocks noChangeArrowheads="1"/>
          </p:cNvSpPr>
          <p:nvPr/>
        </p:nvSpPr>
        <p:spPr bwMode="auto">
          <a:xfrm>
            <a:off x="5486400" y="38100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aseline="30000"/>
              <a:t>2</a:t>
            </a:r>
          </a:p>
        </p:txBody>
      </p:sp>
      <p:sp>
        <p:nvSpPr>
          <p:cNvPr id="9253" name="Line 54"/>
          <p:cNvSpPr>
            <a:spLocks noChangeShapeType="1"/>
          </p:cNvSpPr>
          <p:nvPr/>
        </p:nvSpPr>
        <p:spPr bwMode="auto">
          <a:xfrm>
            <a:off x="5867400" y="4648200"/>
            <a:ext cx="2667000" cy="0"/>
          </a:xfrm>
          <a:prstGeom prst="line">
            <a:avLst/>
          </a:prstGeom>
          <a:noFill/>
          <a:ln w="31750">
            <a:solidFill>
              <a:srgbClr val="800080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54" name="Line 55"/>
          <p:cNvSpPr>
            <a:spLocks noChangeShapeType="1"/>
          </p:cNvSpPr>
          <p:nvPr/>
        </p:nvSpPr>
        <p:spPr bwMode="auto">
          <a:xfrm>
            <a:off x="5867400" y="3886200"/>
            <a:ext cx="2590800" cy="0"/>
          </a:xfrm>
          <a:prstGeom prst="line">
            <a:avLst/>
          </a:prstGeom>
          <a:noFill/>
          <a:ln w="31750">
            <a:solidFill>
              <a:srgbClr val="3366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55" name="Text Box 56"/>
          <p:cNvSpPr txBox="1">
            <a:spLocks noChangeArrowheads="1"/>
          </p:cNvSpPr>
          <p:nvPr/>
        </p:nvSpPr>
        <p:spPr bwMode="auto">
          <a:xfrm>
            <a:off x="8305800" y="3429000"/>
            <a:ext cx="457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/>
              <a:t>I</a:t>
            </a:r>
          </a:p>
        </p:txBody>
      </p:sp>
      <p:sp>
        <p:nvSpPr>
          <p:cNvPr id="9256" name="Text Box 57"/>
          <p:cNvSpPr txBox="1">
            <a:spLocks noChangeArrowheads="1"/>
          </p:cNvSpPr>
          <p:nvPr/>
        </p:nvSpPr>
        <p:spPr bwMode="auto">
          <a:xfrm>
            <a:off x="8305800" y="4267200"/>
            <a:ext cx="5334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/>
              <a:t>II</a:t>
            </a:r>
            <a:endParaRPr lang="ru-RU" baseline="30000"/>
          </a:p>
        </p:txBody>
      </p:sp>
      <p:sp>
        <p:nvSpPr>
          <p:cNvPr id="9257" name="Text Box 58"/>
          <p:cNvSpPr txBox="1">
            <a:spLocks noChangeArrowheads="1"/>
          </p:cNvSpPr>
          <p:nvPr/>
        </p:nvSpPr>
        <p:spPr bwMode="auto">
          <a:xfrm>
            <a:off x="5943600" y="3276600"/>
            <a:ext cx="83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baseline="30000">
                <a:latin typeface="Times New Roman" pitchFamily="18" charset="0"/>
              </a:rPr>
              <a:t>V</a:t>
            </a:r>
            <a:r>
              <a:rPr lang="en-US" sz="1000" b="1" i="1" baseline="30000">
                <a:latin typeface="Times New Roman" pitchFamily="18" charset="0"/>
              </a:rPr>
              <a:t>x ,  </a:t>
            </a:r>
            <a:r>
              <a:rPr lang="ru-RU" sz="2000" b="1" i="1" baseline="30000">
                <a:latin typeface="Times New Roman" pitchFamily="18" charset="0"/>
              </a:rPr>
              <a:t>м/с</a:t>
            </a:r>
            <a:endParaRPr lang="ru-RU" baseline="30000"/>
          </a:p>
        </p:txBody>
      </p:sp>
      <p:sp>
        <p:nvSpPr>
          <p:cNvPr id="9258" name="Text Box 59"/>
          <p:cNvSpPr txBox="1">
            <a:spLocks noChangeArrowheads="1"/>
          </p:cNvSpPr>
          <p:nvPr/>
        </p:nvSpPr>
        <p:spPr bwMode="auto">
          <a:xfrm>
            <a:off x="1371600" y="3276600"/>
            <a:ext cx="1066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V</a:t>
            </a:r>
            <a:r>
              <a:rPr lang="ru-RU" sz="1000" b="1" i="1" baseline="30000">
                <a:latin typeface="Times New Roman" pitchFamily="18" charset="0"/>
              </a:rPr>
              <a:t>x ,</a:t>
            </a:r>
            <a:r>
              <a:rPr lang="ru-RU" sz="2000" b="1" i="1" baseline="30000">
                <a:latin typeface="Times New Roman" pitchFamily="18" charset="0"/>
              </a:rPr>
              <a:t> м/с</a:t>
            </a:r>
            <a:endParaRPr lang="ru-RU" baseline="3000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838200"/>
            <a:ext cx="7793037" cy="9144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i="1" smtClean="0"/>
              <a:t>Графики зависимости</a:t>
            </a:r>
            <a:r>
              <a:rPr lang="ru-RU" smtClean="0"/>
              <a:t> </a:t>
            </a:r>
            <a:r>
              <a:rPr lang="ru-RU" sz="2800" b="1" i="1" smtClean="0"/>
              <a:t>перемещения от времени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057400"/>
            <a:ext cx="3886200" cy="4114800"/>
          </a:xfrm>
          <a:noFill/>
          <a:ln w="3175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ru-RU" sz="1600" b="1" i="1" smtClean="0"/>
              <a:t>С какой скоростью</a:t>
            </a:r>
            <a:r>
              <a:rPr lang="ru-RU" smtClean="0"/>
              <a:t> </a:t>
            </a:r>
            <a:r>
              <a:rPr lang="ru-RU" sz="1600" b="1" i="1" smtClean="0"/>
              <a:t>двигалось</a:t>
            </a:r>
            <a:r>
              <a:rPr lang="ru-RU" sz="1400" b="1" i="1" smtClean="0"/>
              <a:t> </a:t>
            </a:r>
            <a:r>
              <a:rPr lang="ru-RU" sz="1600" b="1" i="1" smtClean="0"/>
              <a:t>тело?</a:t>
            </a:r>
            <a:endParaRPr lang="ru-RU" sz="1400" b="1" i="1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876800" y="2057400"/>
            <a:ext cx="4038600" cy="4114800"/>
          </a:xfrm>
          <a:noFill/>
          <a:ln w="3175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ru-RU" sz="1600" b="1" i="1" smtClean="0"/>
              <a:t>Определите</a:t>
            </a:r>
            <a:r>
              <a:rPr lang="ru-RU" smtClean="0"/>
              <a:t> </a:t>
            </a:r>
            <a:r>
              <a:rPr lang="ru-RU" sz="1600" b="1" i="1" smtClean="0"/>
              <a:t>скорость каждого тела.</a:t>
            </a:r>
            <a:r>
              <a:rPr lang="en-US" sz="1600" b="1" i="1" smtClean="0"/>
              <a:t> </a:t>
            </a:r>
            <a:r>
              <a:rPr lang="ru-RU" sz="1600" b="1" i="1" smtClean="0"/>
              <a:t>Что можно сказать о движении тел,</a:t>
            </a:r>
            <a:r>
              <a:rPr lang="en-US" sz="1600" b="1" i="1" smtClean="0"/>
              <a:t>  </a:t>
            </a:r>
            <a:r>
              <a:rPr lang="ru-RU" sz="1600" b="1" i="1" smtClean="0"/>
              <a:t>пользуясь графиком?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943600" y="57150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248400" y="571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324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534400" y="5867400"/>
            <a:ext cx="3810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baseline="30000"/>
              <a:t>t</a:t>
            </a:r>
            <a:endParaRPr lang="ru-RU" i="1" baseline="30000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>
            <a:off x="67818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 flipH="1">
            <a:off x="5867400" y="5257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>
            <a:off x="72390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>
            <a:off x="7696200" y="579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4" name="Line 18"/>
          <p:cNvSpPr>
            <a:spLocks noChangeShapeType="1"/>
          </p:cNvSpPr>
          <p:nvPr/>
        </p:nvSpPr>
        <p:spPr bwMode="auto">
          <a:xfrm>
            <a:off x="6553200" y="68199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5" name="Line 19"/>
          <p:cNvSpPr>
            <a:spLocks noChangeShapeType="1"/>
          </p:cNvSpPr>
          <p:nvPr/>
        </p:nvSpPr>
        <p:spPr bwMode="auto">
          <a:xfrm>
            <a:off x="80010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6" name="Line 20"/>
          <p:cNvSpPr>
            <a:spLocks noChangeShapeType="1"/>
          </p:cNvSpPr>
          <p:nvPr/>
        </p:nvSpPr>
        <p:spPr bwMode="auto">
          <a:xfrm>
            <a:off x="83820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7" name="Line 21"/>
          <p:cNvSpPr>
            <a:spLocks noChangeShapeType="1"/>
          </p:cNvSpPr>
          <p:nvPr/>
        </p:nvSpPr>
        <p:spPr bwMode="auto">
          <a:xfrm>
            <a:off x="87630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8" name="Line 22"/>
          <p:cNvSpPr>
            <a:spLocks noChangeShapeType="1"/>
          </p:cNvSpPr>
          <p:nvPr/>
        </p:nvSpPr>
        <p:spPr bwMode="auto">
          <a:xfrm flipH="1">
            <a:off x="5867400" y="4267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59" name="Line 23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60" name="Text Box 24"/>
          <p:cNvSpPr txBox="1">
            <a:spLocks noChangeArrowheads="1"/>
          </p:cNvSpPr>
          <p:nvPr/>
        </p:nvSpPr>
        <p:spPr bwMode="auto">
          <a:xfrm>
            <a:off x="5410200" y="5181600"/>
            <a:ext cx="609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baseline="30000"/>
              <a:t>50</a:t>
            </a:r>
            <a:endParaRPr lang="ru-RU" sz="1600" b="1" baseline="30000"/>
          </a:p>
        </p:txBody>
      </p:sp>
      <p:sp>
        <p:nvSpPr>
          <p:cNvPr id="10261" name="Text Box 26"/>
          <p:cNvSpPr txBox="1">
            <a:spLocks noChangeArrowheads="1"/>
          </p:cNvSpPr>
          <p:nvPr/>
        </p:nvSpPr>
        <p:spPr bwMode="auto">
          <a:xfrm>
            <a:off x="60960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S</a:t>
            </a:r>
            <a:r>
              <a:rPr lang="en-US" sz="1000" b="1" i="1">
                <a:latin typeface="Times New Roman" pitchFamily="18" charset="0"/>
              </a:rPr>
              <a:t>x</a:t>
            </a:r>
            <a:r>
              <a:rPr lang="en-US" sz="1600" b="1" i="1">
                <a:latin typeface="Times New Roman" pitchFamily="18" charset="0"/>
              </a:rPr>
              <a:t>, </a:t>
            </a:r>
            <a:r>
              <a:rPr lang="ru-RU" sz="1800" b="1" i="1">
                <a:latin typeface="Times New Roman" pitchFamily="18" charset="0"/>
              </a:rPr>
              <a:t>м</a:t>
            </a:r>
            <a:endParaRPr lang="ru-RU" sz="2000" b="1" i="1"/>
          </a:p>
        </p:txBody>
      </p:sp>
      <p:sp>
        <p:nvSpPr>
          <p:cNvPr id="10262" name="Line 27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63" name="Line 30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64" name="Line 31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65" name="Line 32"/>
          <p:cNvSpPr>
            <a:spLocks noChangeShapeType="1"/>
          </p:cNvSpPr>
          <p:nvPr/>
        </p:nvSpPr>
        <p:spPr bwMode="auto">
          <a:xfrm flipV="1">
            <a:off x="5943600" y="32766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66" name="Text Box 33"/>
          <p:cNvSpPr txBox="1">
            <a:spLocks noChangeArrowheads="1"/>
          </p:cNvSpPr>
          <p:nvPr/>
        </p:nvSpPr>
        <p:spPr bwMode="auto">
          <a:xfrm>
            <a:off x="5257800" y="4191000"/>
            <a:ext cx="609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150</a:t>
            </a:r>
          </a:p>
        </p:txBody>
      </p:sp>
      <p:sp>
        <p:nvSpPr>
          <p:cNvPr id="10267" name="Text Box 34"/>
          <p:cNvSpPr txBox="1">
            <a:spLocks noChangeArrowheads="1"/>
          </p:cNvSpPr>
          <p:nvPr/>
        </p:nvSpPr>
        <p:spPr bwMode="auto">
          <a:xfrm>
            <a:off x="6172200" y="5867400"/>
            <a:ext cx="457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10</a:t>
            </a:r>
          </a:p>
        </p:txBody>
      </p:sp>
      <p:sp>
        <p:nvSpPr>
          <p:cNvPr id="10268" name="Text Box 35"/>
          <p:cNvSpPr txBox="1">
            <a:spLocks noChangeArrowheads="1"/>
          </p:cNvSpPr>
          <p:nvPr/>
        </p:nvSpPr>
        <p:spPr bwMode="auto">
          <a:xfrm>
            <a:off x="7848600" y="5867400"/>
            <a:ext cx="457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50</a:t>
            </a:r>
          </a:p>
        </p:txBody>
      </p:sp>
      <p:sp>
        <p:nvSpPr>
          <p:cNvPr id="10269" name="Line 36"/>
          <p:cNvSpPr>
            <a:spLocks noChangeShapeType="1"/>
          </p:cNvSpPr>
          <p:nvPr/>
        </p:nvSpPr>
        <p:spPr bwMode="auto">
          <a:xfrm flipH="1">
            <a:off x="5867400" y="4724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70" name="Text Box 37"/>
          <p:cNvSpPr txBox="1">
            <a:spLocks noChangeArrowheads="1"/>
          </p:cNvSpPr>
          <p:nvPr/>
        </p:nvSpPr>
        <p:spPr bwMode="auto">
          <a:xfrm>
            <a:off x="5334000" y="4648200"/>
            <a:ext cx="1143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100</a:t>
            </a:r>
          </a:p>
        </p:txBody>
      </p:sp>
      <p:sp>
        <p:nvSpPr>
          <p:cNvPr id="10271" name="Line 38"/>
          <p:cNvSpPr>
            <a:spLocks noChangeShapeType="1"/>
          </p:cNvSpPr>
          <p:nvPr/>
        </p:nvSpPr>
        <p:spPr bwMode="auto">
          <a:xfrm flipV="1">
            <a:off x="6324600" y="5257800"/>
            <a:ext cx="0" cy="457200"/>
          </a:xfrm>
          <a:prstGeom prst="line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72" name="Line 40"/>
          <p:cNvSpPr>
            <a:spLocks noChangeShapeType="1"/>
          </p:cNvSpPr>
          <p:nvPr/>
        </p:nvSpPr>
        <p:spPr bwMode="auto">
          <a:xfrm flipV="1">
            <a:off x="5943600" y="5257800"/>
            <a:ext cx="381000" cy="228600"/>
          </a:xfrm>
          <a:prstGeom prst="line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73" name="Line 41"/>
          <p:cNvSpPr>
            <a:spLocks noChangeShapeType="1"/>
          </p:cNvSpPr>
          <p:nvPr/>
        </p:nvSpPr>
        <p:spPr bwMode="auto">
          <a:xfrm flipV="1">
            <a:off x="7543800" y="4724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74" name="Line 42"/>
          <p:cNvSpPr>
            <a:spLocks noChangeShapeType="1"/>
          </p:cNvSpPr>
          <p:nvPr/>
        </p:nvSpPr>
        <p:spPr bwMode="auto">
          <a:xfrm>
            <a:off x="5943600" y="4724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75" name="Line 43"/>
          <p:cNvSpPr>
            <a:spLocks noChangeShapeType="1"/>
          </p:cNvSpPr>
          <p:nvPr/>
        </p:nvSpPr>
        <p:spPr bwMode="auto">
          <a:xfrm flipV="1">
            <a:off x="5943600" y="4343400"/>
            <a:ext cx="2286000" cy="13716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76" name="Line 46"/>
          <p:cNvSpPr>
            <a:spLocks noChangeShapeType="1"/>
          </p:cNvSpPr>
          <p:nvPr/>
        </p:nvSpPr>
        <p:spPr bwMode="auto">
          <a:xfrm flipV="1">
            <a:off x="7239000" y="4267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Line 47"/>
          <p:cNvSpPr>
            <a:spLocks noChangeShapeType="1"/>
          </p:cNvSpPr>
          <p:nvPr/>
        </p:nvSpPr>
        <p:spPr bwMode="auto">
          <a:xfrm>
            <a:off x="5943600" y="4267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8" name="Line 48"/>
          <p:cNvSpPr>
            <a:spLocks noChangeShapeType="1"/>
          </p:cNvSpPr>
          <p:nvPr/>
        </p:nvSpPr>
        <p:spPr bwMode="auto">
          <a:xfrm flipV="1">
            <a:off x="5943600" y="3810000"/>
            <a:ext cx="1676400" cy="1905000"/>
          </a:xfrm>
          <a:prstGeom prst="line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9" name="Text Box 51"/>
          <p:cNvSpPr txBox="1">
            <a:spLocks noChangeArrowheads="1"/>
          </p:cNvSpPr>
          <p:nvPr/>
        </p:nvSpPr>
        <p:spPr bwMode="auto">
          <a:xfrm>
            <a:off x="7543800" y="3581400"/>
            <a:ext cx="2635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baseline="30000">
                <a:solidFill>
                  <a:srgbClr val="FF0066"/>
                </a:solidFill>
              </a:rPr>
              <a:t>I</a:t>
            </a:r>
            <a:endParaRPr lang="ru-RU" sz="2000" b="1" i="1" baseline="30000">
              <a:solidFill>
                <a:srgbClr val="FF0066"/>
              </a:solidFill>
            </a:endParaRPr>
          </a:p>
        </p:txBody>
      </p:sp>
      <p:sp>
        <p:nvSpPr>
          <p:cNvPr id="10280" name="Text Box 52"/>
          <p:cNvSpPr txBox="1">
            <a:spLocks noChangeArrowheads="1"/>
          </p:cNvSpPr>
          <p:nvPr/>
        </p:nvSpPr>
        <p:spPr bwMode="auto">
          <a:xfrm>
            <a:off x="8001000" y="4114800"/>
            <a:ext cx="3429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baseline="30000">
                <a:solidFill>
                  <a:schemeClr val="tx2"/>
                </a:solidFill>
              </a:rPr>
              <a:t>II</a:t>
            </a:r>
            <a:endParaRPr lang="ru-RU" sz="2000" b="1" i="1" baseline="30000">
              <a:solidFill>
                <a:schemeClr val="tx2"/>
              </a:solidFill>
            </a:endParaRPr>
          </a:p>
        </p:txBody>
      </p:sp>
      <p:sp>
        <p:nvSpPr>
          <p:cNvPr id="10281" name="Line 54"/>
          <p:cNvSpPr>
            <a:spLocks noChangeShapeType="1"/>
          </p:cNvSpPr>
          <p:nvPr/>
        </p:nvSpPr>
        <p:spPr bwMode="auto">
          <a:xfrm flipV="1">
            <a:off x="1828800" y="297180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2" name="Line 56"/>
          <p:cNvSpPr>
            <a:spLocks noChangeShapeType="1"/>
          </p:cNvSpPr>
          <p:nvPr/>
        </p:nvSpPr>
        <p:spPr bwMode="auto">
          <a:xfrm>
            <a:off x="1828800" y="57150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3" name="Text Box 57"/>
          <p:cNvSpPr txBox="1">
            <a:spLocks noChangeArrowheads="1"/>
          </p:cNvSpPr>
          <p:nvPr/>
        </p:nvSpPr>
        <p:spPr bwMode="auto">
          <a:xfrm>
            <a:off x="4495800" y="5791200"/>
            <a:ext cx="2524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/>
              <a:t>t</a:t>
            </a:r>
            <a:endParaRPr lang="ru-RU" sz="2000" baseline="30000"/>
          </a:p>
        </p:txBody>
      </p:sp>
      <p:sp>
        <p:nvSpPr>
          <p:cNvPr id="10284" name="Line 59"/>
          <p:cNvSpPr>
            <a:spLocks noChangeShapeType="1"/>
          </p:cNvSpPr>
          <p:nvPr/>
        </p:nvSpPr>
        <p:spPr bwMode="auto">
          <a:xfrm>
            <a:off x="23622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5" name="Line 60"/>
          <p:cNvSpPr>
            <a:spLocks noChangeShapeType="1"/>
          </p:cNvSpPr>
          <p:nvPr/>
        </p:nvSpPr>
        <p:spPr bwMode="auto">
          <a:xfrm>
            <a:off x="2895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6" name="Line 61"/>
          <p:cNvSpPr>
            <a:spLocks noChangeShapeType="1"/>
          </p:cNvSpPr>
          <p:nvPr/>
        </p:nvSpPr>
        <p:spPr bwMode="auto">
          <a:xfrm>
            <a:off x="-22098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7" name="Line 62"/>
          <p:cNvSpPr>
            <a:spLocks noChangeShapeType="1"/>
          </p:cNvSpPr>
          <p:nvPr/>
        </p:nvSpPr>
        <p:spPr bwMode="auto">
          <a:xfrm>
            <a:off x="33528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8" name="Line 63"/>
          <p:cNvSpPr>
            <a:spLocks noChangeShapeType="1"/>
          </p:cNvSpPr>
          <p:nvPr/>
        </p:nvSpPr>
        <p:spPr bwMode="auto">
          <a:xfrm>
            <a:off x="38862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Line 64"/>
          <p:cNvSpPr>
            <a:spLocks noChangeShapeType="1"/>
          </p:cNvSpPr>
          <p:nvPr/>
        </p:nvSpPr>
        <p:spPr bwMode="auto">
          <a:xfrm>
            <a:off x="4419600" y="571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0" name="Text Box 65"/>
          <p:cNvSpPr txBox="1">
            <a:spLocks noChangeArrowheads="1"/>
          </p:cNvSpPr>
          <p:nvPr/>
        </p:nvSpPr>
        <p:spPr bwMode="auto">
          <a:xfrm>
            <a:off x="2209800" y="5867400"/>
            <a:ext cx="273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1</a:t>
            </a:r>
            <a:endParaRPr lang="ru-RU" baseline="30000"/>
          </a:p>
        </p:txBody>
      </p:sp>
      <p:sp>
        <p:nvSpPr>
          <p:cNvPr id="10291" name="Text Box 66"/>
          <p:cNvSpPr txBox="1">
            <a:spLocks noChangeArrowheads="1"/>
          </p:cNvSpPr>
          <p:nvPr/>
        </p:nvSpPr>
        <p:spPr bwMode="auto">
          <a:xfrm>
            <a:off x="2590800" y="59436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baseline="30000"/>
          </a:p>
        </p:txBody>
      </p:sp>
      <p:sp>
        <p:nvSpPr>
          <p:cNvPr id="10292" name="Text Box 67"/>
          <p:cNvSpPr txBox="1">
            <a:spLocks noChangeArrowheads="1"/>
          </p:cNvSpPr>
          <p:nvPr/>
        </p:nvSpPr>
        <p:spPr bwMode="auto">
          <a:xfrm>
            <a:off x="2743200" y="5867400"/>
            <a:ext cx="273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2</a:t>
            </a:r>
            <a:endParaRPr lang="ru-RU" baseline="30000"/>
          </a:p>
        </p:txBody>
      </p:sp>
      <p:sp>
        <p:nvSpPr>
          <p:cNvPr id="10293" name="Text Box 68"/>
          <p:cNvSpPr txBox="1">
            <a:spLocks noChangeArrowheads="1"/>
          </p:cNvSpPr>
          <p:nvPr/>
        </p:nvSpPr>
        <p:spPr bwMode="auto">
          <a:xfrm>
            <a:off x="3276600" y="5867400"/>
            <a:ext cx="273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3</a:t>
            </a:r>
            <a:endParaRPr lang="ru-RU" baseline="30000"/>
          </a:p>
        </p:txBody>
      </p:sp>
      <p:sp>
        <p:nvSpPr>
          <p:cNvPr id="10294" name="Text Box 69"/>
          <p:cNvSpPr txBox="1">
            <a:spLocks noChangeArrowheads="1"/>
          </p:cNvSpPr>
          <p:nvPr/>
        </p:nvSpPr>
        <p:spPr bwMode="auto">
          <a:xfrm>
            <a:off x="3733800" y="5867400"/>
            <a:ext cx="381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4</a:t>
            </a:r>
            <a:endParaRPr lang="ru-RU" baseline="30000"/>
          </a:p>
        </p:txBody>
      </p:sp>
      <p:sp>
        <p:nvSpPr>
          <p:cNvPr id="10295" name="Text Box 70"/>
          <p:cNvSpPr txBox="1">
            <a:spLocks noChangeArrowheads="1"/>
          </p:cNvSpPr>
          <p:nvPr/>
        </p:nvSpPr>
        <p:spPr bwMode="auto">
          <a:xfrm>
            <a:off x="4267200" y="5867400"/>
            <a:ext cx="273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5</a:t>
            </a:r>
            <a:endParaRPr lang="ru-RU" baseline="30000"/>
          </a:p>
        </p:txBody>
      </p:sp>
      <p:sp>
        <p:nvSpPr>
          <p:cNvPr id="10296" name="Line 71"/>
          <p:cNvSpPr>
            <a:spLocks noChangeShapeType="1"/>
          </p:cNvSpPr>
          <p:nvPr/>
        </p:nvSpPr>
        <p:spPr bwMode="auto">
          <a:xfrm flipH="1">
            <a:off x="1752600" y="5181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7" name="Line 72"/>
          <p:cNvSpPr>
            <a:spLocks noChangeShapeType="1"/>
          </p:cNvSpPr>
          <p:nvPr/>
        </p:nvSpPr>
        <p:spPr bwMode="auto">
          <a:xfrm flipH="1">
            <a:off x="1752600" y="4572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8" name="Line 73"/>
          <p:cNvSpPr>
            <a:spLocks noChangeShapeType="1"/>
          </p:cNvSpPr>
          <p:nvPr/>
        </p:nvSpPr>
        <p:spPr bwMode="auto">
          <a:xfrm flipH="1">
            <a:off x="1752600" y="3886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9" name="Line 74"/>
          <p:cNvSpPr>
            <a:spLocks noChangeShapeType="1"/>
          </p:cNvSpPr>
          <p:nvPr/>
        </p:nvSpPr>
        <p:spPr bwMode="auto">
          <a:xfrm flipH="1">
            <a:off x="1752600" y="3200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0" name="Text Box 75"/>
          <p:cNvSpPr txBox="1">
            <a:spLocks noChangeArrowheads="1"/>
          </p:cNvSpPr>
          <p:nvPr/>
        </p:nvSpPr>
        <p:spPr bwMode="auto">
          <a:xfrm>
            <a:off x="1371600" y="5181600"/>
            <a:ext cx="3619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10</a:t>
            </a:r>
            <a:endParaRPr lang="ru-RU" baseline="30000"/>
          </a:p>
        </p:txBody>
      </p:sp>
      <p:sp>
        <p:nvSpPr>
          <p:cNvPr id="10301" name="Text Box 76"/>
          <p:cNvSpPr txBox="1">
            <a:spLocks noChangeArrowheads="1"/>
          </p:cNvSpPr>
          <p:nvPr/>
        </p:nvSpPr>
        <p:spPr bwMode="auto">
          <a:xfrm>
            <a:off x="1447800" y="3124200"/>
            <a:ext cx="3619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baseline="30000"/>
              <a:t>40</a:t>
            </a:r>
            <a:endParaRPr lang="ru-RU" baseline="30000"/>
          </a:p>
        </p:txBody>
      </p:sp>
      <p:sp>
        <p:nvSpPr>
          <p:cNvPr id="10302" name="Line 77"/>
          <p:cNvSpPr>
            <a:spLocks noChangeShapeType="1"/>
          </p:cNvSpPr>
          <p:nvPr/>
        </p:nvSpPr>
        <p:spPr bwMode="auto">
          <a:xfrm flipV="1">
            <a:off x="4419600" y="3200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3" name="Line 78"/>
          <p:cNvSpPr>
            <a:spLocks noChangeShapeType="1"/>
          </p:cNvSpPr>
          <p:nvPr/>
        </p:nvSpPr>
        <p:spPr bwMode="auto">
          <a:xfrm>
            <a:off x="1828800" y="3200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4" name="Line 79"/>
          <p:cNvSpPr>
            <a:spLocks noChangeShapeType="1"/>
          </p:cNvSpPr>
          <p:nvPr/>
        </p:nvSpPr>
        <p:spPr bwMode="auto">
          <a:xfrm flipV="1">
            <a:off x="1828800" y="2971800"/>
            <a:ext cx="2819400" cy="2743200"/>
          </a:xfrm>
          <a:prstGeom prst="line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5" name="Rectangle 80"/>
          <p:cNvSpPr>
            <a:spLocks noChangeArrowheads="1"/>
          </p:cNvSpPr>
          <p:nvPr/>
        </p:nvSpPr>
        <p:spPr bwMode="auto">
          <a:xfrm>
            <a:off x="2043113" y="2593975"/>
            <a:ext cx="2317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baseline="30000"/>
              <a:t> </a:t>
            </a:r>
            <a:endParaRPr lang="ru-RU" sz="2000" b="1" i="1" baseline="30000"/>
          </a:p>
        </p:txBody>
      </p:sp>
      <p:sp>
        <p:nvSpPr>
          <p:cNvPr id="10306" name="Text Box 81"/>
          <p:cNvSpPr txBox="1">
            <a:spLocks noChangeArrowheads="1"/>
          </p:cNvSpPr>
          <p:nvPr/>
        </p:nvSpPr>
        <p:spPr bwMode="auto">
          <a:xfrm>
            <a:off x="1828800" y="2667000"/>
            <a:ext cx="652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latin typeface="Times New Roman" pitchFamily="18" charset="0"/>
              </a:rPr>
              <a:t>S</a:t>
            </a:r>
            <a:r>
              <a:rPr lang="en-US" sz="1000" b="1" i="1">
                <a:latin typeface="Times New Roman" pitchFamily="18" charset="0"/>
              </a:rPr>
              <a:t>x</a:t>
            </a:r>
            <a:r>
              <a:rPr lang="en-US" sz="2000" b="1" i="1">
                <a:latin typeface="Times New Roman" pitchFamily="18" charset="0"/>
              </a:rPr>
              <a:t>,</a:t>
            </a:r>
            <a:r>
              <a:rPr lang="ru-RU" sz="1800" b="1" i="1">
                <a:latin typeface="Times New Roman" pitchFamily="18" charset="0"/>
              </a:rPr>
              <a:t> м</a:t>
            </a:r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b="1" i="1" smtClean="0"/>
              <a:t>На рисунке изображены графики зависимости координаты трех тел от времени</a:t>
            </a:r>
            <a:r>
              <a:rPr lang="ru-RU" sz="2000" b="1" i="1" baseline="2000" smtClean="0"/>
              <a:t>.</a:t>
            </a:r>
            <a:r>
              <a:rPr lang="ru-RU" smtClean="0"/>
              <a:t> </a:t>
            </a:r>
          </a:p>
        </p:txBody>
      </p:sp>
      <p:sp>
        <p:nvSpPr>
          <p:cNvPr id="11267" name="Line 6"/>
          <p:cNvSpPr>
            <a:spLocks noChangeShapeType="1"/>
          </p:cNvSpPr>
          <p:nvPr/>
        </p:nvSpPr>
        <p:spPr bwMode="auto">
          <a:xfrm flipV="1">
            <a:off x="914400" y="2209800"/>
            <a:ext cx="0" cy="3810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Line 7"/>
          <p:cNvSpPr>
            <a:spLocks noChangeShapeType="1"/>
          </p:cNvSpPr>
          <p:nvPr/>
        </p:nvSpPr>
        <p:spPr bwMode="auto">
          <a:xfrm>
            <a:off x="609600" y="50292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3657600" y="5181600"/>
            <a:ext cx="5334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baseline="30000">
                <a:latin typeface="Times New Roman" pitchFamily="18" charset="0"/>
              </a:rPr>
              <a:t>t, c</a:t>
            </a:r>
            <a:endParaRPr lang="ru-RU" b="1" i="1" baseline="30000">
              <a:latin typeface="Times New Roman" pitchFamily="18" charset="0"/>
            </a:endParaRP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990600" y="2209800"/>
            <a:ext cx="4619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latin typeface="Times New Roman" pitchFamily="18" charset="0"/>
              </a:rPr>
              <a:t>x, м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>
            <a:off x="1524000" y="502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>
            <a:off x="2133600" y="502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>
            <a:off x="2743200" y="502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3276600" y="502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Line 14"/>
          <p:cNvSpPr>
            <a:spLocks noChangeShapeType="1"/>
          </p:cNvSpPr>
          <p:nvPr/>
        </p:nvSpPr>
        <p:spPr bwMode="auto">
          <a:xfrm>
            <a:off x="609600" y="50292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>
            <a:off x="609600" y="50292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>
            <a:off x="609600" y="50292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>
            <a:off x="2667000" y="502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1905000" y="51816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100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3048000" y="51816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200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 flipH="1">
            <a:off x="838200" y="4724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 flipH="1">
            <a:off x="838200" y="4267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 flipH="1">
            <a:off x="838200" y="3810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 flipH="1">
            <a:off x="838200" y="3352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Line 24"/>
          <p:cNvSpPr>
            <a:spLocks noChangeShapeType="1"/>
          </p:cNvSpPr>
          <p:nvPr/>
        </p:nvSpPr>
        <p:spPr bwMode="auto">
          <a:xfrm flipH="1">
            <a:off x="838200" y="2895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 flipH="1">
            <a:off x="838200" y="2438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7" name="Text Box 26"/>
          <p:cNvSpPr txBox="1">
            <a:spLocks noChangeArrowheads="1"/>
          </p:cNvSpPr>
          <p:nvPr/>
        </p:nvSpPr>
        <p:spPr bwMode="auto">
          <a:xfrm>
            <a:off x="457200" y="28194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500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1288" name="Text Box 27"/>
          <p:cNvSpPr txBox="1">
            <a:spLocks noChangeArrowheads="1"/>
          </p:cNvSpPr>
          <p:nvPr/>
        </p:nvSpPr>
        <p:spPr bwMode="auto">
          <a:xfrm>
            <a:off x="457200" y="23622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baseline="30000">
                <a:latin typeface="Times New Roman" pitchFamily="18" charset="0"/>
              </a:rPr>
              <a:t>600</a:t>
            </a:r>
            <a:endParaRPr lang="ru-RU" baseline="30000">
              <a:latin typeface="Times New Roman" pitchFamily="18" charset="0"/>
            </a:endParaRPr>
          </a:p>
        </p:txBody>
      </p:sp>
      <p:sp>
        <p:nvSpPr>
          <p:cNvPr id="11289" name="Line 28"/>
          <p:cNvSpPr>
            <a:spLocks noChangeShapeType="1"/>
          </p:cNvSpPr>
          <p:nvPr/>
        </p:nvSpPr>
        <p:spPr bwMode="auto">
          <a:xfrm flipV="1">
            <a:off x="3276600" y="2438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Line 29"/>
          <p:cNvSpPr>
            <a:spLocks noChangeShapeType="1"/>
          </p:cNvSpPr>
          <p:nvPr/>
        </p:nvSpPr>
        <p:spPr bwMode="auto">
          <a:xfrm>
            <a:off x="914400" y="2438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Line 30"/>
          <p:cNvSpPr>
            <a:spLocks noChangeShapeType="1"/>
          </p:cNvSpPr>
          <p:nvPr/>
        </p:nvSpPr>
        <p:spPr bwMode="auto">
          <a:xfrm flipV="1">
            <a:off x="914400" y="2209800"/>
            <a:ext cx="3429000" cy="6858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Line 31"/>
          <p:cNvSpPr>
            <a:spLocks noChangeShapeType="1"/>
          </p:cNvSpPr>
          <p:nvPr/>
        </p:nvSpPr>
        <p:spPr bwMode="auto">
          <a:xfrm>
            <a:off x="914400" y="2895600"/>
            <a:ext cx="3352800" cy="0"/>
          </a:xfrm>
          <a:prstGeom prst="line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Line 32"/>
          <p:cNvSpPr>
            <a:spLocks noChangeShapeType="1"/>
          </p:cNvSpPr>
          <p:nvPr/>
        </p:nvSpPr>
        <p:spPr bwMode="auto">
          <a:xfrm>
            <a:off x="914400" y="2895600"/>
            <a:ext cx="3200400" cy="2895600"/>
          </a:xfrm>
          <a:prstGeom prst="line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Text Box 33"/>
          <p:cNvSpPr txBox="1">
            <a:spLocks noChangeArrowheads="1"/>
          </p:cNvSpPr>
          <p:nvPr/>
        </p:nvSpPr>
        <p:spPr bwMode="auto">
          <a:xfrm>
            <a:off x="4114800" y="1981200"/>
            <a:ext cx="2476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baseline="30000">
                <a:solidFill>
                  <a:schemeClr val="tx2"/>
                </a:solidFill>
                <a:latin typeface="Times New Roman" pitchFamily="18" charset="0"/>
              </a:rPr>
              <a:t>I</a:t>
            </a:r>
            <a:endParaRPr lang="ru-RU" baseline="30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295" name="Text Box 34"/>
          <p:cNvSpPr txBox="1">
            <a:spLocks noChangeArrowheads="1"/>
          </p:cNvSpPr>
          <p:nvPr/>
        </p:nvSpPr>
        <p:spPr bwMode="auto">
          <a:xfrm>
            <a:off x="3962400" y="2667000"/>
            <a:ext cx="3111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solidFill>
                  <a:srgbClr val="FF0066"/>
                </a:solidFill>
                <a:latin typeface="Times New Roman" pitchFamily="18" charset="0"/>
              </a:rPr>
              <a:t>II</a:t>
            </a:r>
            <a:endParaRPr lang="ru-RU" baseline="300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1296" name="Text Box 35"/>
          <p:cNvSpPr txBox="1">
            <a:spLocks noChangeArrowheads="1"/>
          </p:cNvSpPr>
          <p:nvPr/>
        </p:nvSpPr>
        <p:spPr bwMode="auto">
          <a:xfrm>
            <a:off x="4038600" y="5410200"/>
            <a:ext cx="3746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baseline="30000">
                <a:solidFill>
                  <a:srgbClr val="CC3300"/>
                </a:solidFill>
                <a:latin typeface="Times New Roman" pitchFamily="18" charset="0"/>
              </a:rPr>
              <a:t>III</a:t>
            </a:r>
            <a:endParaRPr lang="ru-RU" baseline="300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1297" name="Text Box 36"/>
          <p:cNvSpPr txBox="1">
            <a:spLocks noChangeArrowheads="1"/>
          </p:cNvSpPr>
          <p:nvPr/>
        </p:nvSpPr>
        <p:spPr bwMode="auto">
          <a:xfrm>
            <a:off x="4932363" y="2276475"/>
            <a:ext cx="36576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baseline="30000"/>
              <a:t>1. Какую информацию о</a:t>
            </a:r>
            <a:r>
              <a:rPr lang="ru-RU" sz="2800" baseline="30000"/>
              <a:t> </a:t>
            </a:r>
            <a:r>
              <a:rPr lang="ru-RU" sz="2800" b="1" i="1" baseline="30000"/>
              <a:t>движении</a:t>
            </a:r>
            <a:r>
              <a:rPr lang="ru-RU" b="1" i="1" baseline="30000"/>
              <a:t> </a:t>
            </a:r>
            <a:r>
              <a:rPr lang="ru-RU" sz="2800" b="1" i="1" baseline="30000"/>
              <a:t>каждого тела вы можете извлечь из этих графиков?</a:t>
            </a:r>
          </a:p>
          <a:p>
            <a:pPr>
              <a:spcBef>
                <a:spcPct val="50000"/>
              </a:spcBef>
            </a:pPr>
            <a:r>
              <a:rPr lang="ru-RU" sz="2800" b="1" i="1" baseline="30000"/>
              <a:t>2. В чем различие и в чем сходство движения этих тел?</a:t>
            </a:r>
          </a:p>
          <a:p>
            <a:pPr>
              <a:spcBef>
                <a:spcPct val="50000"/>
              </a:spcBef>
            </a:pPr>
            <a:r>
              <a:rPr lang="ru-RU" sz="2800" b="1" i="1" baseline="30000"/>
              <a:t>3. Запишите формулой зависимость координаты </a:t>
            </a:r>
            <a:r>
              <a:rPr lang="en-US" sz="2800" b="1" i="1" baseline="30000"/>
              <a:t>I </a:t>
            </a:r>
            <a:r>
              <a:rPr lang="ru-RU" sz="2800" b="1" i="1" baseline="30000"/>
              <a:t>и</a:t>
            </a:r>
            <a:r>
              <a:rPr lang="ru-RU" sz="2800" b="1" baseline="30000"/>
              <a:t> </a:t>
            </a:r>
            <a:r>
              <a:rPr lang="ru-RU" sz="2800" b="1" i="1" baseline="30000"/>
              <a:t>III</a:t>
            </a:r>
            <a:r>
              <a:rPr lang="ru-RU" sz="2800" baseline="30000"/>
              <a:t> </a:t>
            </a:r>
            <a:r>
              <a:rPr lang="ru-RU" sz="2800" b="1" i="1" baseline="30000"/>
              <a:t>тел от времени</a:t>
            </a:r>
            <a:r>
              <a:rPr lang="ru-RU" sz="2800" i="1" baseline="30000"/>
              <a:t>.</a:t>
            </a:r>
            <a:endParaRPr lang="ru-RU" sz="2800" baseline="3000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528</Words>
  <Application>Microsoft Office PowerPoint</Application>
  <PresentationFormat>Экран (4:3)</PresentationFormat>
  <Paragraphs>191</Paragraphs>
  <Slides>12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Эркер</vt:lpstr>
      <vt:lpstr>Microsoft Equation 3.0</vt:lpstr>
      <vt:lpstr>Линейная функция</vt:lpstr>
      <vt:lpstr>Цели урока:</vt:lpstr>
      <vt:lpstr>Слайд 3</vt:lpstr>
      <vt:lpstr>Слайд 4</vt:lpstr>
      <vt:lpstr>Определите, какому графику линейной функции соответствует каждая из формул? </vt:lpstr>
      <vt:lpstr>Слайд 6</vt:lpstr>
      <vt:lpstr>Графики зависимости скорости от времени</vt:lpstr>
      <vt:lpstr>Графики зависимости перемещения от времени</vt:lpstr>
      <vt:lpstr>На рисунке изображены графики зависимости координаты трех тел от времени. </vt:lpstr>
      <vt:lpstr>Среди графиков найдите те, которые соответствуют равномерному прямолинейному движению:</vt:lpstr>
      <vt:lpstr>Решите задачу:</vt:lpstr>
      <vt:lpstr>Решение задачи: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Линейная функция</dc:title>
  <dc:creator>Олег</dc:creator>
  <cp:lastModifiedBy>Олег</cp:lastModifiedBy>
  <cp:revision>1</cp:revision>
  <dcterms:created xsi:type="dcterms:W3CDTF">2012-09-04T11:00:34Z</dcterms:created>
  <dcterms:modified xsi:type="dcterms:W3CDTF">2012-09-04T11:03:49Z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129160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