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7"/>
  </p:notesMasterIdLst>
  <p:sldIdLst>
    <p:sldId id="267" r:id="rId2"/>
    <p:sldId id="272" r:id="rId3"/>
    <p:sldId id="283" r:id="rId4"/>
    <p:sldId id="284" r:id="rId5"/>
    <p:sldId id="285" r:id="rId6"/>
    <p:sldId id="286" r:id="rId7"/>
    <p:sldId id="287" r:id="rId8"/>
    <p:sldId id="295" r:id="rId9"/>
    <p:sldId id="288" r:id="rId10"/>
    <p:sldId id="292" r:id="rId11"/>
    <p:sldId id="289" r:id="rId12"/>
    <p:sldId id="290" r:id="rId13"/>
    <p:sldId id="291" r:id="rId14"/>
    <p:sldId id="293" r:id="rId15"/>
    <p:sldId id="29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E53CE-915A-4ACF-888C-280E02E2FE5B}" type="datetimeFigureOut">
              <a:rPr lang="ru-RU" smtClean="0"/>
              <a:pPr/>
              <a:t>29.09.2010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5EB759-5FA2-49B1-A805-A02BC2D6FA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EB759-5FA2-49B1-A805-A02BC2D6FA1C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03D25-B8FD-4767-ABA6-06550FCD09FA}" type="datetimeFigureOut">
              <a:rPr lang="ru-RU" smtClean="0"/>
              <a:pPr/>
              <a:t>29.09.2010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C5945D-111E-4A58-BC99-241D3E9667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03D25-B8FD-4767-ABA6-06550FCD09FA}" type="datetimeFigureOut">
              <a:rPr lang="ru-RU" smtClean="0"/>
              <a:pPr/>
              <a:t>29.09.2010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5945D-111E-4A58-BC99-241D3E9667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03D25-B8FD-4767-ABA6-06550FCD09FA}" type="datetimeFigureOut">
              <a:rPr lang="ru-RU" smtClean="0"/>
              <a:pPr/>
              <a:t>29.09.2010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5945D-111E-4A58-BC99-241D3E9667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DF03D25-B8FD-4767-ABA6-06550FCD09FA}" type="datetimeFigureOut">
              <a:rPr lang="ru-RU" smtClean="0"/>
              <a:pPr/>
              <a:t>29.09.2010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9C5945D-111E-4A58-BC99-241D3E9667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03D25-B8FD-4767-ABA6-06550FCD09FA}" type="datetimeFigureOut">
              <a:rPr lang="ru-RU" smtClean="0"/>
              <a:pPr/>
              <a:t>29.09.2010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5945D-111E-4A58-BC99-241D3E9667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03D25-B8FD-4767-ABA6-06550FCD09FA}" type="datetimeFigureOut">
              <a:rPr lang="ru-RU" smtClean="0"/>
              <a:pPr/>
              <a:t>29.09.2010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5945D-111E-4A58-BC99-241D3E9667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5945D-111E-4A58-BC99-241D3E9667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03D25-B8FD-4767-ABA6-06550FCD09FA}" type="datetimeFigureOut">
              <a:rPr lang="ru-RU" smtClean="0"/>
              <a:pPr/>
              <a:t>29.09.2010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03D25-B8FD-4767-ABA6-06550FCD09FA}" type="datetimeFigureOut">
              <a:rPr lang="ru-RU" smtClean="0"/>
              <a:pPr/>
              <a:t>29.09.2010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5945D-111E-4A58-BC99-241D3E9667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03D25-B8FD-4767-ABA6-06550FCD09FA}" type="datetimeFigureOut">
              <a:rPr lang="ru-RU" smtClean="0"/>
              <a:pPr/>
              <a:t>29.09.2010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5945D-111E-4A58-BC99-241D3E9667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DF03D25-B8FD-4767-ABA6-06550FCD09FA}" type="datetimeFigureOut">
              <a:rPr lang="ru-RU" smtClean="0"/>
              <a:pPr/>
              <a:t>29.09.2010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9C5945D-111E-4A58-BC99-241D3E9667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03D25-B8FD-4767-ABA6-06550FCD09FA}" type="datetimeFigureOut">
              <a:rPr lang="ru-RU" smtClean="0"/>
              <a:pPr/>
              <a:t>29.09.2010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C5945D-111E-4A58-BC99-241D3E9667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DF03D25-B8FD-4767-ABA6-06550FCD09FA}" type="datetimeFigureOut">
              <a:rPr lang="ru-RU" smtClean="0"/>
              <a:pPr/>
              <a:t>29.09.2010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9C5945D-111E-4A58-BC99-241D3E9667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7searchsoft.ru/imgsoft/8660_raskraska-10_882247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://www.belrusagro.com/images/sowing_machines/spu/Big_disk_shovel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equestrian.ru/photos/user_photos/a_122339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upload.wikimedia.org/wikipedia/commons/b/be/Vesuvio_Bien_Vee_-_Paso_Fino_Bellas_Formas_National_Champion_3_Year_Old_Gelding_in_2001;_photo_taken_in_May_of_2006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572000" y="3714752"/>
            <a:ext cx="4191000" cy="2571768"/>
          </a:xfrm>
        </p:spPr>
        <p:txBody>
          <a:bodyPr>
            <a:normAutofit fontScale="47500" lnSpcReduction="20000"/>
          </a:bodyPr>
          <a:lstStyle/>
          <a:p>
            <a:pPr algn="r"/>
            <a:r>
              <a:rPr lang="ru-RU" sz="4000" dirty="0" smtClean="0"/>
              <a:t>Выполнила</a:t>
            </a:r>
          </a:p>
          <a:p>
            <a:pPr algn="r"/>
            <a:r>
              <a:rPr lang="ru-RU" sz="4000" dirty="0" smtClean="0"/>
              <a:t>Белоусова Юлия Владиславовна  ученица </a:t>
            </a:r>
          </a:p>
          <a:p>
            <a:pPr algn="r"/>
            <a:r>
              <a:rPr lang="ru-RU" sz="4000" dirty="0" smtClean="0"/>
              <a:t>7</a:t>
            </a:r>
            <a:r>
              <a:rPr lang="ru-RU" sz="4000" dirty="0" smtClean="0"/>
              <a:t> </a:t>
            </a:r>
            <a:r>
              <a:rPr lang="ru-RU" sz="4000" dirty="0" smtClean="0"/>
              <a:t>«А» класса МОУ СОШ №15</a:t>
            </a:r>
          </a:p>
          <a:p>
            <a:pPr algn="r"/>
            <a:endParaRPr lang="ru-RU" sz="4000" dirty="0" smtClean="0"/>
          </a:p>
          <a:p>
            <a:pPr algn="r"/>
            <a:r>
              <a:rPr lang="ru-RU" sz="4000" dirty="0" smtClean="0"/>
              <a:t>Руководитель</a:t>
            </a:r>
          </a:p>
          <a:p>
            <a:pPr algn="r"/>
            <a:r>
              <a:rPr lang="ru-RU" sz="4000" dirty="0" smtClean="0"/>
              <a:t>Сахарова Анжела Александровна</a:t>
            </a:r>
            <a:endParaRPr lang="ru-RU" dirty="0" smtClean="0"/>
          </a:p>
          <a:p>
            <a:pPr algn="r"/>
            <a:r>
              <a:rPr lang="ru-RU" dirty="0" smtClean="0"/>
              <a:t>  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tx2"/>
                </a:solidFill>
                <a:latin typeface="Angelica" pitchFamily="2" charset="0"/>
              </a:rPr>
              <a:t>Конкурсная работа на тему: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1785926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3">
                    <a:lumMod val="75000"/>
                  </a:schemeClr>
                </a:solidFill>
                <a:latin typeface="Times New Roman Math" pitchFamily="18" charset="0"/>
                <a:cs typeface="Times New Roman Math" pitchFamily="18" charset="0"/>
              </a:rPr>
              <a:t>Происхождение фамилий учащихся моего класса</a:t>
            </a:r>
          </a:p>
          <a:p>
            <a:pPr algn="r"/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dirty="0" smtClean="0">
                <a:solidFill>
                  <a:schemeClr val="tx2"/>
                </a:solidFill>
              </a:rPr>
              <a:t>Также фамилия могла быть образована от </a:t>
            </a:r>
            <a:r>
              <a:rPr lang="ru-RU" dirty="0" err="1" smtClean="0">
                <a:solidFill>
                  <a:schemeClr val="tx2"/>
                </a:solidFill>
              </a:rPr>
              <a:t>идишской</a:t>
            </a:r>
            <a:r>
              <a:rPr lang="ru-RU" dirty="0" smtClean="0">
                <a:solidFill>
                  <a:schemeClr val="tx2"/>
                </a:solidFill>
              </a:rPr>
              <a:t> формы еврейского женского имени </a:t>
            </a:r>
            <a:r>
              <a:rPr lang="ru-RU" dirty="0" err="1" smtClean="0">
                <a:solidFill>
                  <a:schemeClr val="tx2"/>
                </a:solidFill>
              </a:rPr>
              <a:t>Мирьям</a:t>
            </a:r>
            <a:r>
              <a:rPr lang="ru-RU" dirty="0" smtClean="0">
                <a:solidFill>
                  <a:schemeClr val="tx2"/>
                </a:solidFill>
              </a:rPr>
              <a:t>. Окончание «-</a:t>
            </a:r>
            <a:r>
              <a:rPr lang="ru-RU" dirty="0" err="1" smtClean="0">
                <a:solidFill>
                  <a:schemeClr val="tx2"/>
                </a:solidFill>
              </a:rPr>
              <a:t>ов</a:t>
            </a:r>
            <a:r>
              <a:rPr lang="ru-RU" dirty="0" smtClean="0">
                <a:solidFill>
                  <a:schemeClr val="tx2"/>
                </a:solidFill>
              </a:rPr>
              <a:t>» обозначает принадлежность. Таким образом, Меринов переводится как «сын </a:t>
            </a:r>
            <a:r>
              <a:rPr lang="ru-RU" dirty="0" err="1" smtClean="0">
                <a:solidFill>
                  <a:schemeClr val="tx2"/>
                </a:solidFill>
              </a:rPr>
              <a:t>Мирьям</a:t>
            </a:r>
            <a:r>
              <a:rPr lang="ru-RU" dirty="0" smtClean="0">
                <a:solidFill>
                  <a:schemeClr val="tx2"/>
                </a:solidFill>
              </a:rPr>
              <a:t>». </a:t>
            </a:r>
            <a:r>
              <a:rPr lang="ru-RU" dirty="0" err="1" smtClean="0">
                <a:solidFill>
                  <a:schemeClr val="tx2"/>
                </a:solidFill>
              </a:rPr>
              <a:t>Мирьям</a:t>
            </a:r>
            <a:r>
              <a:rPr lang="ru-RU" dirty="0" smtClean="0">
                <a:solidFill>
                  <a:schemeClr val="tx2"/>
                </a:solidFill>
              </a:rPr>
              <a:t> в еврейской истории была великой пророчицей и сестрой </a:t>
            </a:r>
            <a:r>
              <a:rPr lang="ru-RU" dirty="0" err="1" smtClean="0">
                <a:solidFill>
                  <a:schemeClr val="tx2"/>
                </a:solidFill>
              </a:rPr>
              <a:t>Моше</a:t>
            </a:r>
            <a:r>
              <a:rPr lang="ru-RU" dirty="0" smtClean="0">
                <a:solidFill>
                  <a:schemeClr val="tx2"/>
                </a:solidFill>
              </a:rPr>
              <a:t> и Аарона. В её заслугу евреев в пустыне сопровождал колодец, снабжающий питьевой водой весь народ.  </a:t>
            </a:r>
          </a:p>
          <a:p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357290" cy="142852"/>
          </a:xfrm>
        </p:spPr>
        <p:txBody>
          <a:bodyPr>
            <a:normAutofit fontScale="90000"/>
          </a:bodyPr>
          <a:lstStyle/>
          <a:p>
            <a:endParaRPr lang="ru-RU" sz="800" dirty="0"/>
          </a:p>
        </p:txBody>
      </p:sp>
      <p:pic>
        <p:nvPicPr>
          <p:cNvPr id="56322" name="Picture 2" descr="«Танец Мирьям, сестры Моисея». М. Шагал. 1956. &#10;* Для закрытия окна нажмите на иллюстрацию *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3926592"/>
            <a:ext cx="2000264" cy="25649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357290" y="59346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 smtClean="0">
                <a:solidFill>
                  <a:schemeClr val="tx2"/>
                </a:solidFill>
              </a:rPr>
              <a:t>«Танец </a:t>
            </a:r>
            <a:r>
              <a:rPr lang="ru-RU" dirty="0" err="1" smtClean="0">
                <a:solidFill>
                  <a:schemeClr val="tx2"/>
                </a:solidFill>
              </a:rPr>
              <a:t>Мирьям</a:t>
            </a:r>
            <a:r>
              <a:rPr lang="ru-RU" dirty="0" smtClean="0">
                <a:solidFill>
                  <a:schemeClr val="tx2"/>
                </a:solidFill>
              </a:rPr>
              <a:t>, сестры Моисея». М. Шагал. 1956.</a:t>
            </a:r>
            <a:br>
              <a:rPr lang="ru-RU" dirty="0" smtClean="0">
                <a:solidFill>
                  <a:schemeClr val="tx2"/>
                </a:solidFill>
              </a:rPr>
            </a:b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err="1" smtClean="0">
                <a:solidFill>
                  <a:schemeClr val="tx2"/>
                </a:solidFill>
              </a:rPr>
              <a:t>Мезер</a:t>
            </a:r>
            <a:r>
              <a:rPr lang="ru-RU" dirty="0" smtClean="0">
                <a:solidFill>
                  <a:schemeClr val="tx2"/>
                </a:solidFill>
              </a:rPr>
              <a:t> - происходит скорее всего от слова </a:t>
            </a:r>
            <a:r>
              <a:rPr lang="ru-RU" dirty="0" err="1" smtClean="0">
                <a:solidFill>
                  <a:schemeClr val="tx2"/>
                </a:solidFill>
              </a:rPr>
              <a:t>Möser</a:t>
            </a:r>
            <a:r>
              <a:rPr lang="ru-RU" dirty="0" smtClean="0">
                <a:solidFill>
                  <a:schemeClr val="tx2"/>
                </a:solidFill>
              </a:rPr>
              <a:t>     (с нем. – «верховые болота»)</a:t>
            </a:r>
            <a:endParaRPr lang="ru-RU" b="1" dirty="0" smtClean="0">
              <a:solidFill>
                <a:schemeClr val="tx2"/>
              </a:solidFill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accent3">
                    <a:lumMod val="75000"/>
                  </a:schemeClr>
                </a:solidFill>
                <a:latin typeface="Times New Roman Math" pitchFamily="18" charset="0"/>
                <a:ea typeface="+mn-ea"/>
                <a:cs typeface="Times New Roman Math" pitchFamily="18" charset="0"/>
              </a:rPr>
              <a:t>Немецкие фамилии</a:t>
            </a:r>
            <a:endParaRPr lang="ru-RU" sz="5400" b="1" dirty="0">
              <a:solidFill>
                <a:schemeClr val="accent3">
                  <a:lumMod val="75000"/>
                </a:schemeClr>
              </a:solidFill>
              <a:latin typeface="Times New Roman Math" pitchFamily="18" charset="0"/>
              <a:ea typeface="+mn-ea"/>
              <a:cs typeface="Times New Roman Math" pitchFamily="18" charset="0"/>
            </a:endParaRPr>
          </a:p>
        </p:txBody>
      </p:sp>
      <p:pic>
        <p:nvPicPr>
          <p:cNvPr id="59394" name="Picture 2" descr="http://img0.liveinternet.ru/images/attach/c/1/53/816/53816377_505db17b61b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786190"/>
            <a:ext cx="3571868" cy="26804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9396" name="Picture 4" descr="http://cache.picser.ru/projects/ashkimsin/forums/monthly_08_2009/user2076/post34794_img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2928934"/>
            <a:ext cx="4071927" cy="30556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86116" y="1071546"/>
            <a:ext cx="5643602" cy="578645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	</a:t>
            </a:r>
            <a:r>
              <a:rPr lang="ru-RU" b="1" dirty="0" err="1" smtClean="0">
                <a:solidFill>
                  <a:schemeClr val="tx2"/>
                </a:solidFill>
              </a:rPr>
              <a:t>Брожик</a:t>
            </a:r>
            <a:r>
              <a:rPr lang="ru-RU" b="1" dirty="0" smtClean="0">
                <a:solidFill>
                  <a:schemeClr val="tx2"/>
                </a:solidFill>
              </a:rPr>
              <a:t>- «</a:t>
            </a:r>
            <a:r>
              <a:rPr lang="ru-RU" dirty="0" err="1" smtClean="0">
                <a:solidFill>
                  <a:schemeClr val="tx2"/>
                </a:solidFill>
              </a:rPr>
              <a:t>Брож</a:t>
            </a:r>
            <a:r>
              <a:rPr lang="ru-RU" dirty="0" smtClean="0">
                <a:solidFill>
                  <a:schemeClr val="tx2"/>
                </a:solidFill>
              </a:rPr>
              <a:t>,  </a:t>
            </a:r>
            <a:r>
              <a:rPr lang="ru-RU" dirty="0" err="1" smtClean="0">
                <a:solidFill>
                  <a:schemeClr val="tx2"/>
                </a:solidFill>
              </a:rPr>
              <a:t>Брожек</a:t>
            </a:r>
            <a:r>
              <a:rPr lang="ru-RU" dirty="0" smtClean="0">
                <a:solidFill>
                  <a:schemeClr val="tx2"/>
                </a:solidFill>
              </a:rPr>
              <a:t>»  уменьшительная форма на чешском языке греческого имени </a:t>
            </a:r>
            <a:r>
              <a:rPr lang="ru-RU" dirty="0" err="1" smtClean="0">
                <a:solidFill>
                  <a:schemeClr val="tx2"/>
                </a:solidFill>
              </a:rPr>
              <a:t>Амбросиос</a:t>
            </a:r>
            <a:r>
              <a:rPr lang="ru-RU" dirty="0" smtClean="0">
                <a:solidFill>
                  <a:schemeClr val="tx2"/>
                </a:solidFill>
              </a:rPr>
              <a:t> ( с греч. -«бессмертный»). </a:t>
            </a:r>
          </a:p>
          <a:p>
            <a:pPr>
              <a:buNone/>
            </a:pPr>
            <a:r>
              <a:rPr lang="ru-RU" dirty="0" smtClean="0">
                <a:solidFill>
                  <a:schemeClr val="tx2"/>
                </a:solidFill>
              </a:rPr>
              <a:t>		Святой </a:t>
            </a:r>
            <a:r>
              <a:rPr lang="ru-RU" dirty="0" err="1" smtClean="0">
                <a:solidFill>
                  <a:schemeClr val="tx2"/>
                </a:solidFill>
              </a:rPr>
              <a:t>Амбросий</a:t>
            </a:r>
            <a:r>
              <a:rPr lang="ru-RU" dirty="0" smtClean="0">
                <a:solidFill>
                  <a:schemeClr val="tx2"/>
                </a:solidFill>
              </a:rPr>
              <a:t>, епископ Медиоланский (Миланский) (</a:t>
            </a:r>
            <a:r>
              <a:rPr lang="ru-RU" dirty="0" err="1" smtClean="0">
                <a:solidFill>
                  <a:schemeClr val="tx2"/>
                </a:solidFill>
              </a:rPr>
              <a:t>ок</a:t>
            </a:r>
            <a:r>
              <a:rPr lang="ru-RU" dirty="0" smtClean="0">
                <a:solidFill>
                  <a:schemeClr val="tx2"/>
                </a:solidFill>
              </a:rPr>
              <a:t>. 340 – 397 гг.), богослов, проповедник и сочинитель церковных гимнов. Он считается небесным покровителем Милана (Италия), а также пчел и пчеловодов.</a:t>
            </a:r>
          </a:p>
          <a:p>
            <a:pPr>
              <a:buNone/>
            </a:pPr>
            <a:r>
              <a:rPr lang="ru-RU" dirty="0" smtClean="0">
                <a:solidFill>
                  <a:schemeClr val="tx2"/>
                </a:solidFill>
              </a:rPr>
              <a:t>		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chemeClr val="accent3">
                    <a:lumMod val="75000"/>
                  </a:schemeClr>
                </a:solidFill>
                <a:latin typeface="Times New Roman Math" pitchFamily="18" charset="0"/>
                <a:ea typeface="+mn-ea"/>
                <a:cs typeface="Times New Roman Math" pitchFamily="18" charset="0"/>
              </a:rPr>
              <a:t>Чешские  фамилии</a:t>
            </a:r>
            <a:endParaRPr lang="ru-RU" sz="5400" b="1" dirty="0">
              <a:solidFill>
                <a:schemeClr val="accent3">
                  <a:lumMod val="75000"/>
                </a:schemeClr>
              </a:solidFill>
              <a:latin typeface="Times New Roman Math" pitchFamily="18" charset="0"/>
              <a:ea typeface="+mn-ea"/>
              <a:cs typeface="Times New Roman Math" pitchFamily="18" charset="0"/>
            </a:endParaRPr>
          </a:p>
        </p:txBody>
      </p:sp>
      <p:pic>
        <p:nvPicPr>
          <p:cNvPr id="58370" name="Picture 2" descr="http://www.kurufin.narod.ru/images/images/amvrosi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00108"/>
            <a:ext cx="2571736" cy="53111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8715436" cy="5000660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sz="3300" dirty="0" smtClean="0"/>
              <a:t>		</a:t>
            </a:r>
            <a:r>
              <a:rPr lang="ru-RU" sz="3300" dirty="0" smtClean="0">
                <a:solidFill>
                  <a:schemeClr val="tx2"/>
                </a:solidFill>
              </a:rPr>
              <a:t>68% фамилий учащихся </a:t>
            </a:r>
            <a:r>
              <a:rPr lang="ru-RU" sz="3300" dirty="0" smtClean="0">
                <a:solidFill>
                  <a:schemeClr val="tx2"/>
                </a:solidFill>
              </a:rPr>
              <a:t>7 </a:t>
            </a:r>
            <a:r>
              <a:rPr lang="ru-RU" sz="3300" dirty="0" smtClean="0">
                <a:solidFill>
                  <a:schemeClr val="tx2"/>
                </a:solidFill>
              </a:rPr>
              <a:t>«А» класса имеют исконно русское происхождение. Вообще русские фамилии в основном образованы как отчества от церковных или внецерковных имён или прозвищ, например: </a:t>
            </a:r>
            <a:r>
              <a:rPr lang="ru-RU" sz="3300" i="1" dirty="0" err="1" smtClean="0">
                <a:solidFill>
                  <a:schemeClr val="tx2"/>
                </a:solidFill>
              </a:rPr>
              <a:t>Ждан</a:t>
            </a:r>
            <a:r>
              <a:rPr lang="ru-RU" sz="3300" i="1" dirty="0" smtClean="0">
                <a:solidFill>
                  <a:schemeClr val="tx2"/>
                </a:solidFill>
              </a:rPr>
              <a:t> – Жданов сын – Жданов, Хвост – Хвостов сын – Хвостов.</a:t>
            </a:r>
          </a:p>
          <a:p>
            <a:pPr algn="just">
              <a:buNone/>
            </a:pPr>
            <a:r>
              <a:rPr lang="ru-RU" sz="3300" dirty="0" smtClean="0">
                <a:solidFill>
                  <a:schemeClr val="tx2"/>
                </a:solidFill>
              </a:rPr>
              <a:t>		Так как русский язык относится к группе славянских языков индоевропейской языковой семьи, то большинство русских личных имен по своему происхождению не исконно русские. Они заимствованы из греческого языка, который пришел в Россию вместе с христианской религией, например: </a:t>
            </a:r>
            <a:r>
              <a:rPr lang="ru-RU" sz="3300" i="1" dirty="0" smtClean="0">
                <a:solidFill>
                  <a:schemeClr val="tx2"/>
                </a:solidFill>
              </a:rPr>
              <a:t>Денис – Денисов сын – Денисов, Глеб – Глебов сын – Глебов, Пётр – Петров сын – Петров, Карп – Карпов сын – Карпов, Фома – Фомин сын- Фомин, Фирс – Фирсов сын – Фирсов, Платон – Платонов сын – Платонов, Фёдор – Федька – </a:t>
            </a:r>
            <a:r>
              <a:rPr lang="ru-RU" sz="3300" i="1" dirty="0" err="1" smtClean="0">
                <a:solidFill>
                  <a:schemeClr val="tx2"/>
                </a:solidFill>
              </a:rPr>
              <a:t>Федькаев</a:t>
            </a:r>
            <a:r>
              <a:rPr lang="ru-RU" sz="3300" i="1" dirty="0" smtClean="0">
                <a:solidFill>
                  <a:schemeClr val="tx2"/>
                </a:solidFill>
              </a:rPr>
              <a:t> сын – </a:t>
            </a:r>
            <a:r>
              <a:rPr lang="ru-RU" sz="3300" i="1" dirty="0" err="1" smtClean="0">
                <a:solidFill>
                  <a:schemeClr val="tx2"/>
                </a:solidFill>
              </a:rPr>
              <a:t>Фетькаев</a:t>
            </a:r>
            <a:r>
              <a:rPr lang="ru-RU" sz="3300" i="1" dirty="0" smtClean="0">
                <a:solidFill>
                  <a:schemeClr val="tx2"/>
                </a:solidFill>
              </a:rPr>
              <a:t> (</a:t>
            </a:r>
            <a:r>
              <a:rPr lang="ru-RU" sz="3300" i="1" dirty="0" err="1" smtClean="0">
                <a:solidFill>
                  <a:schemeClr val="tx2"/>
                </a:solidFill>
              </a:rPr>
              <a:t>Федькаев</a:t>
            </a:r>
            <a:r>
              <a:rPr lang="ru-RU" sz="3300" i="1" dirty="0" smtClean="0">
                <a:solidFill>
                  <a:schemeClr val="tx2"/>
                </a:solidFill>
              </a:rPr>
              <a:t>).</a:t>
            </a:r>
          </a:p>
          <a:p>
            <a:pPr algn="just">
              <a:buNone/>
            </a:pPr>
            <a:r>
              <a:rPr lang="ru-RU" sz="3300" dirty="0" smtClean="0"/>
              <a:t>		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accent3">
                    <a:lumMod val="75000"/>
                  </a:schemeClr>
                </a:solidFill>
                <a:latin typeface="Times New Roman Math" pitchFamily="18" charset="0"/>
                <a:ea typeface="+mn-ea"/>
                <a:cs typeface="Times New Roman Math" pitchFamily="18" charset="0"/>
              </a:rPr>
              <a:t>Русские фамилии</a:t>
            </a:r>
            <a:endParaRPr lang="ru-RU" sz="5400" b="1" dirty="0">
              <a:solidFill>
                <a:schemeClr val="accent3">
                  <a:lumMod val="75000"/>
                </a:schemeClr>
              </a:solidFill>
              <a:latin typeface="Times New Roman Math" pitchFamily="18" charset="0"/>
              <a:ea typeface="+mn-ea"/>
              <a:cs typeface="Times New Roman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8429684" cy="6000792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2800" dirty="0" smtClean="0"/>
              <a:t>		</a:t>
            </a:r>
            <a:r>
              <a:rPr lang="ru-RU" sz="2800" dirty="0" smtClean="0">
                <a:solidFill>
                  <a:schemeClr val="tx2"/>
                </a:solidFill>
              </a:rPr>
              <a:t>Часто фамилии у русских образовывались от имен и прозвищ:</a:t>
            </a:r>
          </a:p>
          <a:p>
            <a:pPr algn="just"/>
            <a:r>
              <a:rPr lang="ru-RU" sz="2800" dirty="0" smtClean="0">
                <a:solidFill>
                  <a:schemeClr val="tx2"/>
                </a:solidFill>
              </a:rPr>
              <a:t> отражающих различные предметы, например: </a:t>
            </a:r>
            <a:r>
              <a:rPr lang="ru-RU" sz="2800" i="1" dirty="0" smtClean="0">
                <a:solidFill>
                  <a:schemeClr val="tx2"/>
                </a:solidFill>
              </a:rPr>
              <a:t>ложка – Ложкин</a:t>
            </a:r>
          </a:p>
          <a:p>
            <a:pPr algn="just"/>
            <a:r>
              <a:rPr lang="ru-RU" sz="2800" dirty="0" smtClean="0">
                <a:solidFill>
                  <a:schemeClr val="tx2"/>
                </a:solidFill>
              </a:rPr>
              <a:t> связанных с деятельностью человека, например: </a:t>
            </a:r>
            <a:r>
              <a:rPr lang="ru-RU" sz="2800" i="1" dirty="0" err="1" smtClean="0">
                <a:solidFill>
                  <a:schemeClr val="tx2"/>
                </a:solidFill>
              </a:rPr>
              <a:t>масленник</a:t>
            </a:r>
            <a:r>
              <a:rPr lang="ru-RU" sz="2800" i="1" dirty="0" smtClean="0">
                <a:solidFill>
                  <a:schemeClr val="tx2"/>
                </a:solidFill>
              </a:rPr>
              <a:t> – Масленников, </a:t>
            </a:r>
            <a:r>
              <a:rPr lang="ru-RU" sz="2800" i="1" dirty="0" err="1" smtClean="0">
                <a:solidFill>
                  <a:schemeClr val="tx2"/>
                </a:solidFill>
              </a:rPr>
              <a:t>хреновщик</a:t>
            </a:r>
            <a:r>
              <a:rPr lang="ru-RU" sz="2800" i="1" dirty="0" smtClean="0">
                <a:solidFill>
                  <a:schemeClr val="tx2"/>
                </a:solidFill>
              </a:rPr>
              <a:t> - Хренов</a:t>
            </a:r>
          </a:p>
          <a:p>
            <a:pPr algn="just"/>
            <a:r>
              <a:rPr lang="ru-RU" sz="2800" dirty="0" smtClean="0">
                <a:solidFill>
                  <a:schemeClr val="tx2"/>
                </a:solidFill>
              </a:rPr>
              <a:t> отражающих свойства и качества людей, их физические недостатки, особенности речи, например: </a:t>
            </a:r>
            <a:r>
              <a:rPr lang="ru-RU" sz="2800" i="1" dirty="0" smtClean="0">
                <a:solidFill>
                  <a:schemeClr val="tx2"/>
                </a:solidFill>
              </a:rPr>
              <a:t>белые усы – Белоусов, </a:t>
            </a:r>
            <a:r>
              <a:rPr lang="ru-RU" sz="2800" i="1" dirty="0" err="1" smtClean="0">
                <a:solidFill>
                  <a:schemeClr val="tx2"/>
                </a:solidFill>
              </a:rPr>
              <a:t>злословный</a:t>
            </a:r>
            <a:r>
              <a:rPr lang="ru-RU" sz="2800" i="1" dirty="0" smtClean="0">
                <a:solidFill>
                  <a:schemeClr val="tx2"/>
                </a:solidFill>
              </a:rPr>
              <a:t> человек –  </a:t>
            </a:r>
            <a:r>
              <a:rPr lang="ru-RU" sz="2800" i="1" dirty="0" err="1" smtClean="0">
                <a:solidFill>
                  <a:schemeClr val="tx2"/>
                </a:solidFill>
              </a:rPr>
              <a:t>Каркавин</a:t>
            </a:r>
            <a:r>
              <a:rPr lang="ru-RU" sz="2800" i="1" dirty="0" smtClean="0">
                <a:solidFill>
                  <a:schemeClr val="tx2"/>
                </a:solidFill>
              </a:rPr>
              <a:t>, </a:t>
            </a:r>
            <a:r>
              <a:rPr lang="ru-RU" sz="2800" i="1" dirty="0" err="1" smtClean="0">
                <a:solidFill>
                  <a:schemeClr val="tx2"/>
                </a:solidFill>
              </a:rPr>
              <a:t>человек</a:t>
            </a:r>
            <a:r>
              <a:rPr lang="ru-RU" sz="2800" i="1" dirty="0" smtClean="0">
                <a:solidFill>
                  <a:schemeClr val="tx2"/>
                </a:solidFill>
              </a:rPr>
              <a:t>, соблюдающий пост – </a:t>
            </a:r>
            <a:r>
              <a:rPr lang="ru-RU" sz="2800" i="1" dirty="0" err="1" smtClean="0">
                <a:solidFill>
                  <a:schemeClr val="tx2"/>
                </a:solidFill>
              </a:rPr>
              <a:t>Постнов</a:t>
            </a:r>
            <a:endParaRPr lang="ru-RU" sz="2800" i="1" dirty="0" smtClean="0">
              <a:solidFill>
                <a:schemeClr val="tx2"/>
              </a:solidFill>
            </a:endParaRPr>
          </a:p>
          <a:p>
            <a:pPr algn="just"/>
            <a:r>
              <a:rPr lang="ru-RU" sz="2800" dirty="0" smtClean="0">
                <a:solidFill>
                  <a:schemeClr val="tx2"/>
                </a:solidFill>
              </a:rPr>
              <a:t>связанных с названием птиц и зверей, например: </a:t>
            </a:r>
            <a:r>
              <a:rPr lang="ru-RU" sz="2800" i="1" dirty="0" smtClean="0">
                <a:solidFill>
                  <a:schemeClr val="tx2"/>
                </a:solidFill>
              </a:rPr>
              <a:t>Сокол – </a:t>
            </a:r>
            <a:r>
              <a:rPr lang="ru-RU" sz="2800" i="1" dirty="0" err="1" smtClean="0">
                <a:solidFill>
                  <a:schemeClr val="tx2"/>
                </a:solidFill>
              </a:rPr>
              <a:t>Сокольцов</a:t>
            </a:r>
            <a:r>
              <a:rPr lang="ru-RU" sz="2800" i="1" dirty="0" smtClean="0">
                <a:solidFill>
                  <a:schemeClr val="tx2"/>
                </a:solidFill>
              </a:rPr>
              <a:t>, Синица – Синицын</a:t>
            </a:r>
          </a:p>
          <a:p>
            <a:pPr algn="just"/>
            <a:r>
              <a:rPr lang="ru-RU" sz="2800" dirty="0" smtClean="0">
                <a:solidFill>
                  <a:schemeClr val="tx2"/>
                </a:solidFill>
              </a:rPr>
              <a:t>связанных с местонахождением, например: </a:t>
            </a:r>
            <a:r>
              <a:rPr lang="ru-RU" sz="2800" i="1" dirty="0" smtClean="0">
                <a:solidFill>
                  <a:schemeClr val="tx2"/>
                </a:solidFill>
              </a:rPr>
              <a:t>человек, живущий в Симбирске - </a:t>
            </a:r>
            <a:r>
              <a:rPr lang="ru-RU" sz="2800" i="1" dirty="0" err="1" smtClean="0">
                <a:solidFill>
                  <a:schemeClr val="tx2"/>
                </a:solidFill>
              </a:rPr>
              <a:t>Симбирёв</a:t>
            </a:r>
            <a:endParaRPr lang="ru-RU" sz="2800" i="1" dirty="0" smtClean="0">
              <a:solidFill>
                <a:schemeClr val="tx2"/>
              </a:solidFill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428728" cy="214290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389120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b="1" dirty="0" smtClean="0"/>
              <a:t>		</a:t>
            </a:r>
            <a:r>
              <a:rPr lang="ru-RU" dirty="0" smtClean="0">
                <a:solidFill>
                  <a:schemeClr val="tx2"/>
                </a:solidFill>
              </a:rPr>
              <a:t>В результате проведённого исследования, подтвердилось предположение, что не все учащиеся, проживая в России, имеют исконно русские фамилии. Всё дело, по-видимому, в исторических процессах. Конечно, помимо самих россиян, в России проживает много других народностей, что нашло свое отражение в культуре происхождения фамилий российского народа. Кроме того в процессе многовековой миграции у россиян возникали фамилии иностранного происхождения. 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2"/>
                </a:solidFill>
              </a:rPr>
              <a:t>		Россия – многонациональное государство. И какой бы ни была твоя фамилия, ты должен любить свою Родину, помнить о предках, не забывать историю страны.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accent3">
                    <a:lumMod val="75000"/>
                  </a:schemeClr>
                </a:solidFill>
                <a:latin typeface="Times New Roman Math" pitchFamily="18" charset="0"/>
                <a:ea typeface="+mn-ea"/>
                <a:cs typeface="Times New Roman Math" pitchFamily="18" charset="0"/>
              </a:rPr>
              <a:t>Заключение</a:t>
            </a:r>
            <a:endParaRPr lang="ru-RU" sz="5400" b="1" dirty="0">
              <a:solidFill>
                <a:schemeClr val="accent3">
                  <a:lumMod val="75000"/>
                </a:schemeClr>
              </a:solidFill>
              <a:latin typeface="Times New Roman Math" pitchFamily="18" charset="0"/>
              <a:ea typeface="+mn-ea"/>
              <a:cs typeface="Times New Roman Math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670175" y="9050338"/>
            <a:ext cx="576263" cy="3683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6286520"/>
            <a:ext cx="4572000" cy="320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base">
              <a:lnSpc>
                <a:spcPct val="115000"/>
              </a:lnSpc>
              <a:spcBef>
                <a:spcPct val="0"/>
              </a:spcBef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	</a:t>
            </a: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 algn="r">
              <a:buNone/>
            </a:pPr>
            <a:r>
              <a:rPr lang="ru-RU" sz="2200" dirty="0" smtClean="0"/>
              <a:t>                                                   </a:t>
            </a:r>
            <a:r>
              <a:rPr lang="ru-RU" sz="2200" i="1" dirty="0" smtClean="0"/>
              <a:t>Знать историю своей фамилии  – знать историю своей родни. </a:t>
            </a:r>
            <a:r>
              <a:rPr lang="ru-RU" dirty="0" smtClean="0"/>
              <a:t>	</a:t>
            </a:r>
          </a:p>
          <a:p>
            <a:pPr lvl="1" algn="just">
              <a:buNone/>
            </a:pPr>
            <a:r>
              <a:rPr lang="ru-RU" dirty="0" smtClean="0"/>
              <a:t>	Фамилия и имя человека играют очень важную роль в его судьбе. Поэтому в последнее время всё больше возрастает интерес к своей родословной и к происхождению своей фамилии. Каждый человек пытается найти ответы на вопросы:</a:t>
            </a:r>
          </a:p>
          <a:p>
            <a:pPr lvl="1"/>
            <a:r>
              <a:rPr lang="ru-RU" dirty="0" smtClean="0"/>
              <a:t>Каково происхождение фамилии?</a:t>
            </a:r>
          </a:p>
          <a:p>
            <a:pPr lvl="1"/>
            <a:r>
              <a:rPr lang="ru-RU" dirty="0" smtClean="0"/>
              <a:t>В каком веке прозвища наших предков трансформировались в фамилии?</a:t>
            </a:r>
          </a:p>
          <a:p>
            <a:pPr lvl="1"/>
            <a:r>
              <a:rPr lang="ru-RU" dirty="0" smtClean="0"/>
              <a:t>О чем могут рассказать наши фамилии?</a:t>
            </a:r>
          </a:p>
          <a:p>
            <a:pPr lvl="1" algn="just">
              <a:buNone/>
            </a:pPr>
            <a:r>
              <a:rPr lang="ru-RU" dirty="0" smtClean="0"/>
              <a:t>		</a:t>
            </a:r>
          </a:p>
          <a:p>
            <a:pPr lvl="1" algn="just">
              <a:buNone/>
            </a:pPr>
            <a:r>
              <a:rPr lang="ru-RU" dirty="0" smtClean="0"/>
              <a:t>		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accent3">
                    <a:lumMod val="75000"/>
                  </a:schemeClr>
                </a:solidFill>
                <a:latin typeface="Times New Roman Math" pitchFamily="18" charset="0"/>
                <a:ea typeface="+mn-ea"/>
                <a:cs typeface="Times New Roman Math" pitchFamily="18" charset="0"/>
              </a:rPr>
              <a:t>Актуальность темы</a:t>
            </a:r>
            <a:endParaRPr lang="ru-RU" sz="5400" b="1" dirty="0">
              <a:solidFill>
                <a:schemeClr val="accent3">
                  <a:lumMod val="75000"/>
                </a:schemeClr>
              </a:solidFill>
              <a:latin typeface="Times New Roman Math" pitchFamily="18" charset="0"/>
              <a:ea typeface="+mn-ea"/>
              <a:cs typeface="Times New Roman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dirty="0" smtClean="0">
                <a:solidFill>
                  <a:schemeClr val="tx2"/>
                </a:solidFill>
              </a:rPr>
              <a:t>В этой работе я попытаюсь объяснить происхождение фамилий учащихся </a:t>
            </a:r>
            <a:r>
              <a:rPr lang="ru-RU" dirty="0" smtClean="0">
                <a:solidFill>
                  <a:schemeClr val="tx2"/>
                </a:solidFill>
              </a:rPr>
              <a:t>7 </a:t>
            </a:r>
            <a:r>
              <a:rPr lang="ru-RU" dirty="0" smtClean="0">
                <a:solidFill>
                  <a:schemeClr val="tx2"/>
                </a:solidFill>
              </a:rPr>
              <a:t>«А» класса МОУ СОШ №15 с УИОП. 	</a:t>
            </a:r>
          </a:p>
          <a:p>
            <a:pPr>
              <a:buNone/>
            </a:pPr>
            <a:r>
              <a:rPr lang="ru-RU" dirty="0" smtClean="0">
                <a:solidFill>
                  <a:schemeClr val="tx2"/>
                </a:solidFill>
              </a:rPr>
              <a:t>		Для достижения цели были реализованы следующие задачи:</a:t>
            </a:r>
          </a:p>
          <a:p>
            <a:pPr lvl="0"/>
            <a:r>
              <a:rPr lang="ru-RU" dirty="0" smtClean="0">
                <a:solidFill>
                  <a:schemeClr val="tx2"/>
                </a:solidFill>
              </a:rPr>
              <a:t>Был составлен список фамилий  учащихся </a:t>
            </a:r>
            <a:r>
              <a:rPr lang="ru-RU" dirty="0" smtClean="0">
                <a:solidFill>
                  <a:schemeClr val="tx2"/>
                </a:solidFill>
              </a:rPr>
              <a:t>7 </a:t>
            </a:r>
            <a:r>
              <a:rPr lang="ru-RU" dirty="0" smtClean="0">
                <a:solidFill>
                  <a:schemeClr val="tx2"/>
                </a:solidFill>
              </a:rPr>
              <a:t>«А» класса</a:t>
            </a:r>
          </a:p>
          <a:p>
            <a:pPr lvl="0"/>
            <a:r>
              <a:rPr lang="ru-RU" dirty="0" smtClean="0">
                <a:solidFill>
                  <a:schemeClr val="tx2"/>
                </a:solidFill>
              </a:rPr>
              <a:t>Найдена информация о происхождении фамилий</a:t>
            </a:r>
          </a:p>
          <a:p>
            <a:pPr lvl="0"/>
            <a:r>
              <a:rPr lang="ru-RU" dirty="0" smtClean="0">
                <a:solidFill>
                  <a:schemeClr val="tx2"/>
                </a:solidFill>
              </a:rPr>
              <a:t>Проведен анализ полученной информации</a:t>
            </a:r>
          </a:p>
          <a:p>
            <a:pPr lvl="0"/>
            <a:r>
              <a:rPr lang="ru-RU" dirty="0" smtClean="0">
                <a:solidFill>
                  <a:schemeClr val="tx2"/>
                </a:solidFill>
              </a:rPr>
              <a:t>Определён процент фамилий иностранного происхождения</a:t>
            </a:r>
          </a:p>
          <a:p>
            <a:pPr lvl="0"/>
            <a:r>
              <a:rPr lang="ru-RU" dirty="0" smtClean="0">
                <a:solidFill>
                  <a:schemeClr val="tx2"/>
                </a:solidFill>
              </a:rPr>
              <a:t>Определён процент отношения к классам происхождения фамилий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accent3">
                    <a:lumMod val="75000"/>
                  </a:schemeClr>
                </a:solidFill>
                <a:latin typeface="Times New Roman Math" pitchFamily="18" charset="0"/>
                <a:ea typeface="+mn-ea"/>
                <a:cs typeface="Times New Roman Math" pitchFamily="18" charset="0"/>
              </a:rPr>
              <a:t>Цель и задачи работы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dirty="0" smtClean="0">
                <a:solidFill>
                  <a:schemeClr val="tx2"/>
                </a:solidFill>
              </a:rPr>
              <a:t>Казалось бы, если человек проживает в России, то и фамилия у него должна быть исконно русской. На самом деле так бывает не всегда. 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2"/>
                </a:solidFill>
              </a:rPr>
              <a:t>		Предположим, третья часть фамилий имеет фамилии украинского, белорусского, немецкого происхождения. 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2"/>
                </a:solidFill>
              </a:rPr>
              <a:t>		Попробую доказать эту точку зрения.</a:t>
            </a:r>
          </a:p>
          <a:p>
            <a:pPr algn="just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accent3">
                    <a:lumMod val="75000"/>
                  </a:schemeClr>
                </a:solidFill>
                <a:latin typeface="Times New Roman Math" pitchFamily="18" charset="0"/>
                <a:ea typeface="+mn-ea"/>
                <a:cs typeface="Times New Roman Math" pitchFamily="18" charset="0"/>
              </a:rPr>
              <a:t>Гипотеза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3" y="1000112"/>
          <a:ext cx="8215373" cy="5429274"/>
        </p:xfrm>
        <a:graphic>
          <a:graphicData uri="http://schemas.openxmlformats.org/drawingml/2006/table">
            <a:tbl>
              <a:tblPr/>
              <a:tblGrid>
                <a:gridCol w="285753"/>
                <a:gridCol w="971555"/>
                <a:gridCol w="707270"/>
                <a:gridCol w="750915"/>
                <a:gridCol w="750915"/>
                <a:gridCol w="638384"/>
                <a:gridCol w="787726"/>
                <a:gridCol w="815596"/>
                <a:gridCol w="815596"/>
                <a:gridCol w="624711"/>
                <a:gridCol w="614195"/>
                <a:gridCol w="452757"/>
              </a:tblGrid>
              <a:tr h="354477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800" b="1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8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800" b="1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п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Фамилия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Происхождение фамилии (в процентах)</a:t>
                      </a:r>
                      <a:endParaRPr lang="ru-RU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544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Русское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Украинское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Белорусское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Греческое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Еврейское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Монгольское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Немецкое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Чешское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Польское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80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2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Белоусов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70</a:t>
                      </a:r>
                      <a:endParaRPr lang="ru-RU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</a:t>
                      </a:r>
                      <a:endParaRPr lang="ru-RU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</a:t>
                      </a:r>
                      <a:endParaRPr lang="ru-RU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80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80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2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Брожик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80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80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80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70</a:t>
                      </a:r>
                      <a:endParaRPr lang="ru-RU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25</a:t>
                      </a:r>
                      <a:endParaRPr lang="ru-RU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2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Глебов</a:t>
                      </a:r>
                      <a:endParaRPr lang="ru-RU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80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80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80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</a:t>
                      </a:r>
                      <a:endParaRPr lang="ru-RU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2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ru-RU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Гуртяк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80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80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80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80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80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2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Денисова</a:t>
                      </a:r>
                      <a:endParaRPr lang="ru-RU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95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80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80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80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80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2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ru-RU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Жданова</a:t>
                      </a:r>
                      <a:endParaRPr lang="ru-RU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80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80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80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80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80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2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ru-RU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Каркавин</a:t>
                      </a:r>
                      <a:endParaRPr lang="ru-RU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80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80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80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80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80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2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ru-RU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Карпова</a:t>
                      </a:r>
                      <a:endParaRPr lang="ru-RU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95</a:t>
                      </a:r>
                      <a:endParaRPr lang="ru-RU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80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80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80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80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2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ru-RU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Лемешенко</a:t>
                      </a:r>
                      <a:endParaRPr lang="ru-RU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80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80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80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80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80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2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ru-RU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Ложкина</a:t>
                      </a:r>
                      <a:endParaRPr lang="ru-RU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80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80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80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80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80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5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</a:t>
                      </a:r>
                      <a:endParaRPr lang="ru-RU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Масленников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80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80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80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80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80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2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</a:t>
                      </a:r>
                      <a:endParaRPr lang="ru-RU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Мезер</a:t>
                      </a:r>
                      <a:endParaRPr lang="ru-RU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80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80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80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80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80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2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</a:t>
                      </a:r>
                      <a:endParaRPr lang="ru-RU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Меринов</a:t>
                      </a:r>
                      <a:endParaRPr lang="ru-RU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80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80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80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80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50</a:t>
                      </a:r>
                      <a:endParaRPr lang="ru-RU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50</a:t>
                      </a:r>
                      <a:endParaRPr lang="ru-RU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80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80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2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</a:t>
                      </a:r>
                      <a:endParaRPr lang="ru-RU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Осадчий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80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80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80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80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80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2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</a:t>
                      </a:r>
                      <a:endParaRPr lang="ru-RU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Петров</a:t>
                      </a:r>
                      <a:endParaRPr lang="ru-RU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95</a:t>
                      </a:r>
                      <a:endParaRPr lang="ru-RU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80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80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80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80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2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</a:t>
                      </a:r>
                      <a:endParaRPr lang="ru-RU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Платонов</a:t>
                      </a:r>
                      <a:endParaRPr lang="ru-RU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95</a:t>
                      </a:r>
                      <a:endParaRPr lang="ru-RU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80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80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80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80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2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</a:t>
                      </a:r>
                      <a:endParaRPr lang="ru-RU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Постнова</a:t>
                      </a:r>
                      <a:endParaRPr lang="ru-RU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80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80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80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80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80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2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</a:t>
                      </a:r>
                      <a:endParaRPr lang="ru-RU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Симбирёв</a:t>
                      </a:r>
                      <a:endParaRPr lang="ru-RU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80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80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80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80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80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2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</a:t>
                      </a:r>
                      <a:endParaRPr lang="ru-RU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Синицын</a:t>
                      </a:r>
                      <a:endParaRPr lang="ru-RU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80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80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80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80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80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2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</a:t>
                      </a:r>
                      <a:endParaRPr lang="ru-RU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Сокольцова</a:t>
                      </a:r>
                      <a:endParaRPr lang="ru-RU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80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80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80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80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80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2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21</a:t>
                      </a:r>
                      <a:endParaRPr lang="ru-RU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Фетькаев</a:t>
                      </a:r>
                      <a:endParaRPr lang="ru-RU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95</a:t>
                      </a:r>
                      <a:endParaRPr lang="ru-RU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80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80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80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80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2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</a:t>
                      </a:r>
                      <a:endParaRPr lang="ru-RU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Фирсова</a:t>
                      </a:r>
                      <a:endParaRPr lang="ru-RU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95</a:t>
                      </a:r>
                      <a:endParaRPr lang="ru-RU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80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80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80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80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2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23</a:t>
                      </a:r>
                      <a:endParaRPr lang="ru-RU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Фомин</a:t>
                      </a:r>
                      <a:endParaRPr lang="ru-RU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95</a:t>
                      </a:r>
                      <a:endParaRPr lang="ru-RU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80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80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80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80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2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24</a:t>
                      </a:r>
                      <a:endParaRPr lang="ru-RU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Хвостова</a:t>
                      </a:r>
                      <a:endParaRPr lang="ru-RU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80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80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80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80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80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2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25</a:t>
                      </a:r>
                      <a:endParaRPr lang="ru-RU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Хренов</a:t>
                      </a:r>
                      <a:endParaRPr lang="ru-RU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80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80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80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80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80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447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ИТОГО</a:t>
                      </a:r>
                      <a:endParaRPr lang="ru-RU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1815</a:t>
                      </a:r>
                      <a:endParaRPr lang="ru-RU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315</a:t>
                      </a:r>
                      <a:endParaRPr lang="ru-RU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endParaRPr lang="ru-RU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45</a:t>
                      </a:r>
                      <a:endParaRPr lang="ru-RU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50</a:t>
                      </a:r>
                      <a:endParaRPr lang="ru-RU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50</a:t>
                      </a:r>
                      <a:endParaRPr lang="ru-RU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115</a:t>
                      </a:r>
                      <a:endParaRPr lang="ru-RU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70</a:t>
                      </a:r>
                      <a:endParaRPr lang="ru-RU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25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2500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447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Общий процент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72,6</a:t>
                      </a:r>
                      <a:endParaRPr lang="ru-RU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12,6</a:t>
                      </a:r>
                      <a:endParaRPr lang="ru-RU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0,6</a:t>
                      </a:r>
                      <a:endParaRPr lang="ru-RU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1,8</a:t>
                      </a:r>
                      <a:endParaRPr lang="ru-RU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2,0</a:t>
                      </a:r>
                      <a:endParaRPr lang="ru-RU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2,0</a:t>
                      </a:r>
                      <a:endParaRPr lang="ru-RU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4,6</a:t>
                      </a:r>
                      <a:endParaRPr lang="ru-RU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2,8</a:t>
                      </a:r>
                      <a:endParaRPr lang="ru-RU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1,0</a:t>
                      </a:r>
                      <a:endParaRPr lang="ru-RU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6" marR="49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9602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0" y="285728"/>
            <a:ext cx="9144000" cy="5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65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 Math" pitchFamily="18" charset="0"/>
                <a:cs typeface="Times New Roman Math" pitchFamily="18" charset="0"/>
              </a:rPr>
              <a:t>Происхождение фамилий ребят </a:t>
            </a:r>
            <a:r>
              <a:rPr lang="ru-RU" sz="265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 Math" pitchFamily="18" charset="0"/>
                <a:cs typeface="Times New Roman Math" pitchFamily="18" charset="0"/>
              </a:rPr>
              <a:t>7 </a:t>
            </a:r>
            <a:r>
              <a:rPr lang="ru-RU" sz="265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 Math" pitchFamily="18" charset="0"/>
                <a:cs typeface="Times New Roman Math" pitchFamily="18" charset="0"/>
              </a:rPr>
              <a:t>«А» класса МОУ СОШ № 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dirty="0" smtClean="0">
                <a:solidFill>
                  <a:schemeClr val="tx2"/>
                </a:solidFill>
              </a:rPr>
              <a:t>Изучив происхождение фамилий учащихся, выяснилось, что 32% фамилий имеют иностранное происхождение: украинское (Гуртяк, </a:t>
            </a:r>
            <a:r>
              <a:rPr lang="ru-RU" dirty="0" err="1" smtClean="0">
                <a:solidFill>
                  <a:schemeClr val="tx2"/>
                </a:solidFill>
              </a:rPr>
              <a:t>Лемешенко</a:t>
            </a:r>
            <a:r>
              <a:rPr lang="ru-RU" dirty="0" smtClean="0">
                <a:solidFill>
                  <a:schemeClr val="tx2"/>
                </a:solidFill>
              </a:rPr>
              <a:t>, Осадчий), еврейское либо монгольское (Меринов), немецкое (</a:t>
            </a:r>
            <a:r>
              <a:rPr lang="ru-RU" dirty="0" err="1" smtClean="0">
                <a:solidFill>
                  <a:schemeClr val="tx2"/>
                </a:solidFill>
              </a:rPr>
              <a:t>Мезер</a:t>
            </a:r>
            <a:r>
              <a:rPr lang="ru-RU" dirty="0" smtClean="0">
                <a:solidFill>
                  <a:schemeClr val="tx2"/>
                </a:solidFill>
              </a:rPr>
              <a:t>), чешское либо польское (</a:t>
            </a:r>
            <a:r>
              <a:rPr lang="ru-RU" dirty="0" err="1" smtClean="0">
                <a:solidFill>
                  <a:schemeClr val="tx2"/>
                </a:solidFill>
              </a:rPr>
              <a:t>Брожик</a:t>
            </a:r>
            <a:r>
              <a:rPr lang="ru-RU" dirty="0" smtClean="0">
                <a:solidFill>
                  <a:schemeClr val="tx2"/>
                </a:solidFill>
              </a:rPr>
              <a:t>). Фамилии остальных учащихся можно отнести к исконно русским (68%). </a:t>
            </a:r>
          </a:p>
          <a:p>
            <a:pPr>
              <a:buNone/>
            </a:pPr>
            <a:r>
              <a:rPr lang="ru-RU" dirty="0" smtClean="0"/>
              <a:t>		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12"/>
            <a:ext cx="5214942" cy="528638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	</a:t>
            </a:r>
            <a:r>
              <a:rPr lang="ru-RU" b="1" dirty="0" smtClean="0">
                <a:solidFill>
                  <a:schemeClr val="tx2"/>
                </a:solidFill>
              </a:rPr>
              <a:t>Гуртяк - </a:t>
            </a:r>
            <a:r>
              <a:rPr lang="ru-RU" dirty="0" smtClean="0">
                <a:solidFill>
                  <a:schemeClr val="tx2"/>
                </a:solidFill>
              </a:rPr>
              <a:t>«гурт» в переводе с украинского означает «стадо». Поэтому можно предположить, что фамилия образована от рода занятий «человек, пасущий стадо» либо от прозвища. </a:t>
            </a:r>
          </a:p>
          <a:p>
            <a:pPr>
              <a:buNone/>
            </a:pPr>
            <a:r>
              <a:rPr lang="ru-RU" b="1" dirty="0" smtClean="0">
                <a:solidFill>
                  <a:schemeClr val="tx2"/>
                </a:solidFill>
              </a:rPr>
              <a:t>	</a:t>
            </a:r>
            <a:r>
              <a:rPr lang="ru-RU" b="1" dirty="0" err="1" smtClean="0">
                <a:solidFill>
                  <a:schemeClr val="tx2"/>
                </a:solidFill>
              </a:rPr>
              <a:t>Лемешенко</a:t>
            </a:r>
            <a:r>
              <a:rPr lang="ru-RU" b="1" dirty="0" smtClean="0">
                <a:solidFill>
                  <a:schemeClr val="tx2"/>
                </a:solidFill>
              </a:rPr>
              <a:t> –</a:t>
            </a:r>
            <a:r>
              <a:rPr lang="ru-RU" dirty="0" err="1" smtClean="0">
                <a:solidFill>
                  <a:schemeClr val="tx2"/>
                </a:solidFill>
              </a:rPr>
              <a:t>лемеш</a:t>
            </a:r>
            <a:r>
              <a:rPr lang="ru-RU" dirty="0" smtClean="0">
                <a:solidFill>
                  <a:schemeClr val="tx2"/>
                </a:solidFill>
              </a:rPr>
              <a:t>(лемех) — «сошник у плуга». Такое прозвище мог получить мастер, выделывающий </a:t>
            </a:r>
            <a:r>
              <a:rPr lang="ru-RU" dirty="0" err="1" smtClean="0">
                <a:solidFill>
                  <a:schemeClr val="tx2"/>
                </a:solidFill>
              </a:rPr>
              <a:t>лемехи</a:t>
            </a:r>
            <a:r>
              <a:rPr lang="ru-RU" dirty="0" smtClean="0">
                <a:solidFill>
                  <a:schemeClr val="tx2"/>
                </a:solidFill>
              </a:rPr>
              <a:t> или же мужчина упорный, надежный.</a:t>
            </a:r>
          </a:p>
          <a:p>
            <a:pPr>
              <a:buNone/>
            </a:pPr>
            <a:r>
              <a:rPr lang="ru-RU" b="1" dirty="0" smtClean="0"/>
              <a:t>	</a:t>
            </a: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714356"/>
            <a:ext cx="8501122" cy="867524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chemeClr val="accent3">
                    <a:lumMod val="75000"/>
                  </a:schemeClr>
                </a:solidFill>
                <a:latin typeface="Times New Roman Math" pitchFamily="18" charset="0"/>
                <a:ea typeface="+mn-ea"/>
                <a:cs typeface="Times New Roman Math" pitchFamily="18" charset="0"/>
              </a:rPr>
              <a:t>Украинские фамилии</a:t>
            </a:r>
            <a:endParaRPr lang="ru-RU" sz="5400" b="1" dirty="0">
              <a:solidFill>
                <a:schemeClr val="accent3">
                  <a:lumMod val="75000"/>
                </a:schemeClr>
              </a:solidFill>
              <a:latin typeface="Times New Roman Math" pitchFamily="18" charset="0"/>
              <a:ea typeface="+mn-ea"/>
              <a:cs typeface="Times New Roman Math" pitchFamily="18" charset="0"/>
            </a:endParaRPr>
          </a:p>
        </p:txBody>
      </p:sp>
      <p:pic>
        <p:nvPicPr>
          <p:cNvPr id="61442" name="Picture 2" descr="Картинка 14 из 5995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643050"/>
            <a:ext cx="3214710" cy="24288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1444" name="Picture 4" descr="Картинка 3 из 1410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4286257"/>
            <a:ext cx="3095376" cy="22145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		</a:t>
            </a:r>
            <a:r>
              <a:rPr lang="ru-RU" b="1" dirty="0" smtClean="0">
                <a:solidFill>
                  <a:schemeClr val="tx2"/>
                </a:solidFill>
              </a:rPr>
              <a:t>Осадчий - </a:t>
            </a:r>
            <a:r>
              <a:rPr lang="ru-RU" dirty="0" smtClean="0">
                <a:solidFill>
                  <a:schemeClr val="tx2"/>
                </a:solidFill>
              </a:rPr>
              <a:t>фамилия образована от прозвища Осадчий - "человек, обучающий молодых лошадей".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8610" name="Picture 2" descr="Картинка 14 из 1790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857496"/>
            <a:ext cx="5076825" cy="35147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5214974" cy="400052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dirty="0" smtClean="0"/>
              <a:t>	</a:t>
            </a:r>
            <a:r>
              <a:rPr lang="ru-RU" sz="2800" b="1" dirty="0" smtClean="0">
                <a:solidFill>
                  <a:schemeClr val="tx2"/>
                </a:solidFill>
              </a:rPr>
              <a:t>Меринов </a:t>
            </a:r>
            <a:r>
              <a:rPr lang="ru-RU" sz="2400" dirty="0" smtClean="0">
                <a:solidFill>
                  <a:schemeClr val="tx2"/>
                </a:solidFill>
              </a:rPr>
              <a:t>- фамилия могла быть образована от слова «мерин» (с монгол. – «смиренный, кладеный, холощеный жеребец»). Значит, данная фамилия, возможно имеет монгольское происхождение.</a:t>
            </a:r>
            <a:endParaRPr lang="ru-RU" sz="2200" dirty="0" smtClean="0">
              <a:solidFill>
                <a:schemeClr val="tx2"/>
              </a:solidFill>
            </a:endParaRPr>
          </a:p>
          <a:p>
            <a:pPr algn="just">
              <a:buNone/>
            </a:pPr>
            <a:r>
              <a:rPr lang="ru-RU" dirty="0" smtClean="0"/>
              <a:t>		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accent3">
                    <a:lumMod val="75000"/>
                  </a:schemeClr>
                </a:solidFill>
                <a:latin typeface="Times New Roman Math" pitchFamily="18" charset="0"/>
                <a:ea typeface="+mn-ea"/>
                <a:cs typeface="Times New Roman Math" pitchFamily="18" charset="0"/>
              </a:rPr>
              <a:t>Монгольские (еврейские) фамилии</a:t>
            </a:r>
            <a:endParaRPr lang="ru-RU" sz="4400" b="1" dirty="0">
              <a:solidFill>
                <a:schemeClr val="accent3">
                  <a:lumMod val="75000"/>
                </a:schemeClr>
              </a:solidFill>
              <a:latin typeface="Times New Roman Math" pitchFamily="18" charset="0"/>
              <a:ea typeface="+mn-ea"/>
              <a:cs typeface="Times New Roman Math" pitchFamily="18" charset="0"/>
            </a:endParaRPr>
          </a:p>
        </p:txBody>
      </p:sp>
      <p:pic>
        <p:nvPicPr>
          <p:cNvPr id="60418" name="Picture 2" descr="Файл:Vesuvio Bien Vee - Paso Fino Bellas Formas National Champion 3 Year Old Gelding in 2001; photo taken in May of 2006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04237" y="3786190"/>
            <a:ext cx="3411167" cy="27289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764</TotalTime>
  <Words>256</Words>
  <Application>Microsoft Office PowerPoint</Application>
  <PresentationFormat>Экран (4:3)</PresentationFormat>
  <Paragraphs>215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Конкурсная работа на тему:</vt:lpstr>
      <vt:lpstr>Актуальность темы</vt:lpstr>
      <vt:lpstr>Цель и задачи работы</vt:lpstr>
      <vt:lpstr>Гипотеза</vt:lpstr>
      <vt:lpstr>Слайд 5</vt:lpstr>
      <vt:lpstr>Слайд 6</vt:lpstr>
      <vt:lpstr>Украинские фамилии</vt:lpstr>
      <vt:lpstr>Слайд 8</vt:lpstr>
      <vt:lpstr>Монгольские (еврейские) фамилии</vt:lpstr>
      <vt:lpstr>Слайд 10</vt:lpstr>
      <vt:lpstr>Немецкие фамилии</vt:lpstr>
      <vt:lpstr>Чешские  фамилии</vt:lpstr>
      <vt:lpstr>Русские фамилии</vt:lpstr>
      <vt:lpstr>Слайд 14</vt:lpstr>
      <vt:lpstr>Заключение</vt:lpstr>
    </vt:vector>
  </TitlesOfParts>
  <Company>&lt;&gt;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&lt;&gt;</dc:creator>
  <cp:lastModifiedBy>&lt;&gt;</cp:lastModifiedBy>
  <cp:revision>80</cp:revision>
  <dcterms:created xsi:type="dcterms:W3CDTF">2010-01-10T04:04:22Z</dcterms:created>
  <dcterms:modified xsi:type="dcterms:W3CDTF">2010-09-29T15:01:59Z</dcterms:modified>
</cp:coreProperties>
</file>