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8" r:id="rId6"/>
    <p:sldId id="261" r:id="rId7"/>
    <p:sldId id="274" r:id="rId8"/>
    <p:sldId id="263" r:id="rId9"/>
    <p:sldId id="271" r:id="rId10"/>
    <p:sldId id="265" r:id="rId11"/>
    <p:sldId id="266" r:id="rId12"/>
    <p:sldId id="267" r:id="rId13"/>
    <p:sldId id="276" r:id="rId14"/>
    <p:sldId id="275" r:id="rId15"/>
    <p:sldId id="270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109CA-6B06-4171-9BA0-3A418FF70BE4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30F85-F888-473F-87B0-99EF59A6D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30F85-F888-473F-87B0-99EF59A6D1E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search?p=184&amp;ed=1&amp;text=%D1%84%D0%BE%D1%82%D0%BE%20%D0%BD%D0%B5%D0%B7%D0%BD%D0%B0%D0%B9%D0%BA%D0%B8&amp;spsite=fake-008-745057.ru&amp;img_url=media.meta.ua/files/pic/0/25/197/phcc7A1OgX.jpg&amp;rpt=simag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search?p=184&amp;ed=1&amp;text=%D1%84%D0%BE%D1%82%D0%BE%20%D0%BD%D0%B5%D0%B7%D0%BD%D0%B0%D0%B9%D0%BA%D0%B8&amp;spsite=fake-008-745057.ru&amp;img_url=media.meta.ua/files/pic/0/25/197/phcc7A1OgX.jpg&amp;rpt=simag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search?p=184&amp;ed=1&amp;text=%D1%84%D0%BE%D1%82%D0%BE%20%D0%BD%D0%B5%D0%B7%D0%BD%D0%B0%D0%B9%D0%BA%D0%B8&amp;spsite=fake-008-745057.ru&amp;img_url=media.meta.ua/files/pic/0/25/197/phcc7A1OgX.jpg&amp;rpt=simage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609600"/>
            <a:ext cx="9144000" cy="1143000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ln w="1905"/>
                <a:solidFill>
                  <a:schemeClr val="bg1">
                    <a:lumMod val="9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Тема: «КОНУС»</a:t>
            </a:r>
            <a:endParaRPr lang="ru-RU" sz="4400" b="1" dirty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pic>
        <p:nvPicPr>
          <p:cNvPr id="5" name="Picture 14" descr="Рисунок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2971800"/>
            <a:ext cx="2317750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Группа 5"/>
          <p:cNvGrpSpPr/>
          <p:nvPr/>
        </p:nvGrpSpPr>
        <p:grpSpPr>
          <a:xfrm>
            <a:off x="4724400" y="1066800"/>
            <a:ext cx="1600200" cy="2514600"/>
            <a:chOff x="4572000" y="1524000"/>
            <a:chExt cx="1219200" cy="2590800"/>
          </a:xfrm>
        </p:grpSpPr>
        <p:sp>
          <p:nvSpPr>
            <p:cNvPr id="8" name="Блок-схема: извлечение 7"/>
            <p:cNvSpPr/>
            <p:nvPr/>
          </p:nvSpPr>
          <p:spPr>
            <a:xfrm>
              <a:off x="4572000" y="1524000"/>
              <a:ext cx="1219200" cy="2209800"/>
            </a:xfrm>
            <a:prstGeom prst="flowChartExtract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4572000" y="3429000"/>
              <a:ext cx="1219200" cy="685800"/>
            </a:xfrm>
            <a:prstGeom prst="ellipse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914400" y="0"/>
            <a:ext cx="73216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Государственное образовательное автономное учреждение для детей-сирот и детей,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оставшихся без попечения родителей, специальная (коррекционная) школа-интернат № 5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детей-сирот и детей, оставшихся без попечения родителей, с ограниченными возможностями здоровья,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пгт.Новобурейский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4648200"/>
            <a:ext cx="312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Выполнила учитель математики:</a:t>
            </a:r>
          </a:p>
          <a:p>
            <a:r>
              <a:rPr lang="ru-RU" dirty="0" smtClean="0"/>
              <a:t>Лысенко Татьяна Авхалтдиновна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219200"/>
            <a:ext cx="48768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  Множество всех точек, принадлежащих боковой поверхности конуса, называются </a:t>
            </a:r>
            <a:r>
              <a:rPr lang="ru-RU" b="1" i="1" dirty="0" smtClean="0">
                <a:solidFill>
                  <a:srgbClr val="CC3300"/>
                </a:solidFill>
              </a:rPr>
              <a:t>боковой поверхностью</a:t>
            </a:r>
            <a:r>
              <a:rPr lang="ru-RU" b="1" dirty="0" smtClean="0">
                <a:solidFill>
                  <a:srgbClr val="CC3300"/>
                </a:solidFill>
              </a:rPr>
              <a:t> </a:t>
            </a:r>
            <a:r>
              <a:rPr lang="ru-RU" dirty="0" smtClean="0"/>
              <a:t>данного конуса.</a:t>
            </a:r>
          </a:p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304800"/>
            <a:ext cx="82028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4. Понятие поверхности конуса.</a:t>
            </a:r>
            <a:endParaRPr lang="ru-RU" sz="3600" dirty="0"/>
          </a:p>
        </p:txBody>
      </p:sp>
      <p:cxnSp>
        <p:nvCxnSpPr>
          <p:cNvPr id="16" name="Прямая соединительная линия 15"/>
          <p:cNvCxnSpPr>
            <a:endCxn id="18" idx="1"/>
          </p:cNvCxnSpPr>
          <p:nvPr/>
        </p:nvCxnSpPr>
        <p:spPr>
          <a:xfrm rot="10800000" flipV="1">
            <a:off x="3657600" y="5716588"/>
            <a:ext cx="1828800" cy="1677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657600" y="54102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Боковая поверхность</a:t>
            </a:r>
            <a:endParaRPr lang="ru-RU" b="1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6400800" y="1828800"/>
            <a:ext cx="1905000" cy="3518647"/>
            <a:chOff x="4572000" y="1524000"/>
            <a:chExt cx="1219200" cy="2600739"/>
          </a:xfrm>
        </p:grpSpPr>
        <p:sp>
          <p:nvSpPr>
            <p:cNvPr id="11" name="Овал 10"/>
            <p:cNvSpPr/>
            <p:nvPr/>
          </p:nvSpPr>
          <p:spPr>
            <a:xfrm>
              <a:off x="4572000" y="3438939"/>
              <a:ext cx="1219200" cy="685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Блок-схема: извлечение 11"/>
            <p:cNvSpPr/>
            <p:nvPr/>
          </p:nvSpPr>
          <p:spPr>
            <a:xfrm>
              <a:off x="4572000" y="1524000"/>
              <a:ext cx="1219200" cy="2209800"/>
            </a:xfrm>
            <a:prstGeom prst="flowChartExtra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4" name="Прямая со стрелкой 13"/>
          <p:cNvCxnSpPr/>
          <p:nvPr/>
        </p:nvCxnSpPr>
        <p:spPr>
          <a:xfrm flipV="1">
            <a:off x="5486400" y="4419600"/>
            <a:ext cx="1524000" cy="1295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3" name="Группа 12"/>
          <p:cNvGrpSpPr/>
          <p:nvPr/>
        </p:nvGrpSpPr>
        <p:grpSpPr>
          <a:xfrm>
            <a:off x="990600" y="4038600"/>
            <a:ext cx="2057400" cy="2438400"/>
            <a:chOff x="5181600" y="2362200"/>
            <a:chExt cx="2286000" cy="2819400"/>
          </a:xfrm>
        </p:grpSpPr>
        <p:sp>
          <p:nvSpPr>
            <p:cNvPr id="15" name="Трапеция 14"/>
            <p:cNvSpPr/>
            <p:nvPr/>
          </p:nvSpPr>
          <p:spPr>
            <a:xfrm>
              <a:off x="5181600" y="2590800"/>
              <a:ext cx="2286000" cy="2133600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5181600" y="4267200"/>
              <a:ext cx="2286000" cy="914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5715000" y="2362200"/>
              <a:ext cx="1219200" cy="457200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22" name="Прямая со стрелкой 21"/>
          <p:cNvCxnSpPr>
            <a:stCxn id="18" idx="1"/>
          </p:cNvCxnSpPr>
          <p:nvPr/>
        </p:nvCxnSpPr>
        <p:spPr>
          <a:xfrm rot="10800000">
            <a:off x="2362200" y="5105400"/>
            <a:ext cx="1295400" cy="6279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201136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Вывод: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Полную поверхность усеченного конуса составляет боковая поверхность и два основания – верхнее и нижнее.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10800000">
            <a:off x="1524000" y="3124200"/>
            <a:ext cx="14478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0800000">
            <a:off x="1143000" y="6400800"/>
            <a:ext cx="16764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867400" y="3581400"/>
            <a:ext cx="18288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447800" y="28194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Верхнее основание</a:t>
            </a:r>
            <a:endParaRPr lang="ru-RU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1143000" y="60198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Нижнее основание</a:t>
            </a:r>
            <a:endParaRPr lang="ru-RU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867400" y="32004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Боковая поверхность</a:t>
            </a:r>
            <a:endParaRPr lang="ru-RU" b="1" dirty="0"/>
          </a:p>
        </p:txBody>
      </p:sp>
      <p:sp>
        <p:nvSpPr>
          <p:cNvPr id="14" name="Стрелка вправо 13">
            <a:hlinkClick r:id="rId2" action="ppaction://hlinksldjump"/>
          </p:cNvPr>
          <p:cNvSpPr/>
          <p:nvPr/>
        </p:nvSpPr>
        <p:spPr>
          <a:xfrm>
            <a:off x="8077200" y="6172200"/>
            <a:ext cx="685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5" name="Группа 14"/>
          <p:cNvGrpSpPr/>
          <p:nvPr/>
        </p:nvGrpSpPr>
        <p:grpSpPr>
          <a:xfrm>
            <a:off x="3429000" y="3505200"/>
            <a:ext cx="2057400" cy="2438400"/>
            <a:chOff x="5181600" y="2362200"/>
            <a:chExt cx="2286000" cy="2819400"/>
          </a:xfrm>
        </p:grpSpPr>
        <p:sp>
          <p:nvSpPr>
            <p:cNvPr id="16" name="Трапеция 15"/>
            <p:cNvSpPr/>
            <p:nvPr/>
          </p:nvSpPr>
          <p:spPr>
            <a:xfrm>
              <a:off x="5181600" y="2590800"/>
              <a:ext cx="2286000" cy="2133600"/>
            </a:xfrm>
            <a:prstGeom prst="trapezoid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5181600" y="4267200"/>
              <a:ext cx="2286000" cy="914400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5715000" y="2362200"/>
              <a:ext cx="1219200" cy="457200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23" name="Прямая со стрелкой 22"/>
          <p:cNvCxnSpPr/>
          <p:nvPr/>
        </p:nvCxnSpPr>
        <p:spPr>
          <a:xfrm rot="5400000">
            <a:off x="4876800" y="3581400"/>
            <a:ext cx="990600" cy="9906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971800" y="3124200"/>
            <a:ext cx="1524000" cy="5334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2819400" y="5562600"/>
            <a:ext cx="1524000" cy="838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Из чего состоит полная поверхность полного конуса?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3505200" y="1905000"/>
            <a:ext cx="1905000" cy="3518647"/>
            <a:chOff x="4572000" y="1524000"/>
            <a:chExt cx="1219200" cy="2600739"/>
          </a:xfrm>
        </p:grpSpPr>
        <p:sp>
          <p:nvSpPr>
            <p:cNvPr id="10" name="Блок-схема: извлечение 9"/>
            <p:cNvSpPr/>
            <p:nvPr/>
          </p:nvSpPr>
          <p:spPr>
            <a:xfrm>
              <a:off x="4572000" y="1524000"/>
              <a:ext cx="1219200" cy="2209800"/>
            </a:xfrm>
            <a:prstGeom prst="flowChartExtra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4572000" y="3438939"/>
              <a:ext cx="1219200" cy="6858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1" name="Picture 5" descr="dd36efffaa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581400"/>
            <a:ext cx="172872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" name="Группа 19"/>
          <p:cNvGrpSpPr/>
          <p:nvPr/>
        </p:nvGrpSpPr>
        <p:grpSpPr>
          <a:xfrm>
            <a:off x="4495800" y="2057400"/>
            <a:ext cx="3352800" cy="1371600"/>
            <a:chOff x="4495800" y="2057400"/>
            <a:chExt cx="3352800" cy="1371600"/>
          </a:xfrm>
        </p:grpSpPr>
        <p:cxnSp>
          <p:nvCxnSpPr>
            <p:cNvPr id="13" name="Прямая со стрелкой 12"/>
            <p:cNvCxnSpPr/>
            <p:nvPr/>
          </p:nvCxnSpPr>
          <p:spPr>
            <a:xfrm rot="10800000" flipV="1">
              <a:off x="4495800" y="2667000"/>
              <a:ext cx="1905000" cy="7620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410200" y="2057400"/>
              <a:ext cx="2438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/>
                <a:t>Боковая поверхность</a:t>
              </a:r>
              <a:endParaRPr lang="ru-RU" b="1" dirty="0"/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4419600" y="3733800"/>
            <a:ext cx="3810000" cy="1219200"/>
            <a:chOff x="4419600" y="3733800"/>
            <a:chExt cx="3810000" cy="1219200"/>
          </a:xfrm>
        </p:grpSpPr>
        <p:cxnSp>
          <p:nvCxnSpPr>
            <p:cNvPr id="17" name="Прямая со стрелкой 16"/>
            <p:cNvCxnSpPr/>
            <p:nvPr/>
          </p:nvCxnSpPr>
          <p:spPr>
            <a:xfrm rot="10800000" flipV="1">
              <a:off x="4419600" y="4191000"/>
              <a:ext cx="2438400" cy="7620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6019800" y="3733800"/>
              <a:ext cx="2209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/>
                <a:t>Основание</a:t>
              </a:r>
              <a:r>
                <a:rPr lang="ru-RU" dirty="0" smtClean="0"/>
                <a:t> </a:t>
              </a:r>
              <a:endParaRPr lang="ru-RU" dirty="0"/>
            </a:p>
          </p:txBody>
        </p:sp>
      </p:grpSp>
      <p:sp>
        <p:nvSpPr>
          <p:cNvPr id="22" name="Стрелка вправо 21">
            <a:hlinkClick r:id="rId3" action="ppaction://hlinksldjump"/>
          </p:cNvPr>
          <p:cNvSpPr/>
          <p:nvPr/>
        </p:nvSpPr>
        <p:spPr>
          <a:xfrm>
            <a:off x="7772400" y="5867400"/>
            <a:ext cx="9906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+mn-lt"/>
              </a:rPr>
              <a:t>Практическая работа</a:t>
            </a:r>
            <a:endParaRPr lang="ru-RU" sz="36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1000" y="4953000"/>
            <a:ext cx="2667000" cy="1676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048000" y="914400"/>
            <a:ext cx="2438400" cy="1676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048000" y="914400"/>
            <a:ext cx="2438400" cy="1676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990600" y="2286000"/>
            <a:ext cx="2692788" cy="2901112"/>
            <a:chOff x="1752600" y="2354047"/>
            <a:chExt cx="2692788" cy="2901112"/>
          </a:xfrm>
        </p:grpSpPr>
        <p:grpSp>
          <p:nvGrpSpPr>
            <p:cNvPr id="13" name="Группа 12"/>
            <p:cNvGrpSpPr/>
            <p:nvPr/>
          </p:nvGrpSpPr>
          <p:grpSpPr>
            <a:xfrm>
              <a:off x="1752600" y="2895600"/>
              <a:ext cx="2692788" cy="2359559"/>
              <a:chOff x="3174612" y="3200400"/>
              <a:chExt cx="2692788" cy="2359559"/>
            </a:xfrm>
          </p:grpSpPr>
          <p:sp>
            <p:nvSpPr>
              <p:cNvPr id="5" name="Прямоугольник 4"/>
              <p:cNvSpPr/>
              <p:nvPr/>
            </p:nvSpPr>
            <p:spPr>
              <a:xfrm>
                <a:off x="3276600" y="3200400"/>
                <a:ext cx="2590800" cy="16764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Дуга 7"/>
              <p:cNvSpPr/>
              <p:nvPr/>
            </p:nvSpPr>
            <p:spPr>
              <a:xfrm rot="13402485">
                <a:off x="3311747" y="3407007"/>
                <a:ext cx="1341166" cy="1301454"/>
              </a:xfrm>
              <a:prstGeom prst="arc">
                <a:avLst>
                  <a:gd name="adj1" fmla="val 16200000"/>
                  <a:gd name="adj2" fmla="val 21422728"/>
                </a:avLst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Дуга 8"/>
              <p:cNvSpPr/>
              <p:nvPr/>
            </p:nvSpPr>
            <p:spPr>
              <a:xfrm rot="3173452">
                <a:off x="4517956" y="3395758"/>
                <a:ext cx="1320523" cy="1285684"/>
              </a:xfrm>
              <a:prstGeom prst="arc">
                <a:avLst>
                  <a:gd name="adj1" fmla="val 16200000"/>
                  <a:gd name="adj2" fmla="val 21422728"/>
                </a:avLst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Дуга 10"/>
              <p:cNvSpPr/>
              <p:nvPr/>
            </p:nvSpPr>
            <p:spPr>
              <a:xfrm rot="19663049">
                <a:off x="3174612" y="3209617"/>
                <a:ext cx="2539067" cy="2350342"/>
              </a:xfrm>
              <a:prstGeom prst="arc">
                <a:avLst>
                  <a:gd name="adj1" fmla="val 16714937"/>
                  <a:gd name="adj2" fmla="val 20903997"/>
                </a:avLst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0" name="Дуга 9"/>
            <p:cNvSpPr/>
            <p:nvPr/>
          </p:nvSpPr>
          <p:spPr>
            <a:xfrm rot="8115042">
              <a:off x="2066219" y="2354047"/>
              <a:ext cx="2192161" cy="2226316"/>
            </a:xfrm>
            <a:prstGeom prst="arc">
              <a:avLst>
                <a:gd name="adj1" fmla="val 16714937"/>
                <a:gd name="adj2" fmla="val 20615919"/>
              </a:avLst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9" name="Овал 18"/>
          <p:cNvSpPr/>
          <p:nvPr/>
        </p:nvSpPr>
        <p:spPr>
          <a:xfrm>
            <a:off x="3962400" y="4953000"/>
            <a:ext cx="2438400" cy="1676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6248400" y="3048000"/>
            <a:ext cx="2438400" cy="1676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5105400" y="3200400"/>
            <a:ext cx="76200" cy="2514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7391400" y="1295400"/>
            <a:ext cx="76200" cy="2514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6324600" y="1295400"/>
            <a:ext cx="106680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 flipV="1">
            <a:off x="7391400" y="1295400"/>
            <a:ext cx="1295400" cy="2362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6629400" y="5105400"/>
            <a:ext cx="2286000" cy="1524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2" grpId="0" animBg="1"/>
      <p:bldP spid="19" grpId="0" animBg="1"/>
      <p:bldP spid="20" grpId="0" animBg="1"/>
      <p:bldP spid="21" grpId="0" animBg="1"/>
      <p:bldP spid="21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3627"/>
            <a:ext cx="8229600" cy="1076573"/>
          </a:xfrm>
        </p:spPr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Размышляем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pic>
        <p:nvPicPr>
          <p:cNvPr id="1026" name="Picture 2" descr="C:\Users\связной\AppData\Local\Microsoft\Windows\Temporary Internet Files\Content.IE5\VWMILH5I\MC90041252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581400"/>
            <a:ext cx="2228661" cy="2823172"/>
          </a:xfrm>
          <a:prstGeom prst="rect">
            <a:avLst/>
          </a:prstGeom>
          <a:noFill/>
        </p:spPr>
      </p:pic>
      <p:grpSp>
        <p:nvGrpSpPr>
          <p:cNvPr id="11" name="Группа 10"/>
          <p:cNvGrpSpPr/>
          <p:nvPr/>
        </p:nvGrpSpPr>
        <p:grpSpPr>
          <a:xfrm>
            <a:off x="6477000" y="1371600"/>
            <a:ext cx="2133600" cy="2823172"/>
            <a:chOff x="6477000" y="1219200"/>
            <a:chExt cx="2133600" cy="2975572"/>
          </a:xfrm>
        </p:grpSpPr>
        <p:pic>
          <p:nvPicPr>
            <p:cNvPr id="6" name="Picture 2" descr="C:\Users\связной\AppData\Local\Microsoft\Windows\Temporary Internet Files\Content.IE5\VWMILH5I\MC900412524[1].wmf"/>
            <p:cNvPicPr>
              <a:picLocks noChangeAspect="1" noChangeArrowheads="1"/>
            </p:cNvPicPr>
            <p:nvPr/>
          </p:nvPicPr>
          <p:blipFill>
            <a:blip r:embed="rId2" cstate="print"/>
            <a:srcRect r="48714"/>
            <a:stretch>
              <a:fillRect/>
            </a:stretch>
          </p:blipFill>
          <p:spPr bwMode="auto">
            <a:xfrm>
              <a:off x="6477000" y="1371600"/>
              <a:ext cx="1143000" cy="2823172"/>
            </a:xfrm>
            <a:prstGeom prst="rect">
              <a:avLst/>
            </a:prstGeom>
            <a:noFill/>
          </p:spPr>
        </p:pic>
        <p:sp>
          <p:nvSpPr>
            <p:cNvPr id="8" name="Овал 7"/>
            <p:cNvSpPr/>
            <p:nvPr/>
          </p:nvSpPr>
          <p:spPr>
            <a:xfrm>
              <a:off x="7315200" y="1219200"/>
              <a:ext cx="1295400" cy="1295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3429001" y="2514600"/>
            <a:ext cx="2841061" cy="2823172"/>
            <a:chOff x="3429001" y="2514600"/>
            <a:chExt cx="2841061" cy="2823172"/>
          </a:xfrm>
        </p:grpSpPr>
        <p:pic>
          <p:nvPicPr>
            <p:cNvPr id="5" name="Picture 2" descr="C:\Users\связной\AppData\Local\Microsoft\Windows\Temporary Internet Files\Content.IE5\VWMILH5I\MC900412524[1].wmf"/>
            <p:cNvPicPr>
              <a:picLocks noChangeAspect="1" noChangeArrowheads="1"/>
            </p:cNvPicPr>
            <p:nvPr/>
          </p:nvPicPr>
          <p:blipFill>
            <a:blip r:embed="rId2" cstate="print"/>
            <a:srcRect r="50000"/>
            <a:stretch>
              <a:fillRect/>
            </a:stretch>
          </p:blipFill>
          <p:spPr bwMode="auto">
            <a:xfrm>
              <a:off x="3429001" y="2514600"/>
              <a:ext cx="1219199" cy="2823172"/>
            </a:xfrm>
            <a:prstGeom prst="rect">
              <a:avLst/>
            </a:prstGeom>
            <a:noFill/>
          </p:spPr>
        </p:pic>
        <p:sp>
          <p:nvSpPr>
            <p:cNvPr id="9" name="Овал 8"/>
            <p:cNvSpPr/>
            <p:nvPr/>
          </p:nvSpPr>
          <p:spPr>
            <a:xfrm>
              <a:off x="4267200" y="2514600"/>
              <a:ext cx="990600" cy="9906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Равнобедренный треугольник 6"/>
            <p:cNvSpPr/>
            <p:nvPr/>
          </p:nvSpPr>
          <p:spPr>
            <a:xfrm rot="7789379">
              <a:off x="4943247" y="2761483"/>
              <a:ext cx="1013795" cy="1639834"/>
            </a:xfrm>
            <a:prstGeom prst="triangl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486400" y="480060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Подумай и зарисуй, что будет, если валики будут такой формы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066800"/>
          </a:xfrm>
        </p:spPr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Итог урока: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14350" indent="-514350">
              <a:buFont typeface="Wingdings" pitchFamily="2" charset="2"/>
              <a:buAutoNum type="arabicPeriod"/>
            </a:pPr>
            <a:r>
              <a:rPr lang="ru-RU" b="1" dirty="0" smtClean="0">
                <a:hlinkClick r:id="rId2" action="ppaction://hlinksldjump"/>
              </a:rPr>
              <a:t>Конус как геометрическое тело.</a:t>
            </a:r>
            <a:endParaRPr lang="ru-RU" b="1" dirty="0" smtClean="0"/>
          </a:p>
          <a:p>
            <a:pPr marL="514350" indent="-514350">
              <a:buFont typeface="Wingdings" pitchFamily="2" charset="2"/>
              <a:buAutoNum type="arabicPeriod"/>
            </a:pPr>
            <a:r>
              <a:rPr lang="ru-RU" b="1" dirty="0" smtClean="0">
                <a:hlinkClick r:id="rId3" action="ppaction://hlinksldjump"/>
              </a:rPr>
              <a:t>Основные элементы конуса.</a:t>
            </a:r>
            <a:endParaRPr lang="ru-RU" b="1" dirty="0" smtClean="0"/>
          </a:p>
          <a:p>
            <a:pPr marL="514350" indent="-514350">
              <a:buFont typeface="Wingdings" pitchFamily="2" charset="2"/>
              <a:buAutoNum type="arabicPeriod"/>
            </a:pPr>
            <a:r>
              <a:rPr lang="ru-RU" b="1" dirty="0" smtClean="0">
                <a:hlinkClick r:id="rId4" action="ppaction://hlinksldjump"/>
              </a:rPr>
              <a:t>Полная поверхность конуса. </a:t>
            </a:r>
            <a:r>
              <a:rPr lang="ru-RU" b="1" dirty="0" smtClean="0"/>
              <a:t> </a:t>
            </a:r>
          </a:p>
          <a:p>
            <a:pPr marL="514350" indent="-514350"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Домашнее задание: 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выучить определение полной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поверхности полного и усеченного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конуса. 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Назовите ещё предметы, имеющие форму конуса.</a:t>
            </a:r>
            <a:endParaRPr lang="ru-RU" b="1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pic>
        <p:nvPicPr>
          <p:cNvPr id="4" name="Рисунок 3" descr="http://im3-tub.yandex.net/i?id=3522538&amp;tov=3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286000"/>
            <a:ext cx="2209800" cy="307181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pic>
        <p:nvPicPr>
          <p:cNvPr id="5" name="Picture 14" descr="Рисунок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2971800"/>
            <a:ext cx="2317750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133600" y="3200400"/>
            <a:ext cx="464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 </a:t>
            </a:r>
          </a:p>
          <a:p>
            <a:pPr algn="ctr"/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 ВНИМАНИЕ! 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Цель урока: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33600" y="2209800"/>
            <a:ext cx="6553200" cy="3733800"/>
          </a:xfrm>
        </p:spPr>
        <p:txBody>
          <a:bodyPr>
            <a:normAutofit/>
          </a:bodyPr>
          <a:lstStyle/>
          <a:p>
            <a:pPr marL="514350" indent="-514350">
              <a:buFont typeface="Wingdings" pitchFamily="2" charset="2"/>
              <a:buAutoNum type="arabicPeriod"/>
            </a:pPr>
            <a:r>
              <a:rPr lang="ru-RU" b="1" dirty="0" smtClean="0"/>
              <a:t>Познакомиться с понятием конус как геометрическое тело.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ru-RU" b="1" dirty="0" smtClean="0"/>
              <a:t>Рассмотреть основные элементы конуса.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ru-RU" b="1" dirty="0" smtClean="0"/>
              <a:t>Научиться различать полный и усеченный конусы.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://im3-tub.yandex.net/i?id=3522538&amp;tov=3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09800"/>
            <a:ext cx="2209800" cy="307181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Как называются тела, изображенные на рисунке?</a:t>
            </a:r>
            <a:endParaRPr lang="ru-RU" dirty="0">
              <a:latin typeface="+mn-lt"/>
            </a:endParaRPr>
          </a:p>
        </p:txBody>
      </p:sp>
      <p:sp>
        <p:nvSpPr>
          <p:cNvPr id="5" name="Куб 4"/>
          <p:cNvSpPr/>
          <p:nvPr/>
        </p:nvSpPr>
        <p:spPr>
          <a:xfrm>
            <a:off x="3124200" y="2438400"/>
            <a:ext cx="990600" cy="21336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Цилиндр 6"/>
          <p:cNvSpPr/>
          <p:nvPr/>
        </p:nvSpPr>
        <p:spPr>
          <a:xfrm>
            <a:off x="1828800" y="3200400"/>
            <a:ext cx="990600" cy="22098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7" name="Группа 26"/>
          <p:cNvGrpSpPr/>
          <p:nvPr/>
        </p:nvGrpSpPr>
        <p:grpSpPr>
          <a:xfrm>
            <a:off x="4343400" y="1676400"/>
            <a:ext cx="1219200" cy="2209800"/>
            <a:chOff x="4572000" y="1524000"/>
            <a:chExt cx="1219200" cy="2590800"/>
          </a:xfrm>
        </p:grpSpPr>
        <p:sp>
          <p:nvSpPr>
            <p:cNvPr id="9" name="Овал 8"/>
            <p:cNvSpPr/>
            <p:nvPr/>
          </p:nvSpPr>
          <p:spPr>
            <a:xfrm>
              <a:off x="4572000" y="3429000"/>
              <a:ext cx="1219200" cy="685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Блок-схема: извлечение 7"/>
            <p:cNvSpPr/>
            <p:nvPr/>
          </p:nvSpPr>
          <p:spPr>
            <a:xfrm>
              <a:off x="4572000" y="1524000"/>
              <a:ext cx="1219200" cy="2209800"/>
            </a:xfrm>
            <a:prstGeom prst="flowChartExtra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4419600" y="4876800"/>
            <a:ext cx="1295400" cy="1143000"/>
            <a:chOff x="4648200" y="1752600"/>
            <a:chExt cx="1828800" cy="1600200"/>
          </a:xfrm>
        </p:grpSpPr>
        <p:sp>
          <p:nvSpPr>
            <p:cNvPr id="10" name="Куб 9"/>
            <p:cNvSpPr/>
            <p:nvPr/>
          </p:nvSpPr>
          <p:spPr>
            <a:xfrm>
              <a:off x="4648200" y="1752600"/>
              <a:ext cx="1828800" cy="1600200"/>
            </a:xfrm>
            <a:prstGeom prst="cub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1" name="Группа 40"/>
            <p:cNvGrpSpPr/>
            <p:nvPr/>
          </p:nvGrpSpPr>
          <p:grpSpPr>
            <a:xfrm>
              <a:off x="4648200" y="1752600"/>
              <a:ext cx="1828800" cy="1600200"/>
              <a:chOff x="4648200" y="1752600"/>
              <a:chExt cx="1828800" cy="1600200"/>
            </a:xfrm>
          </p:grpSpPr>
          <p:cxnSp>
            <p:nvCxnSpPr>
              <p:cNvPr id="12" name="Прямая соединительная линия 11"/>
              <p:cNvCxnSpPr/>
              <p:nvPr/>
            </p:nvCxnSpPr>
            <p:spPr>
              <a:xfrm rot="5400000">
                <a:off x="4458494" y="2323306"/>
                <a:ext cx="1142206" cy="794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 rot="5400000">
                <a:off x="4610100" y="2933700"/>
                <a:ext cx="457200" cy="3810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5029200" y="2895600"/>
                <a:ext cx="1447800" cy="762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4" name="Группа 43"/>
          <p:cNvGrpSpPr/>
          <p:nvPr/>
        </p:nvGrpSpPr>
        <p:grpSpPr>
          <a:xfrm>
            <a:off x="6248400" y="3276600"/>
            <a:ext cx="1143000" cy="1676400"/>
            <a:chOff x="6781800" y="1676400"/>
            <a:chExt cx="1676400" cy="2209800"/>
          </a:xfrm>
        </p:grpSpPr>
        <p:sp>
          <p:nvSpPr>
            <p:cNvPr id="21" name="Блок-схема: извлечение 20"/>
            <p:cNvSpPr/>
            <p:nvPr/>
          </p:nvSpPr>
          <p:spPr>
            <a:xfrm>
              <a:off x="6781800" y="1676400"/>
              <a:ext cx="1676400" cy="2209800"/>
            </a:xfrm>
            <a:prstGeom prst="flowChartExtra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3" name="Группа 42"/>
            <p:cNvGrpSpPr/>
            <p:nvPr/>
          </p:nvGrpSpPr>
          <p:grpSpPr>
            <a:xfrm>
              <a:off x="6781800" y="1676400"/>
              <a:ext cx="1676400" cy="2209800"/>
              <a:chOff x="6781800" y="1676400"/>
              <a:chExt cx="1676400" cy="2209800"/>
            </a:xfrm>
          </p:grpSpPr>
          <p:cxnSp>
            <p:nvCxnSpPr>
              <p:cNvPr id="24" name="Прямая соединительная линия 23"/>
              <p:cNvCxnSpPr>
                <a:stCxn id="21" idx="0"/>
              </p:cNvCxnSpPr>
              <p:nvPr/>
            </p:nvCxnSpPr>
            <p:spPr>
              <a:xfrm rot="16200000" flipH="1">
                <a:off x="6705600" y="2590800"/>
                <a:ext cx="18288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>
                <a:stCxn id="21" idx="0"/>
              </p:cNvCxnSpPr>
              <p:nvPr/>
            </p:nvCxnSpPr>
            <p:spPr>
              <a:xfrm rot="16200000" flipH="1">
                <a:off x="6896100" y="2400300"/>
                <a:ext cx="1600200" cy="1524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 rot="10800000" flipV="1">
                <a:off x="6781800" y="3276600"/>
                <a:ext cx="990600" cy="5334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>
                <a:off x="7772400" y="3276600"/>
                <a:ext cx="685800" cy="6096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5" name="Группа 44"/>
          <p:cNvGrpSpPr/>
          <p:nvPr/>
        </p:nvGrpSpPr>
        <p:grpSpPr>
          <a:xfrm>
            <a:off x="7162800" y="1828800"/>
            <a:ext cx="1981200" cy="2057400"/>
            <a:chOff x="4876800" y="3886994"/>
            <a:chExt cx="3048000" cy="2971800"/>
          </a:xfrm>
        </p:grpSpPr>
        <p:sp>
          <p:nvSpPr>
            <p:cNvPr id="31" name="Овал 30"/>
            <p:cNvSpPr/>
            <p:nvPr/>
          </p:nvSpPr>
          <p:spPr>
            <a:xfrm>
              <a:off x="5410200" y="4495800"/>
              <a:ext cx="1981200" cy="1905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33" name="Прямая соединительная линия 32"/>
            <p:cNvCxnSpPr/>
            <p:nvPr/>
          </p:nvCxnSpPr>
          <p:spPr>
            <a:xfrm rot="5400000">
              <a:off x="4914900" y="5372100"/>
              <a:ext cx="2971800" cy="1588"/>
            </a:xfrm>
            <a:prstGeom prst="line">
              <a:avLst/>
            </a:prstGeom>
            <a:ln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flipV="1">
              <a:off x="4876800" y="5410200"/>
              <a:ext cx="3048000" cy="76200"/>
            </a:xfrm>
            <a:prstGeom prst="line">
              <a:avLst/>
            </a:prstGeom>
            <a:ln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 стрелкой 38"/>
            <p:cNvCxnSpPr>
              <a:endCxn id="31" idx="5"/>
            </p:cNvCxnSpPr>
            <p:nvPr/>
          </p:nvCxnSpPr>
          <p:spPr>
            <a:xfrm>
              <a:off x="6400800" y="5486400"/>
              <a:ext cx="700460" cy="63541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8305800" y="2819400"/>
            <a:ext cx="152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</a:t>
            </a:r>
            <a:endParaRPr lang="ru-RU" sz="2400" b="1" dirty="0"/>
          </a:p>
        </p:txBody>
      </p:sp>
      <p:pic>
        <p:nvPicPr>
          <p:cNvPr id="46" name="Picture 5" descr="dd36efffaa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581400"/>
            <a:ext cx="172872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Овал 28"/>
          <p:cNvSpPr/>
          <p:nvPr/>
        </p:nvSpPr>
        <p:spPr>
          <a:xfrm>
            <a:off x="7391400" y="5257800"/>
            <a:ext cx="1371600" cy="1295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40" grpId="0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762000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Понятие конус  как геометрическое тело.</a:t>
            </a:r>
            <a:b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</a:br>
            <a:r>
              <a:rPr lang="ru-RU" sz="40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Какую геометрическую форму напоминают эти предметы?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1029" name="Picture 5" descr="C:\Program Files\Microsoft Office\Media\CntCD1\ClipArt6\j0290031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1981200"/>
            <a:ext cx="1524000" cy="1805283"/>
          </a:xfrm>
          <a:prstGeom prst="rect">
            <a:avLst/>
          </a:prstGeom>
          <a:noFill/>
        </p:spPr>
      </p:pic>
      <p:pic>
        <p:nvPicPr>
          <p:cNvPr id="24581" name="Picture 5" descr="C:\Program Files\Microsoft Office\Media\CntCD1\ClipArt5\j0286362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3048000"/>
            <a:ext cx="1676400" cy="2371435"/>
          </a:xfrm>
          <a:prstGeom prst="rect">
            <a:avLst/>
          </a:prstGeom>
          <a:noFill/>
        </p:spPr>
      </p:pic>
      <p:pic>
        <p:nvPicPr>
          <p:cNvPr id="24583" name="Picture 7" descr="C:\Program Files\Microsoft Office\Media\CntCD1\ClipArt7\j0311870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4191000"/>
            <a:ext cx="1643786" cy="23698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584" name="Picture 8" descr="C:\Program Files\Microsoft Office\Media\CntCD1\ClipArt7\j0299721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76800" y="2667000"/>
            <a:ext cx="1447800" cy="2489662"/>
          </a:xfrm>
          <a:prstGeom prst="rect">
            <a:avLst/>
          </a:prstGeom>
          <a:noFill/>
        </p:spPr>
      </p:pic>
      <p:grpSp>
        <p:nvGrpSpPr>
          <p:cNvPr id="23" name="Группа 22"/>
          <p:cNvGrpSpPr/>
          <p:nvPr/>
        </p:nvGrpSpPr>
        <p:grpSpPr>
          <a:xfrm>
            <a:off x="2286000" y="4038600"/>
            <a:ext cx="2743200" cy="2590800"/>
            <a:chOff x="4648200" y="3048000"/>
            <a:chExt cx="2743200" cy="2590800"/>
          </a:xfrm>
        </p:grpSpPr>
        <p:sp>
          <p:nvSpPr>
            <p:cNvPr id="22" name="Пятно 1 21"/>
            <p:cNvSpPr/>
            <p:nvPr/>
          </p:nvSpPr>
          <p:spPr>
            <a:xfrm>
              <a:off x="4648200" y="3657600"/>
              <a:ext cx="2743200" cy="1981200"/>
            </a:xfrm>
            <a:prstGeom prst="irregularSeal1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9" name="Группа 18"/>
            <p:cNvGrpSpPr/>
            <p:nvPr/>
          </p:nvGrpSpPr>
          <p:grpSpPr>
            <a:xfrm>
              <a:off x="5334000" y="3048000"/>
              <a:ext cx="1371600" cy="1828800"/>
              <a:chOff x="4572000" y="1524000"/>
              <a:chExt cx="1219200" cy="25908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21" name="Овал 20"/>
              <p:cNvSpPr/>
              <p:nvPr/>
            </p:nvSpPr>
            <p:spPr>
              <a:xfrm>
                <a:off x="4572000" y="3429000"/>
                <a:ext cx="1219200" cy="685800"/>
              </a:xfrm>
              <a:prstGeom prst="ellipse">
                <a:avLst/>
              </a:prstGeom>
              <a:grpFill/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  <p:sp>
            <p:nvSpPr>
              <p:cNvPr id="20" name="Блок-схема: извлечение 19"/>
              <p:cNvSpPr/>
              <p:nvPr/>
            </p:nvSpPr>
            <p:spPr>
              <a:xfrm>
                <a:off x="4572000" y="1524000"/>
                <a:ext cx="1219200" cy="2209800"/>
              </a:xfrm>
              <a:prstGeom prst="flowChartExtract">
                <a:avLst/>
              </a:prstGeom>
              <a:grpFill/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Рассмотрите рисунок.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</a:br>
            <a:endParaRPr lang="ru-RU" dirty="0">
              <a:latin typeface="+mn-lt"/>
            </a:endParaRPr>
          </a:p>
        </p:txBody>
      </p:sp>
      <p:sp>
        <p:nvSpPr>
          <p:cNvPr id="8" name="Стрелка вправо 7">
            <a:hlinkHover r:id="" action="ppaction://hlinkshowjump?jump=lastslideviewed"/>
          </p:cNvPr>
          <p:cNvSpPr/>
          <p:nvPr/>
        </p:nvSpPr>
        <p:spPr>
          <a:xfrm>
            <a:off x="7696200" y="61722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1" name="Группа 10"/>
          <p:cNvGrpSpPr/>
          <p:nvPr/>
        </p:nvGrpSpPr>
        <p:grpSpPr>
          <a:xfrm>
            <a:off x="1066800" y="1752600"/>
            <a:ext cx="1905000" cy="3518647"/>
            <a:chOff x="4572000" y="1524000"/>
            <a:chExt cx="1219200" cy="2600739"/>
          </a:xfrm>
        </p:grpSpPr>
        <p:sp>
          <p:nvSpPr>
            <p:cNvPr id="12" name="Овал 11"/>
            <p:cNvSpPr/>
            <p:nvPr/>
          </p:nvSpPr>
          <p:spPr>
            <a:xfrm>
              <a:off x="4572000" y="3438939"/>
              <a:ext cx="1219200" cy="685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Блок-схема: извлечение 12"/>
            <p:cNvSpPr/>
            <p:nvPr/>
          </p:nvSpPr>
          <p:spPr>
            <a:xfrm>
              <a:off x="4572000" y="1524000"/>
              <a:ext cx="1219200" cy="2209800"/>
            </a:xfrm>
            <a:prstGeom prst="flowChartExtra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5486400" y="2362200"/>
            <a:ext cx="2286000" cy="2819400"/>
            <a:chOff x="5181600" y="2362200"/>
            <a:chExt cx="2286000" cy="2819400"/>
          </a:xfrm>
        </p:grpSpPr>
        <p:sp>
          <p:nvSpPr>
            <p:cNvPr id="14" name="Трапеция 13"/>
            <p:cNvSpPr/>
            <p:nvPr/>
          </p:nvSpPr>
          <p:spPr>
            <a:xfrm>
              <a:off x="5181600" y="2590800"/>
              <a:ext cx="2286000" cy="2133600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Овал 14"/>
            <p:cNvSpPr/>
            <p:nvPr/>
          </p:nvSpPr>
          <p:spPr>
            <a:xfrm>
              <a:off x="5181600" y="4267200"/>
              <a:ext cx="2286000" cy="914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5715000" y="2362200"/>
              <a:ext cx="1219200" cy="457200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8" name="Скругленный прямоугольник 17"/>
          <p:cNvSpPr/>
          <p:nvPr/>
        </p:nvSpPr>
        <p:spPr>
          <a:xfrm>
            <a:off x="685800" y="5410200"/>
            <a:ext cx="2743200" cy="609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Полный конус</a:t>
            </a:r>
            <a:endParaRPr lang="ru-RU" b="1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334000" y="5334000"/>
            <a:ext cx="2743200" cy="609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Усечённый конус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Основные элементы конуса.</a:t>
            </a:r>
            <a:endParaRPr lang="ru-RU" dirty="0">
              <a:latin typeface="+mn-lt"/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381000" y="2438400"/>
            <a:ext cx="4572000" cy="3459163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/>
              <a:t>Полный конус имеет: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/>
              <a:t>основание;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/>
              <a:t>полную и боковую поверхности;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/>
              <a:t>вершину;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/>
              <a:t>высоту.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10" name="Picture 14" descr="Рисунок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2514600"/>
            <a:ext cx="2317750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Стрелка вправо 10">
            <a:hlinkClick r:id="rId3" action="ppaction://hlinksldjump"/>
          </p:cNvPr>
          <p:cNvSpPr/>
          <p:nvPr/>
        </p:nvSpPr>
        <p:spPr>
          <a:xfrm>
            <a:off x="8077200" y="6172200"/>
            <a:ext cx="685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единительная линия 28"/>
          <p:cNvCxnSpPr>
            <a:stCxn id="14" idx="0"/>
          </p:cNvCxnSpPr>
          <p:nvPr/>
        </p:nvCxnSpPr>
        <p:spPr>
          <a:xfrm rot="16200000" flipV="1">
            <a:off x="5391150" y="857250"/>
            <a:ext cx="304800" cy="16383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endCxn id="14" idx="0"/>
          </p:cNvCxnSpPr>
          <p:nvPr/>
        </p:nvCxnSpPr>
        <p:spPr>
          <a:xfrm>
            <a:off x="4724400" y="1524000"/>
            <a:ext cx="163830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953000" y="6172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Основание</a:t>
            </a:r>
            <a:r>
              <a:rPr lang="ru-RU" dirty="0" smtClean="0"/>
              <a:t> </a:t>
            </a:r>
            <a:endParaRPr lang="ru-RU" dirty="0"/>
          </a:p>
        </p:txBody>
      </p:sp>
      <p:grpSp>
        <p:nvGrpSpPr>
          <p:cNvPr id="39" name="Группа 38"/>
          <p:cNvGrpSpPr/>
          <p:nvPr/>
        </p:nvGrpSpPr>
        <p:grpSpPr>
          <a:xfrm>
            <a:off x="4648200" y="1295400"/>
            <a:ext cx="2667000" cy="4052047"/>
            <a:chOff x="4648200" y="1295400"/>
            <a:chExt cx="2667000" cy="4052047"/>
          </a:xfrm>
        </p:grpSpPr>
        <p:grpSp>
          <p:nvGrpSpPr>
            <p:cNvPr id="12" name="Группа 11"/>
            <p:cNvGrpSpPr/>
            <p:nvPr/>
          </p:nvGrpSpPr>
          <p:grpSpPr>
            <a:xfrm>
              <a:off x="5410200" y="1828800"/>
              <a:ext cx="1905000" cy="3518647"/>
              <a:chOff x="4572000" y="1524000"/>
              <a:chExt cx="1219200" cy="2600739"/>
            </a:xfrm>
          </p:grpSpPr>
          <p:sp>
            <p:nvSpPr>
              <p:cNvPr id="14" name="Блок-схема: извлечение 13"/>
              <p:cNvSpPr/>
              <p:nvPr/>
            </p:nvSpPr>
            <p:spPr>
              <a:xfrm>
                <a:off x="4572000" y="1524000"/>
                <a:ext cx="1219200" cy="2209800"/>
              </a:xfrm>
              <a:prstGeom prst="flowChartExtract">
                <a:avLst/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Овал 12"/>
              <p:cNvSpPr/>
              <p:nvPr/>
            </p:nvSpPr>
            <p:spPr>
              <a:xfrm>
                <a:off x="4572000" y="3438939"/>
                <a:ext cx="1219200" cy="685800"/>
              </a:xfrm>
              <a:prstGeom prst="ellipse">
                <a:avLst/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23" name="Прямая соединительная линия 22"/>
            <p:cNvCxnSpPr/>
            <p:nvPr/>
          </p:nvCxnSpPr>
          <p:spPr>
            <a:xfrm rot="16200000" flipH="1">
              <a:off x="4610100" y="3009900"/>
              <a:ext cx="3505200" cy="76200"/>
            </a:xfrm>
            <a:prstGeom prst="line">
              <a:avLst/>
            </a:prstGeom>
            <a:ln>
              <a:prstDash val="dashDot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Прямая со стрелкой 26"/>
            <p:cNvCxnSpPr/>
            <p:nvPr/>
          </p:nvCxnSpPr>
          <p:spPr>
            <a:xfrm>
              <a:off x="4800600" y="2438400"/>
              <a:ext cx="1524000" cy="12192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4648200" y="2057400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/>
                <a:t>Высота</a:t>
              </a:r>
              <a:r>
                <a:rPr lang="ru-RU" dirty="0" smtClean="0"/>
                <a:t> </a:t>
              </a:r>
              <a:endParaRPr lang="ru-RU" dirty="0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4648200" y="1143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Вершина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457200" y="12954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Полный конус: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flipV="1">
            <a:off x="4953000" y="5105400"/>
            <a:ext cx="1600200" cy="1066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Усечённый конус: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pic>
        <p:nvPicPr>
          <p:cNvPr id="4" name="Рисунок 3" descr="http://im3-tub.yandex.net/i?id=3522538&amp;tov=3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00400"/>
            <a:ext cx="2209800" cy="337661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grpSp>
        <p:nvGrpSpPr>
          <p:cNvPr id="5" name="Группа 4"/>
          <p:cNvGrpSpPr/>
          <p:nvPr/>
        </p:nvGrpSpPr>
        <p:grpSpPr>
          <a:xfrm>
            <a:off x="1447800" y="2971800"/>
            <a:ext cx="2895600" cy="3352796"/>
            <a:chOff x="4343400" y="4038600"/>
            <a:chExt cx="2514600" cy="2590796"/>
          </a:xfrm>
        </p:grpSpPr>
        <p:grpSp>
          <p:nvGrpSpPr>
            <p:cNvPr id="6" name="Группа 14"/>
            <p:cNvGrpSpPr/>
            <p:nvPr/>
          </p:nvGrpSpPr>
          <p:grpSpPr>
            <a:xfrm>
              <a:off x="5029200" y="4267200"/>
              <a:ext cx="1828800" cy="2362196"/>
              <a:chOff x="5181600" y="2362203"/>
              <a:chExt cx="2286000" cy="2819397"/>
            </a:xfrm>
          </p:grpSpPr>
          <p:sp>
            <p:nvSpPr>
              <p:cNvPr id="10" name="Трапеция 9"/>
              <p:cNvSpPr/>
              <p:nvPr/>
            </p:nvSpPr>
            <p:spPr>
              <a:xfrm>
                <a:off x="5181600" y="2590800"/>
                <a:ext cx="2286000" cy="2133600"/>
              </a:xfrm>
              <a:prstGeom prst="trapezoid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Овал 10"/>
              <p:cNvSpPr/>
              <p:nvPr/>
            </p:nvSpPr>
            <p:spPr>
              <a:xfrm>
                <a:off x="5181600" y="4267200"/>
                <a:ext cx="2286000" cy="914400"/>
              </a:xfrm>
              <a:prstGeom prst="ellipse">
                <a:avLst/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Овал 11"/>
              <p:cNvSpPr/>
              <p:nvPr/>
            </p:nvSpPr>
            <p:spPr>
              <a:xfrm>
                <a:off x="5715000" y="2362203"/>
                <a:ext cx="1181100" cy="363794"/>
              </a:xfrm>
              <a:prstGeom prst="ellipse">
                <a:avLst/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7" name="Прямая соединительная линия 6"/>
            <p:cNvCxnSpPr/>
            <p:nvPr/>
          </p:nvCxnSpPr>
          <p:spPr>
            <a:xfrm rot="5400000">
              <a:off x="4801394" y="5180806"/>
              <a:ext cx="2286000" cy="1588"/>
            </a:xfrm>
            <a:prstGeom prst="line">
              <a:avLst/>
            </a:prstGeom>
            <a:ln>
              <a:prstDash val="dash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Прямая со стрелкой 7"/>
            <p:cNvCxnSpPr/>
            <p:nvPr/>
          </p:nvCxnSpPr>
          <p:spPr>
            <a:xfrm flipV="1">
              <a:off x="4800600" y="5486400"/>
              <a:ext cx="106680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4343400" y="5791200"/>
              <a:ext cx="137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/>
                <a:t>Высота </a:t>
              </a:r>
              <a:endParaRPr lang="ru-RU" b="1" dirty="0"/>
            </a:p>
          </p:txBody>
        </p:sp>
      </p:grpSp>
      <p:cxnSp>
        <p:nvCxnSpPr>
          <p:cNvPr id="15" name="Прямая со стрелкой 14"/>
          <p:cNvCxnSpPr/>
          <p:nvPr/>
        </p:nvCxnSpPr>
        <p:spPr>
          <a:xfrm rot="5400000">
            <a:off x="3276600" y="2362200"/>
            <a:ext cx="121920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2209800" y="3810000"/>
            <a:ext cx="37338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200400" y="1905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Основание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181600" y="1905000"/>
            <a:ext cx="3657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Усечённый конус имеет: 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/>
              <a:t>два основания – верхнее и нижнее; 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/>
              <a:t>высоту; 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/>
              <a:t>полную и боковую поверхности.</a:t>
            </a:r>
          </a:p>
          <a:p>
            <a:endParaRPr lang="ru-RU" sz="2400" b="1" dirty="0" smtClean="0"/>
          </a:p>
          <a:p>
            <a:r>
              <a:rPr lang="ru-RU" sz="2400" b="1" dirty="0" smtClean="0">
                <a:solidFill>
                  <a:srgbClr val="C00000"/>
                </a:solidFill>
              </a:rPr>
              <a:t>Основания</a:t>
            </a:r>
            <a:r>
              <a:rPr lang="ru-RU" sz="2400" b="1" dirty="0" smtClean="0"/>
              <a:t> конусов -  </a:t>
            </a:r>
            <a:r>
              <a:rPr lang="ru-RU" sz="2400" b="1" dirty="0" smtClean="0">
                <a:solidFill>
                  <a:srgbClr val="C00000"/>
                </a:solidFill>
              </a:rPr>
              <a:t>круги.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0" name="Стрелка вправо 19">
            <a:hlinkClick r:id="rId4" action="ppaction://hlinksldjump"/>
          </p:cNvPr>
          <p:cNvSpPr/>
          <p:nvPr/>
        </p:nvSpPr>
        <p:spPr>
          <a:xfrm>
            <a:off x="7696200" y="6096000"/>
            <a:ext cx="9906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47800"/>
            <a:ext cx="3810000" cy="452596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/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Высота</a:t>
            </a:r>
            <a:r>
              <a:rPr lang="ru-RU" sz="2400" b="1" dirty="0" smtClean="0"/>
              <a:t> в </a:t>
            </a:r>
            <a:r>
              <a:rPr lang="ru-RU" sz="2400" b="1" u="sng" dirty="0" smtClean="0"/>
              <a:t>полном</a:t>
            </a:r>
            <a:r>
              <a:rPr lang="ru-RU" sz="2400" b="1" dirty="0" smtClean="0"/>
              <a:t> конусе – это </a:t>
            </a:r>
            <a:r>
              <a:rPr lang="ru-RU" sz="2600" b="1" dirty="0" smtClean="0">
                <a:solidFill>
                  <a:schemeClr val="accent3">
                    <a:lumMod val="50000"/>
                  </a:schemeClr>
                </a:solidFill>
              </a:rPr>
              <a:t>отрезок</a:t>
            </a:r>
            <a:r>
              <a:rPr lang="ru-RU" sz="2400" b="1" dirty="0" smtClean="0"/>
              <a:t>, который </a:t>
            </a:r>
            <a:r>
              <a:rPr lang="ru-RU" sz="2600" b="1" dirty="0" smtClean="0">
                <a:solidFill>
                  <a:schemeClr val="accent3">
                    <a:lumMod val="50000"/>
                  </a:schemeClr>
                </a:solidFill>
              </a:rPr>
              <a:t>соединяет вершину с центром круга </a:t>
            </a:r>
            <a:r>
              <a:rPr lang="ru-RU" sz="2400" b="1" dirty="0" smtClean="0"/>
              <a:t>(основания).</a:t>
            </a:r>
          </a:p>
          <a:p>
            <a:pPr>
              <a:buNone/>
            </a:pPr>
            <a:endParaRPr lang="ru-RU" sz="2400" b="1" dirty="0" smtClean="0"/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C00000"/>
                </a:solidFill>
              </a:rPr>
              <a:t>Высота</a:t>
            </a:r>
            <a:r>
              <a:rPr lang="ru-RU" sz="2400" b="1" dirty="0" smtClean="0"/>
              <a:t>  в </a:t>
            </a:r>
            <a:r>
              <a:rPr lang="ru-RU" sz="2400" b="1" u="sng" dirty="0" smtClean="0"/>
              <a:t>усечённом</a:t>
            </a:r>
            <a:r>
              <a:rPr lang="ru-RU" sz="2400" b="1" dirty="0" smtClean="0"/>
              <a:t> конусе – это </a:t>
            </a:r>
            <a:r>
              <a:rPr lang="ru-RU" sz="2600" b="1" dirty="0" smtClean="0">
                <a:solidFill>
                  <a:schemeClr val="accent3">
                    <a:lumMod val="50000"/>
                  </a:schemeClr>
                </a:solidFill>
              </a:rPr>
              <a:t>отрезок</a:t>
            </a:r>
            <a:r>
              <a:rPr lang="ru-RU" sz="2400" b="1" dirty="0" smtClean="0"/>
              <a:t>, который </a:t>
            </a:r>
            <a:r>
              <a:rPr lang="ru-RU" sz="2600" b="1" dirty="0" smtClean="0">
                <a:solidFill>
                  <a:schemeClr val="accent3">
                    <a:lumMod val="50000"/>
                  </a:schemeClr>
                </a:solidFill>
              </a:rPr>
              <a:t>соединяет центры кругов</a:t>
            </a:r>
            <a:r>
              <a:rPr lang="ru-RU" sz="2400" b="1" dirty="0" smtClean="0"/>
              <a:t> (нижнего и верхнего оснований).</a:t>
            </a:r>
            <a:endParaRPr lang="ru-RU" sz="2400" b="1" dirty="0"/>
          </a:p>
        </p:txBody>
      </p:sp>
      <p:pic>
        <p:nvPicPr>
          <p:cNvPr id="7" name="Picture 14" descr="Рисунок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3124200"/>
            <a:ext cx="2317750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Группа 7"/>
          <p:cNvGrpSpPr/>
          <p:nvPr/>
        </p:nvGrpSpPr>
        <p:grpSpPr>
          <a:xfrm>
            <a:off x="4419600" y="685800"/>
            <a:ext cx="2286000" cy="3200400"/>
            <a:chOff x="4648200" y="1295400"/>
            <a:chExt cx="2667000" cy="4052047"/>
          </a:xfrm>
        </p:grpSpPr>
        <p:grpSp>
          <p:nvGrpSpPr>
            <p:cNvPr id="9" name="Группа 11"/>
            <p:cNvGrpSpPr/>
            <p:nvPr/>
          </p:nvGrpSpPr>
          <p:grpSpPr>
            <a:xfrm>
              <a:off x="5410200" y="1828800"/>
              <a:ext cx="1905000" cy="3518648"/>
              <a:chOff x="4572000" y="1524000"/>
              <a:chExt cx="1219200" cy="2600739"/>
            </a:xfrm>
          </p:grpSpPr>
          <p:sp>
            <p:nvSpPr>
              <p:cNvPr id="13" name="Блок-схема: извлечение 12"/>
              <p:cNvSpPr/>
              <p:nvPr/>
            </p:nvSpPr>
            <p:spPr>
              <a:xfrm>
                <a:off x="4572000" y="1524000"/>
                <a:ext cx="1219200" cy="2209800"/>
              </a:xfrm>
              <a:prstGeom prst="flowChartExtract">
                <a:avLst/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Овал 13"/>
              <p:cNvSpPr/>
              <p:nvPr/>
            </p:nvSpPr>
            <p:spPr>
              <a:xfrm>
                <a:off x="4572000" y="3438939"/>
                <a:ext cx="1219200" cy="685800"/>
              </a:xfrm>
              <a:prstGeom prst="ellipse">
                <a:avLst/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10" name="Прямая соединительная линия 9"/>
            <p:cNvCxnSpPr/>
            <p:nvPr/>
          </p:nvCxnSpPr>
          <p:spPr>
            <a:xfrm rot="16200000" flipH="1">
              <a:off x="4610100" y="3009900"/>
              <a:ext cx="3505200" cy="76200"/>
            </a:xfrm>
            <a:prstGeom prst="line">
              <a:avLst/>
            </a:prstGeom>
            <a:ln>
              <a:prstDash val="dashDot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>
              <a:off x="4800600" y="2438400"/>
              <a:ext cx="1524000" cy="12192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648200" y="2057400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/>
                <a:t>Высота</a:t>
              </a:r>
              <a:r>
                <a:rPr lang="ru-RU" dirty="0" smtClean="0"/>
                <a:t> </a:t>
              </a:r>
              <a:endParaRPr lang="ru-RU" dirty="0"/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3505200" y="4038600"/>
            <a:ext cx="3352800" cy="2590797"/>
            <a:chOff x="3505200" y="4038600"/>
            <a:chExt cx="3352800" cy="2590797"/>
          </a:xfrm>
        </p:grpSpPr>
        <p:grpSp>
          <p:nvGrpSpPr>
            <p:cNvPr id="15" name="Группа 14"/>
            <p:cNvGrpSpPr/>
            <p:nvPr/>
          </p:nvGrpSpPr>
          <p:grpSpPr>
            <a:xfrm>
              <a:off x="5029200" y="4267200"/>
              <a:ext cx="1828800" cy="2362197"/>
              <a:chOff x="5181600" y="2362203"/>
              <a:chExt cx="2286000" cy="2819397"/>
            </a:xfrm>
          </p:grpSpPr>
          <p:sp>
            <p:nvSpPr>
              <p:cNvPr id="16" name="Трапеция 15"/>
              <p:cNvSpPr/>
              <p:nvPr/>
            </p:nvSpPr>
            <p:spPr>
              <a:xfrm>
                <a:off x="5181600" y="2590800"/>
                <a:ext cx="2286000" cy="2133600"/>
              </a:xfrm>
              <a:prstGeom prst="trapezoid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Овал 16"/>
              <p:cNvSpPr/>
              <p:nvPr/>
            </p:nvSpPr>
            <p:spPr>
              <a:xfrm>
                <a:off x="5181600" y="4267200"/>
                <a:ext cx="2286000" cy="914400"/>
              </a:xfrm>
              <a:prstGeom prst="ellipse">
                <a:avLst/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Овал 17"/>
              <p:cNvSpPr/>
              <p:nvPr/>
            </p:nvSpPr>
            <p:spPr>
              <a:xfrm>
                <a:off x="5715000" y="2362203"/>
                <a:ext cx="1181100" cy="363794"/>
              </a:xfrm>
              <a:prstGeom prst="ellipse">
                <a:avLst/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20" name="Прямая соединительная линия 19"/>
            <p:cNvCxnSpPr/>
            <p:nvPr/>
          </p:nvCxnSpPr>
          <p:spPr>
            <a:xfrm rot="5400000">
              <a:off x="4801394" y="5180806"/>
              <a:ext cx="2286000" cy="1588"/>
            </a:xfrm>
            <a:prstGeom prst="line">
              <a:avLst/>
            </a:prstGeom>
            <a:ln>
              <a:prstDash val="dash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/>
            <p:cNvCxnSpPr/>
            <p:nvPr/>
          </p:nvCxnSpPr>
          <p:spPr>
            <a:xfrm flipV="1">
              <a:off x="4114800" y="5486400"/>
              <a:ext cx="1752600" cy="5334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3505200" y="6172200"/>
              <a:ext cx="137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/>
                <a:t>Высота </a:t>
              </a:r>
              <a:endParaRPr lang="ru-RU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066800"/>
          </a:xfrm>
        </p:spPr>
        <p:txBody>
          <a:bodyPr/>
          <a:lstStyle/>
          <a:p>
            <a:pPr algn="ctr"/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Физминутка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endParaRPr lang="ru-RU" dirty="0"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934200" y="4724400"/>
            <a:ext cx="18288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62000" y="5334000"/>
            <a:ext cx="22860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>
            <a:off x="914400" y="3276600"/>
            <a:ext cx="1981200" cy="16002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магнитный диск 12"/>
          <p:cNvSpPr/>
          <p:nvPr/>
        </p:nvSpPr>
        <p:spPr>
          <a:xfrm>
            <a:off x="4038600" y="4343400"/>
            <a:ext cx="1828800" cy="2286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Куб 15"/>
          <p:cNvSpPr/>
          <p:nvPr/>
        </p:nvSpPr>
        <p:spPr>
          <a:xfrm>
            <a:off x="3810000" y="1295400"/>
            <a:ext cx="1981200" cy="18288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7" name="Группа 16"/>
          <p:cNvGrpSpPr/>
          <p:nvPr/>
        </p:nvGrpSpPr>
        <p:grpSpPr>
          <a:xfrm>
            <a:off x="6858000" y="1066800"/>
            <a:ext cx="1905000" cy="2819400"/>
            <a:chOff x="4572000" y="1524000"/>
            <a:chExt cx="1219200" cy="2600739"/>
          </a:xfrm>
        </p:grpSpPr>
        <p:sp>
          <p:nvSpPr>
            <p:cNvPr id="18" name="Овал 17"/>
            <p:cNvSpPr/>
            <p:nvPr/>
          </p:nvSpPr>
          <p:spPr>
            <a:xfrm>
              <a:off x="4572000" y="3438939"/>
              <a:ext cx="1219200" cy="685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Блок-схема: извлечение 18"/>
            <p:cNvSpPr/>
            <p:nvPr/>
          </p:nvSpPr>
          <p:spPr>
            <a:xfrm>
              <a:off x="4572000" y="1524000"/>
              <a:ext cx="1219200" cy="2209800"/>
            </a:xfrm>
            <a:prstGeom prst="flowChartExtra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1295400" y="1295400"/>
            <a:ext cx="1676400" cy="2209800"/>
            <a:chOff x="5181600" y="2362200"/>
            <a:chExt cx="2286000" cy="2819400"/>
          </a:xfrm>
        </p:grpSpPr>
        <p:sp>
          <p:nvSpPr>
            <p:cNvPr id="21" name="Трапеция 20"/>
            <p:cNvSpPr/>
            <p:nvPr/>
          </p:nvSpPr>
          <p:spPr>
            <a:xfrm>
              <a:off x="5181600" y="2590800"/>
              <a:ext cx="2286000" cy="2133600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5181600" y="4267200"/>
              <a:ext cx="2286000" cy="914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5715000" y="2362200"/>
              <a:ext cx="1219200" cy="457200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590800" y="3048000"/>
            <a:ext cx="472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Если правильно названа фигура – руки вверх, ноги под стул.</a:t>
            </a:r>
          </a:p>
          <a:p>
            <a:r>
              <a:rPr lang="ru-RU" b="1" dirty="0" smtClean="0"/>
              <a:t>Если ответ неправильный – руки вниз, ноги вперед.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13" grpId="0" animBg="1"/>
      <p:bldP spid="1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593</TotalTime>
  <Words>301</Words>
  <Application>Microsoft Office PowerPoint</Application>
  <PresentationFormat>Экран (4:3)</PresentationFormat>
  <Paragraphs>70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Городская</vt:lpstr>
      <vt:lpstr>Тема: «КОНУС»</vt:lpstr>
      <vt:lpstr>Цель урока:</vt:lpstr>
      <vt:lpstr>Как называются тела, изображенные на рисунке?</vt:lpstr>
      <vt:lpstr> 1. Понятие конус  как геометрическое тело. Какую геометрическую форму напоминают эти предметы?</vt:lpstr>
      <vt:lpstr> Рассмотрите рисунок. </vt:lpstr>
      <vt:lpstr>2. Основные элементы конуса.</vt:lpstr>
      <vt:lpstr>Усечённый конус:</vt:lpstr>
      <vt:lpstr>Слайд 8</vt:lpstr>
      <vt:lpstr>Физминутка </vt:lpstr>
      <vt:lpstr>Слайд 10</vt:lpstr>
      <vt:lpstr>Вывод: Полную поверхность усеченного конуса составляет боковая поверхность и два основания – верхнее и нижнее.</vt:lpstr>
      <vt:lpstr>Из чего состоит полная поверхность полного конуса?</vt:lpstr>
      <vt:lpstr>Практическая работа</vt:lpstr>
      <vt:lpstr>Размышляем</vt:lpstr>
      <vt:lpstr>Итог урока:</vt:lpstr>
      <vt:lpstr>Назовите ещё предметы, имеющие форму конуса.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ЦИЛИНДР</dc:title>
  <cp:lastModifiedBy>связной</cp:lastModifiedBy>
  <cp:revision>54</cp:revision>
  <dcterms:modified xsi:type="dcterms:W3CDTF">2013-02-27T06:18:26Z</dcterms:modified>
</cp:coreProperties>
</file>