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1523-AB42-4673-BEFF-46F79E513A5F}" type="datetimeFigureOut">
              <a:rPr lang="ru-RU" smtClean="0"/>
              <a:t>06.09.2012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CC7C-D0DD-4BC1-B9B7-EB78AF8C16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1523-AB42-4673-BEFF-46F79E513A5F}" type="datetimeFigureOut">
              <a:rPr lang="ru-RU" smtClean="0"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CC7C-D0DD-4BC1-B9B7-EB78AF8C1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1523-AB42-4673-BEFF-46F79E513A5F}" type="datetimeFigureOut">
              <a:rPr lang="ru-RU" smtClean="0"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CC7C-D0DD-4BC1-B9B7-EB78AF8C1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1523-AB42-4673-BEFF-46F79E513A5F}" type="datetimeFigureOut">
              <a:rPr lang="ru-RU" smtClean="0"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CC7C-D0DD-4BC1-B9B7-EB78AF8C1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1523-AB42-4673-BEFF-46F79E513A5F}" type="datetimeFigureOut">
              <a:rPr lang="ru-RU" smtClean="0"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CC7C-D0DD-4BC1-B9B7-EB78AF8C16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1523-AB42-4673-BEFF-46F79E513A5F}" type="datetimeFigureOut">
              <a:rPr lang="ru-RU" smtClean="0"/>
              <a:t>06.09.2012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CC7C-D0DD-4BC1-B9B7-EB78AF8C1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1523-AB42-4673-BEFF-46F79E513A5F}" type="datetimeFigureOut">
              <a:rPr lang="ru-RU" smtClean="0"/>
              <a:t>06.09.2012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CC7C-D0DD-4BC1-B9B7-EB78AF8C1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1523-AB42-4673-BEFF-46F79E513A5F}" type="datetimeFigureOut">
              <a:rPr lang="ru-RU" smtClean="0"/>
              <a:t>06.09.2012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CC7C-D0DD-4BC1-B9B7-EB78AF8C1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1523-AB42-4673-BEFF-46F79E513A5F}" type="datetimeFigureOut">
              <a:rPr lang="ru-RU" smtClean="0"/>
              <a:t>06.09.2012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CC7C-D0DD-4BC1-B9B7-EB78AF8C1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1523-AB42-4673-BEFF-46F79E513A5F}" type="datetimeFigureOut">
              <a:rPr lang="ru-RU" smtClean="0"/>
              <a:t>06.09.2012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CC7C-D0DD-4BC1-B9B7-EB78AF8C1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1523-AB42-4673-BEFF-46F79E513A5F}" type="datetimeFigureOut">
              <a:rPr lang="ru-RU" smtClean="0"/>
              <a:t>06.09.2012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D0CC7C-D0DD-4BC1-B9B7-EB78AF8C16B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381523-AB42-4673-BEFF-46F79E513A5F}" type="datetimeFigureOut">
              <a:rPr lang="ru-RU" smtClean="0"/>
              <a:t>06.09.2012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D0CC7C-D0DD-4BC1-B9B7-EB78AF8C16B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8750" y="1365250"/>
            <a:ext cx="8845550" cy="1895475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4071938"/>
            <a:ext cx="7854950" cy="2000250"/>
          </a:xfrm>
        </p:spPr>
        <p:txBody>
          <a:bodyPr>
            <a:normAutofit/>
          </a:bodyPr>
          <a:lstStyle/>
          <a:p>
            <a:pPr marR="0" eaLnBrk="1" hangingPunct="1"/>
            <a:endParaRPr lang="ru-RU" dirty="0" smtClean="0">
              <a:latin typeface="Comic Sans MS" pitchFamily="66" charset="0"/>
            </a:endParaRPr>
          </a:p>
        </p:txBody>
      </p:sp>
      <p:pic>
        <p:nvPicPr>
          <p:cNvPr id="5124" name="Picture 6" descr="C:\Users\Наталья\AppData\Local\Microsoft\Windows\Temporary Internet Files\Content.IE5\KL1PSIAA\MCj033573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65525"/>
            <a:ext cx="35496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>
                <a:latin typeface="Comic Sans MS" pitchFamily="66" charset="0"/>
              </a:rPr>
              <a:t>Каждое число можно представить в виде суммы полных десятков и единиц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numCol="2"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24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= 240+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;                    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143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= 1430+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;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377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8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= 3770+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8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;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679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= 6790 +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;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1008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= 10080+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.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latin typeface="Comic Sans MS" pitchFamily="66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latin typeface="Comic Sans MS" pitchFamily="66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latin typeface="Comic Sans MS" pitchFamily="66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latin typeface="Comic Sans MS" pitchFamily="66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Полные десятки делятся на 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, значит и всё число делится на 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лишь в том случае, когда на 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делится число единиц. Это возможно только тогда, когда в разряде единиц стоит цифра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или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4340" name="Picture 13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14938"/>
            <a:ext cx="15748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500063"/>
            <a:ext cx="8229600" cy="588962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800" smtClean="0">
                <a:latin typeface="Comic Sans MS" pitchFamily="66" charset="0"/>
              </a:rPr>
              <a:t>Признак делимости на </a:t>
            </a:r>
            <a:r>
              <a:rPr lang="ru-RU" sz="2800" u="sng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sz="2800" smtClean="0">
                <a:latin typeface="Comic Sans MS" pitchFamily="66" charset="0"/>
              </a:rPr>
              <a:t>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7030A0"/>
                </a:solidFill>
                <a:latin typeface="Comic Sans MS" pitchFamily="66" charset="0"/>
              </a:rPr>
              <a:t>Если запись натурального числа оканчивается </a:t>
            </a:r>
            <a:r>
              <a:rPr lang="ru-RU" sz="2800" u="sng" smtClean="0">
                <a:solidFill>
                  <a:srgbClr val="7030A0"/>
                </a:solidFill>
                <a:latin typeface="Comic Sans MS" pitchFamily="66" charset="0"/>
              </a:rPr>
              <a:t>цифрой </a:t>
            </a:r>
            <a:r>
              <a:rPr lang="ru-RU" sz="280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ru-RU" sz="2800" smtClean="0">
                <a:solidFill>
                  <a:srgbClr val="7030A0"/>
                </a:solidFill>
                <a:latin typeface="Comic Sans MS" pitchFamily="66" charset="0"/>
              </a:rPr>
              <a:t> или </a:t>
            </a:r>
            <a:r>
              <a:rPr lang="ru-RU" sz="280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sz="2800" smtClean="0">
                <a:solidFill>
                  <a:srgbClr val="7030A0"/>
                </a:solidFill>
                <a:latin typeface="Comic Sans MS" pitchFamily="66" charset="0"/>
              </a:rPr>
              <a:t>, то это число делится без остатка на </a:t>
            </a:r>
            <a:r>
              <a:rPr lang="ru-RU" sz="2800" u="sng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sz="2800" smtClean="0">
                <a:solidFill>
                  <a:srgbClr val="7030A0"/>
                </a:solidFill>
                <a:latin typeface="Comic Sans MS" pitchFamily="66" charset="0"/>
              </a:rPr>
              <a:t>. Если же запись числа оканчивается </a:t>
            </a:r>
            <a:r>
              <a:rPr lang="ru-RU" sz="2800" u="sng" smtClean="0">
                <a:solidFill>
                  <a:srgbClr val="7030A0"/>
                </a:solidFill>
                <a:latin typeface="Comic Sans MS" pitchFamily="66" charset="0"/>
              </a:rPr>
              <a:t>иной цифрой</a:t>
            </a:r>
            <a:r>
              <a:rPr lang="ru-RU" sz="2800" smtClean="0">
                <a:solidFill>
                  <a:srgbClr val="7030A0"/>
                </a:solidFill>
                <a:latin typeface="Comic Sans MS" pitchFamily="66" charset="0"/>
              </a:rPr>
              <a:t>, то число без остатка на </a:t>
            </a:r>
            <a:r>
              <a:rPr lang="ru-RU" sz="280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sz="2800" smtClean="0">
                <a:solidFill>
                  <a:srgbClr val="7030A0"/>
                </a:solidFill>
                <a:latin typeface="Comic Sans MS" pitchFamily="66" charset="0"/>
              </a:rPr>
              <a:t> не делится.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u="sng" smtClean="0">
                <a:solidFill>
                  <a:srgbClr val="FF0000"/>
                </a:solidFill>
                <a:latin typeface="Comic Sans MS" pitchFamily="66" charset="0"/>
              </a:rPr>
              <a:t>СХЕМА ПРИЗНАКА:</a:t>
            </a:r>
            <a:r>
              <a:rPr lang="ru-RU" sz="3600" smtClean="0">
                <a:latin typeface="Comic Sans MS" pitchFamily="66" charset="0"/>
              </a:rPr>
              <a:t> ХХХ</a:t>
            </a:r>
            <a:r>
              <a:rPr lang="ru-RU" sz="3600" u="sng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ru-RU" sz="3600" smtClean="0">
                <a:latin typeface="Comic Sans MS" pitchFamily="66" charset="0"/>
              </a:rPr>
              <a:t>, </a:t>
            </a:r>
            <a:r>
              <a:rPr lang="ru-RU" sz="3600" u="sng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sz="3600" smtClean="0">
                <a:latin typeface="Comic Sans MS" pitchFamily="66" charset="0"/>
              </a:rPr>
              <a:t> :5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600" smtClean="0">
              <a:latin typeface="Comic Sans MS" pitchFamily="66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000" smtClean="0">
                <a:latin typeface="Comic Sans MS" pitchFamily="66" charset="0"/>
              </a:rPr>
              <a:t>ПРИМЕР: </a:t>
            </a:r>
            <a:r>
              <a:rPr lang="ru-RU" sz="3000" smtClean="0">
                <a:solidFill>
                  <a:srgbClr val="0070C0"/>
                </a:solidFill>
                <a:latin typeface="Comic Sans MS" pitchFamily="66" charset="0"/>
              </a:rPr>
              <a:t>870 и 875 делятся без остатка на 5, а числа 872 и 873 на 5 не делятся.</a:t>
            </a:r>
          </a:p>
        </p:txBody>
      </p:sp>
      <p:pic>
        <p:nvPicPr>
          <p:cNvPr id="15363" name="Picture 102" descr="IMG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13" y="5357813"/>
            <a:ext cx="1136651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71500" y="7143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latin typeface="Comic Sans MS" pitchFamily="66" charset="0"/>
              </a:rPr>
              <a:t>Как вы думаете, когда натуральное число будет делиться на </a:t>
            </a:r>
            <a:r>
              <a:rPr lang="ru-RU" sz="32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ru-RU" sz="3200" smtClean="0">
                <a:latin typeface="Comic Sans MS" pitchFamily="66" charset="0"/>
              </a:rPr>
              <a:t> без остатка?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928813"/>
            <a:ext cx="8229600" cy="4389437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Comic Sans MS" pitchFamily="66" charset="0"/>
              </a:rPr>
              <a:t>Признак делимости на </a:t>
            </a:r>
            <a:r>
              <a:rPr lang="ru-RU" sz="2400" u="sng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ru-RU" sz="2400" dirty="0" smtClean="0">
                <a:latin typeface="Comic Sans MS" pitchFamily="66" charset="0"/>
              </a:rPr>
              <a:t>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Если запись натурального числа оканчивается чётной цифрой (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0, 2, 4, 6, 8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), то это число чётно (делится без остатка </a:t>
            </a:r>
            <a:r>
              <a:rPr lang="ru-RU" u="sng" dirty="0" smtClean="0">
                <a:solidFill>
                  <a:srgbClr val="7030A0"/>
                </a:solidFill>
                <a:latin typeface="Comic Sans MS" pitchFamily="66" charset="0"/>
              </a:rPr>
              <a:t>на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).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Если запись натурального числа оканчивается нечётной цифрой (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1, 3, 5, 7, 9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), то это число нечётно (</a:t>
            </a:r>
            <a:r>
              <a:rPr lang="ru-RU" u="sng" dirty="0" smtClean="0">
                <a:solidFill>
                  <a:srgbClr val="7030A0"/>
                </a:solidFill>
                <a:latin typeface="Comic Sans MS" pitchFamily="66" charset="0"/>
              </a:rPr>
              <a:t>не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делится без остатка </a:t>
            </a:r>
            <a:r>
              <a:rPr lang="ru-RU" u="sng" dirty="0" smtClean="0">
                <a:solidFill>
                  <a:srgbClr val="7030A0"/>
                </a:solidFill>
                <a:latin typeface="Comic Sans MS" pitchFamily="66" charset="0"/>
              </a:rPr>
              <a:t>на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).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СХЕМА ПРИЗНАКА: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ХХХ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ru-RU" u="sng" dirty="0" smtClean="0">
                <a:solidFill>
                  <a:srgbClr val="FF0000"/>
                </a:solidFill>
                <a:latin typeface="Comic Sans MS" pitchFamily="66" charset="0"/>
              </a:rPr>
              <a:t>8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: 2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ПРИМЕР: числа 4, 68, 96, 108, 332 чётные,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а числа 5, 17, 77, 503 нечётные.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6388" name="Picture 13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9200" y="5214938"/>
            <a:ext cx="15748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000" smtClean="0">
                <a:latin typeface="Comic Sans MS" pitchFamily="66" charset="0"/>
              </a:rPr>
              <a:t>Закрепление изученного материала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Коля принёс несколько коробок с яйцами, по </a:t>
            </a:r>
            <a:r>
              <a:rPr lang="ru-RU" dirty="0" smtClean="0">
                <a:latin typeface="Comic Sans MS" pitchFamily="66" charset="0"/>
              </a:rPr>
              <a:t>10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яиц в каждой коробке. Может ли быть, что он принёс </a:t>
            </a:r>
            <a:r>
              <a:rPr lang="ru-RU" dirty="0" smtClean="0">
                <a:latin typeface="Comic Sans MS" pitchFamily="66" charset="0"/>
              </a:rPr>
              <a:t>35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яиц? </a:t>
            </a:r>
            <a:r>
              <a:rPr lang="ru-RU" dirty="0" smtClean="0">
                <a:latin typeface="Comic Sans MS" pitchFamily="66" charset="0"/>
              </a:rPr>
              <a:t>43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яйца? </a:t>
            </a:r>
            <a:r>
              <a:rPr lang="ru-RU" dirty="0" smtClean="0">
                <a:latin typeface="Comic Sans MS" pitchFamily="66" charset="0"/>
              </a:rPr>
              <a:t>50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яиц?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Купили </a:t>
            </a:r>
            <a:r>
              <a:rPr lang="ru-RU" dirty="0" smtClean="0"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одинаковых коробок цветных карандашей. Может ли в них оказаться: всего 32 карандаша? </a:t>
            </a:r>
            <a:r>
              <a:rPr lang="ru-RU" dirty="0" smtClean="0">
                <a:latin typeface="Comic Sans MS" pitchFamily="66" charset="0"/>
              </a:rPr>
              <a:t>90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карандашей </a:t>
            </a:r>
            <a:r>
              <a:rPr lang="ru-RU" dirty="0" smtClean="0">
                <a:latin typeface="Comic Sans MS" pitchFamily="66" charset="0"/>
              </a:rPr>
              <a:t>7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? </a:t>
            </a:r>
            <a:r>
              <a:rPr lang="ru-RU" dirty="0" smtClean="0">
                <a:latin typeface="Comic Sans MS" pitchFamily="66" charset="0"/>
              </a:rPr>
              <a:t>75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карандашей?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Какие из чисел </a:t>
            </a:r>
            <a:r>
              <a:rPr lang="ru-RU" dirty="0" smtClean="0">
                <a:latin typeface="Comic Sans MS" pitchFamily="66" charset="0"/>
              </a:rPr>
              <a:t>200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ru-RU" dirty="0" smtClean="0">
                <a:latin typeface="Comic Sans MS" pitchFamily="66" charset="0"/>
              </a:rPr>
              <a:t>320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ru-RU" dirty="0" smtClean="0">
                <a:latin typeface="Comic Sans MS" pitchFamily="66" charset="0"/>
              </a:rPr>
              <a:t>3000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ru-RU" dirty="0" smtClean="0">
                <a:latin typeface="Comic Sans MS" pitchFamily="66" charset="0"/>
              </a:rPr>
              <a:t>50000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ru-RU" dirty="0" smtClean="0">
                <a:latin typeface="Comic Sans MS" pitchFamily="66" charset="0"/>
              </a:rPr>
              <a:t>861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ru-RU" dirty="0" smtClean="0">
                <a:latin typeface="Comic Sans MS" pitchFamily="66" charset="0"/>
              </a:rPr>
              <a:t>76540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делятся на </a:t>
            </a:r>
            <a:r>
              <a:rPr lang="ru-RU" dirty="0" smtClean="0">
                <a:latin typeface="Comic Sans MS" pitchFamily="66" charset="0"/>
              </a:rPr>
              <a:t>100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? Какие из них делятся на </a:t>
            </a:r>
            <a:r>
              <a:rPr lang="ru-RU" dirty="0" smtClean="0">
                <a:latin typeface="Comic Sans MS" pitchFamily="66" charset="0"/>
              </a:rPr>
              <a:t>1000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?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Сформулируйте признаки делимости на </a:t>
            </a:r>
            <a:r>
              <a:rPr lang="ru-RU" dirty="0" smtClean="0">
                <a:latin typeface="Comic Sans MS" pitchFamily="66" charset="0"/>
              </a:rPr>
              <a:t>100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, на </a:t>
            </a:r>
            <a:r>
              <a:rPr lang="ru-RU" dirty="0" smtClean="0">
                <a:latin typeface="Comic Sans MS" pitchFamily="66" charset="0"/>
              </a:rPr>
              <a:t>1000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4"/>
              <a:defRPr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Назовите три числа, которые: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а)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делятся на </a:t>
            </a:r>
            <a:r>
              <a:rPr lang="ru-RU" dirty="0" smtClean="0"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;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Comic Sans MS" pitchFamily="66" charset="0"/>
              </a:rPr>
              <a:t>б)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делятся на </a:t>
            </a:r>
            <a:r>
              <a:rPr lang="ru-RU" dirty="0" smtClean="0"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;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Comic Sans MS" pitchFamily="66" charset="0"/>
              </a:rPr>
              <a:t>в)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делятся на </a:t>
            </a:r>
            <a:r>
              <a:rPr lang="ru-RU" dirty="0" smtClean="0"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и на </a:t>
            </a:r>
            <a:r>
              <a:rPr lang="ru-RU" dirty="0" smtClean="0"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;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г) не делятся ни на </a:t>
            </a:r>
            <a:r>
              <a:rPr lang="ru-RU" dirty="0" smtClean="0"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и ни на </a:t>
            </a:r>
            <a:r>
              <a:rPr lang="ru-RU" dirty="0" smtClean="0"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. 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4" name="Picture 4" descr="MCj023213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1463" y="5572125"/>
            <a:ext cx="12525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latin typeface="Comic Sans MS" pitchFamily="66" charset="0"/>
              </a:rPr>
              <a:t>ПОВТОРЕНИЕ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>
                <a:solidFill>
                  <a:srgbClr val="0070C0"/>
                </a:solidFill>
                <a:latin typeface="Comic Sans MS" pitchFamily="66" charset="0"/>
              </a:rPr>
              <a:t>Выполните действия:</a:t>
            </a:r>
          </a:p>
          <a:p>
            <a:pPr algn="ctr">
              <a:buFont typeface="Wingdings 2" pitchFamily="18" charset="2"/>
              <a:buNone/>
            </a:pPr>
            <a:endParaRPr lang="ru-RU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3600" smtClean="0">
                <a:latin typeface="Comic Sans MS" pitchFamily="66" charset="0"/>
              </a:rPr>
              <a:t>1,1 : 0,02</a:t>
            </a:r>
          </a:p>
          <a:p>
            <a:pPr algn="ctr">
              <a:buFont typeface="Wingdings 2" pitchFamily="18" charset="2"/>
              <a:buNone/>
            </a:pPr>
            <a:r>
              <a:rPr lang="ru-RU" sz="3600" smtClean="0">
                <a:latin typeface="Comic Sans MS" pitchFamily="66" charset="0"/>
              </a:rPr>
              <a:t>10,05: 2,01</a:t>
            </a:r>
          </a:p>
          <a:p>
            <a:pPr algn="ctr">
              <a:buFont typeface="Wingdings 2" pitchFamily="18" charset="2"/>
              <a:buNone/>
            </a:pPr>
            <a:r>
              <a:rPr lang="ru-RU" sz="3600" smtClean="0">
                <a:latin typeface="Comic Sans MS" pitchFamily="66" charset="0"/>
              </a:rPr>
              <a:t>4,23*0,67</a:t>
            </a:r>
          </a:p>
          <a:p>
            <a:pPr algn="ctr">
              <a:buFont typeface="Wingdings 2" pitchFamily="18" charset="2"/>
              <a:buNone/>
            </a:pPr>
            <a:r>
              <a:rPr lang="ru-RU" sz="3600" smtClean="0">
                <a:latin typeface="Comic Sans MS" pitchFamily="66" charset="0"/>
              </a:rPr>
              <a:t>0,24*230</a:t>
            </a:r>
          </a:p>
        </p:txBody>
      </p:sp>
      <p:pic>
        <p:nvPicPr>
          <p:cNvPr id="18436" name="Picture 102" descr="IMG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4406900"/>
            <a:ext cx="1857375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latin typeface="Comic Sans MS" pitchFamily="66" charset="0"/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mtClean="0">
                <a:latin typeface="Comic Sans MS" pitchFamily="66" charset="0"/>
              </a:rPr>
              <a:t>Пункт </a:t>
            </a:r>
            <a:r>
              <a:rPr lang="ru-RU" b="1" smtClean="0">
                <a:latin typeface="Comic Sans MS" pitchFamily="66" charset="0"/>
              </a:rPr>
              <a:t>2</a:t>
            </a:r>
            <a:r>
              <a:rPr lang="ru-RU" smtClean="0">
                <a:latin typeface="Comic Sans MS" pitchFamily="66" charset="0"/>
              </a:rPr>
              <a:t> читать, ответить устно на вопросы после пункта.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smtClean="0">
                <a:latin typeface="Comic Sans MS" pitchFamily="66" charset="0"/>
              </a:rPr>
              <a:t>№№ </a:t>
            </a:r>
            <a:r>
              <a:rPr lang="ru-RU" b="1" smtClean="0">
                <a:latin typeface="Comic Sans MS" pitchFamily="66" charset="0"/>
              </a:rPr>
              <a:t>55</a:t>
            </a:r>
            <a:r>
              <a:rPr lang="ru-RU" smtClean="0">
                <a:latin typeface="Comic Sans MS" pitchFamily="66" charset="0"/>
              </a:rPr>
              <a:t>, </a:t>
            </a:r>
            <a:r>
              <a:rPr lang="ru-RU" b="1" smtClean="0">
                <a:latin typeface="Comic Sans MS" pitchFamily="66" charset="0"/>
              </a:rPr>
              <a:t>57</a:t>
            </a:r>
            <a:r>
              <a:rPr lang="ru-RU" smtClean="0">
                <a:latin typeface="Comic Sans MS" pitchFamily="66" charset="0"/>
              </a:rPr>
              <a:t>, </a:t>
            </a:r>
            <a:r>
              <a:rPr lang="ru-RU" b="1" smtClean="0">
                <a:latin typeface="Comic Sans MS" pitchFamily="66" charset="0"/>
              </a:rPr>
              <a:t>59</a:t>
            </a:r>
            <a:r>
              <a:rPr lang="ru-RU" smtClean="0">
                <a:latin typeface="Comic Sans MS" pitchFamily="66" charset="0"/>
              </a:rPr>
              <a:t>.</a:t>
            </a:r>
          </a:p>
        </p:txBody>
      </p:sp>
      <p:pic>
        <p:nvPicPr>
          <p:cNvPr id="19460" name="Picture 4" descr="(201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3389313"/>
            <a:ext cx="4786312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7030A0"/>
                </a:solidFill>
                <a:latin typeface="Comic Sans MS" pitchFamily="66" charset="0"/>
              </a:rPr>
              <a:t>БЛАГОДАРЮ ЗА УРОК!</a:t>
            </a:r>
          </a:p>
        </p:txBody>
      </p:sp>
      <p:pic>
        <p:nvPicPr>
          <p:cNvPr id="20483" name="Picture 7" descr="12m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3420269"/>
            <a:ext cx="1676400" cy="1419225"/>
          </a:xfrm>
        </p:spPr>
      </p:pic>
      <p:pic>
        <p:nvPicPr>
          <p:cNvPr id="20484" name="Picture 10" descr="(432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35004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0" descr="(432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35004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0" descr="(432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44291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0" descr="(432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450056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latin typeface="Comic Sans MS" pitchFamily="66" charset="0"/>
              </a:rPr>
              <a:t>ЦЕЛЬ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Сформулировать признаки делимости на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, на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5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и на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2. Научить учащихся применять признаки делимости на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, на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и на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при решении практических задач и упражнений.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latin typeface="Comic Sans MS" pitchFamily="66" charset="0"/>
              </a:rPr>
              <a:t>ХОД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Организационный момент, сообщение темы и цели урока.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Устная работа. Актуализация опорных знаний.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Изучение нового материала.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Применение полученных знаний при решении упражнений.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Повторение.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Домашнее задание.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7172" name="Picture 3" descr="C:\Users\Наталья\Pictures\АНИМАШКИ\мышка и часы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5286375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latin typeface="Comic Sans MS" pitchFamily="66" charset="0"/>
              </a:rPr>
              <a:t>УСТНАЯ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Какое число называют делителем данного натурального числа?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Назовите все делители числа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18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Какое число называют кратным натуральному числу 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a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?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Для каждого из рядов определите, является ли он рядом кратных? Если «да», то какому числу?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4; 8; 12; 16;20; …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1; 3; 5; 7; 9; …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2; 4; 7; 10; 14; …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13; 26; 39; 52; 65; …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1; 2; 3; 4; 5; 6; …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3; 6; 9; 12; 15; 18; …</a:t>
            </a:r>
          </a:p>
        </p:txBody>
      </p:sp>
      <p:pic>
        <p:nvPicPr>
          <p:cNvPr id="8196" name="Picture 2" descr="C:\Users\Наталья\AppData\Local\Microsoft\Windows\Temporary Internet Files\Content.IE5\KL1PSIAA\MCj034329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6438" y="4732338"/>
            <a:ext cx="1820862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Comic Sans MS" pitchFamily="66" charset="0"/>
              </a:rPr>
              <a:t>Найти остатки от деления чисел на </a:t>
            </a:r>
            <a:r>
              <a:rPr lang="ru-RU" u="sng" dirty="0" smtClean="0">
                <a:solidFill>
                  <a:srgbClr val="C00000"/>
                </a:solidFill>
                <a:latin typeface="Comic Sans MS" pitchFamily="66" charset="0"/>
              </a:rPr>
              <a:t>10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ряд: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13456 и 345500;  23406 и 45598;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4570 и 3224;  10022 и 67200.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II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ряд: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556680 и 5672;  44528 и 99999;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32176 и 2445;  20111 и  70550.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III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ряд: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4780 и 50112;  34444 и 2220004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7777 и 6750; 33224 и 33333.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220" name="Picture 2" descr="C:\Users\Наталья\AppData\Local\Microsoft\Windows\Temporary Internet Files\Content.IE5\U9OEZIT0\MCj034361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9188" y="5087938"/>
            <a:ext cx="1674812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Comic Sans MS" pitchFamily="66" charset="0"/>
              </a:rPr>
              <a:t>Чему равен остаток от деления числа на 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r>
              <a:rPr lang="ru-RU" sz="3600" dirty="0" smtClean="0">
                <a:latin typeface="Comic Sans MS" pitchFamily="66" charset="0"/>
              </a:rPr>
              <a:t>, оканчивающегося цифрой </a:t>
            </a:r>
            <a:r>
              <a:rPr lang="ru-RU" sz="3600" u="sng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ru-RU" sz="3600" dirty="0" smtClean="0">
                <a:latin typeface="Comic Sans MS" pitchFamily="66" charset="0"/>
              </a:rPr>
              <a:t>?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513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smtClean="0">
                <a:latin typeface="Comic Sans MS" pitchFamily="66" charset="0"/>
              </a:rPr>
              <a:t>322</a:t>
            </a:r>
            <a:r>
              <a:rPr lang="ru-RU" sz="4800" u="sng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smtClean="0">
                <a:latin typeface="Comic Sans MS" pitchFamily="66" charset="0"/>
              </a:rPr>
              <a:t>3322</a:t>
            </a:r>
            <a:r>
              <a:rPr lang="ru-RU" sz="4800" u="sng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smtClean="0">
                <a:latin typeface="Comic Sans MS" pitchFamily="66" charset="0"/>
              </a:rPr>
              <a:t>2200</a:t>
            </a:r>
            <a:r>
              <a:rPr lang="ru-RU" sz="4800" u="sng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smtClean="0">
                <a:latin typeface="Comic Sans MS" pitchFamily="66" charset="0"/>
              </a:rPr>
              <a:t>3444</a:t>
            </a:r>
            <a:r>
              <a:rPr lang="ru-RU" sz="4800" u="sng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pic>
        <p:nvPicPr>
          <p:cNvPr id="10244" name="Picture 2" descr="C:\Users\Наталья\AppData\Local\Microsoft\Windows\Temporary Internet Files\Content.IE5\U9OEZIT0\MCj034361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9188" y="5087938"/>
            <a:ext cx="1674812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Comic Sans MS" pitchFamily="66" charset="0"/>
              </a:rPr>
              <a:t>Чему равен остаток от деления числа на 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r>
              <a:rPr lang="ru-RU" sz="3600" dirty="0" smtClean="0">
                <a:latin typeface="Comic Sans MS" pitchFamily="66" charset="0"/>
              </a:rPr>
              <a:t>, оканчивающегося цифрой </a:t>
            </a:r>
            <a:r>
              <a:rPr lang="ru-RU" sz="3600" u="sng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ru-RU" sz="3600" dirty="0" smtClean="0">
                <a:latin typeface="Comic Sans MS" pitchFamily="66" charset="0"/>
              </a:rPr>
              <a:t>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4800" smtClean="0">
              <a:latin typeface="Comic Sans MS" pitchFamily="66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smtClean="0">
                <a:latin typeface="Comic Sans MS" pitchFamily="66" charset="0"/>
              </a:rPr>
              <a:t>1340</a:t>
            </a:r>
            <a:r>
              <a:rPr lang="ru-RU" sz="4800" u="sng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smtClean="0">
                <a:latin typeface="Comic Sans MS" pitchFamily="66" charset="0"/>
              </a:rPr>
              <a:t>2345</a:t>
            </a:r>
            <a:r>
              <a:rPr lang="ru-RU" sz="4800" u="sng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smtClean="0">
                <a:latin typeface="Comic Sans MS" pitchFamily="66" charset="0"/>
              </a:rPr>
              <a:t>3217</a:t>
            </a:r>
            <a:r>
              <a:rPr lang="ru-RU" sz="4800" u="sng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pic>
        <p:nvPicPr>
          <p:cNvPr id="11268" name="Picture 2" descr="C:\Users\Наталья\AppData\Local\Microsoft\Windows\Temporary Internet Files\Content.IE5\U9OEZIT0\MCj034361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9188" y="5087938"/>
            <a:ext cx="1674812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490662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Comic Sans MS" pitchFamily="66" charset="0"/>
              </a:rPr>
              <a:t>В каких случаях остаток от деления числа на </a:t>
            </a:r>
            <a:r>
              <a:rPr lang="ru-RU" sz="280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r>
              <a:rPr lang="ru-RU" sz="2800" smtClean="0">
                <a:latin typeface="Comic Sans MS" pitchFamily="66" charset="0"/>
              </a:rPr>
              <a:t> будет равен </a:t>
            </a:r>
            <a:r>
              <a:rPr lang="ru-RU" sz="2800" u="sng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ru-RU" sz="2800" smtClean="0">
                <a:latin typeface="Comic Sans MS" pitchFamily="66" charset="0"/>
              </a:rPr>
              <a:t>?</a:t>
            </a:r>
            <a:br>
              <a:rPr lang="ru-RU" sz="2800" smtClean="0">
                <a:latin typeface="Comic Sans MS" pitchFamily="66" charset="0"/>
              </a:rPr>
            </a:br>
            <a:r>
              <a:rPr lang="ru-RU" sz="2800" smtClean="0">
                <a:latin typeface="Comic Sans MS" pitchFamily="66" charset="0"/>
              </a:rPr>
              <a:t>Какие числа делятся нацело на </a:t>
            </a:r>
            <a:r>
              <a:rPr lang="ru-RU" sz="280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r>
              <a:rPr lang="ru-RU" sz="2800" smtClean="0">
                <a:latin typeface="Comic Sans MS" pitchFamily="66" charset="0"/>
              </a:rPr>
              <a:t>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3957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latin typeface="Comic Sans MS" pitchFamily="66" charset="0"/>
              </a:rPr>
              <a:t>Признак делимости на </a:t>
            </a:r>
            <a:r>
              <a:rPr lang="ru-RU" b="1" u="sng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r>
              <a:rPr lang="ru-RU" b="1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smtClean="0">
                <a:latin typeface="Comic Sans MS" pitchFamily="66" charset="0"/>
              </a:rPr>
              <a:t>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7030A0"/>
                </a:solidFill>
                <a:latin typeface="Comic Sans MS" pitchFamily="66" charset="0"/>
              </a:rPr>
              <a:t>Если запись натурального числа оканчивается </a:t>
            </a:r>
            <a:r>
              <a:rPr lang="ru-RU" sz="2400" u="sng" smtClean="0">
                <a:solidFill>
                  <a:srgbClr val="7030A0"/>
                </a:solidFill>
                <a:latin typeface="Comic Sans MS" pitchFamily="66" charset="0"/>
              </a:rPr>
              <a:t>цифрой</a:t>
            </a:r>
            <a:r>
              <a:rPr lang="ru-RU" sz="240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400" u="sng" smtClean="0">
                <a:solidFill>
                  <a:srgbClr val="C00000"/>
                </a:solidFill>
                <a:latin typeface="Comic Sans MS" pitchFamily="66" charset="0"/>
              </a:rPr>
              <a:t>0</a:t>
            </a:r>
            <a:r>
              <a:rPr lang="ru-RU" sz="2400" smtClean="0">
                <a:solidFill>
                  <a:srgbClr val="7030A0"/>
                </a:solidFill>
                <a:latin typeface="Comic Sans MS" pitchFamily="66" charset="0"/>
              </a:rPr>
              <a:t>, то это число делится </a:t>
            </a:r>
            <a:r>
              <a:rPr lang="ru-RU" sz="2400" u="sng" smtClean="0">
                <a:solidFill>
                  <a:srgbClr val="7030A0"/>
                </a:solidFill>
                <a:latin typeface="Comic Sans MS" pitchFamily="66" charset="0"/>
              </a:rPr>
              <a:t>без остатка</a:t>
            </a:r>
            <a:r>
              <a:rPr lang="ru-RU" sz="2400" smtClean="0">
                <a:solidFill>
                  <a:srgbClr val="7030A0"/>
                </a:solidFill>
                <a:latin typeface="Comic Sans MS" pitchFamily="66" charset="0"/>
              </a:rPr>
              <a:t> на </a:t>
            </a:r>
            <a:r>
              <a:rPr lang="ru-RU" sz="2400" smtClean="0">
                <a:solidFill>
                  <a:srgbClr val="C00000"/>
                </a:solidFill>
                <a:latin typeface="Comic Sans MS" pitchFamily="66" charset="0"/>
              </a:rPr>
              <a:t>10</a:t>
            </a:r>
            <a:r>
              <a:rPr lang="ru-RU" sz="2400" smtClean="0">
                <a:solidFill>
                  <a:srgbClr val="7030A0"/>
                </a:solidFill>
                <a:latin typeface="Comic Sans MS" pitchFamily="66" charset="0"/>
              </a:rPr>
              <a:t>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smtClean="0">
                <a:solidFill>
                  <a:srgbClr val="7030A0"/>
                </a:solidFill>
                <a:latin typeface="Comic Sans MS" pitchFamily="66" charset="0"/>
              </a:rPr>
              <a:t>Если запись натурального числа </a:t>
            </a:r>
            <a:r>
              <a:rPr lang="ru-RU" sz="2400" u="sng" smtClean="0">
                <a:solidFill>
                  <a:srgbClr val="7030A0"/>
                </a:solidFill>
                <a:latin typeface="Comic Sans MS" pitchFamily="66" charset="0"/>
              </a:rPr>
              <a:t>оканчивается другой цифрой</a:t>
            </a:r>
            <a:r>
              <a:rPr lang="ru-RU" sz="2400" smtClean="0">
                <a:solidFill>
                  <a:srgbClr val="7030A0"/>
                </a:solidFill>
                <a:latin typeface="Comic Sans MS" pitchFamily="66" charset="0"/>
              </a:rPr>
              <a:t>, то оно </a:t>
            </a:r>
            <a:r>
              <a:rPr lang="ru-RU" sz="2400" u="sng" smtClean="0">
                <a:solidFill>
                  <a:srgbClr val="7030A0"/>
                </a:solidFill>
                <a:latin typeface="Comic Sans MS" pitchFamily="66" charset="0"/>
              </a:rPr>
              <a:t>не делится </a:t>
            </a:r>
            <a:r>
              <a:rPr lang="ru-RU" sz="2400" smtClean="0">
                <a:solidFill>
                  <a:srgbClr val="7030A0"/>
                </a:solidFill>
                <a:latin typeface="Comic Sans MS" pitchFamily="66" charset="0"/>
              </a:rPr>
              <a:t>без остатка на </a:t>
            </a:r>
            <a:r>
              <a:rPr lang="ru-RU" sz="2400" smtClean="0">
                <a:solidFill>
                  <a:srgbClr val="C00000"/>
                </a:solidFill>
                <a:latin typeface="Comic Sans MS" pitchFamily="66" charset="0"/>
              </a:rPr>
              <a:t>10</a:t>
            </a:r>
            <a:r>
              <a:rPr lang="ru-RU" sz="240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z="240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b="1" u="sng" smtClean="0">
                <a:solidFill>
                  <a:srgbClr val="C00000"/>
                </a:solidFill>
                <a:latin typeface="Comic Sans MS" pitchFamily="66" charset="0"/>
              </a:rPr>
              <a:t>СХЕМА </a:t>
            </a:r>
            <a:r>
              <a:rPr lang="ru-RU" sz="2400" u="sng" smtClean="0">
                <a:solidFill>
                  <a:srgbClr val="C00000"/>
                </a:solidFill>
                <a:latin typeface="Comic Sans MS" pitchFamily="66" charset="0"/>
              </a:rPr>
              <a:t>ПРИЗНАКА:</a:t>
            </a:r>
            <a:r>
              <a:rPr lang="ru-RU" sz="2400" smtClean="0">
                <a:solidFill>
                  <a:srgbClr val="C00000"/>
                </a:solidFill>
                <a:latin typeface="Comic Sans MS" pitchFamily="66" charset="0"/>
              </a:rPr>
              <a:t>   </a:t>
            </a:r>
            <a:r>
              <a:rPr lang="ru-RU" sz="2400" b="1" smtClean="0">
                <a:latin typeface="Comic Sans MS" pitchFamily="66" charset="0"/>
              </a:rPr>
              <a:t>ХХХ</a:t>
            </a:r>
            <a:r>
              <a:rPr lang="ru-RU" sz="2400" b="1" u="sng" smtClean="0">
                <a:solidFill>
                  <a:srgbClr val="C00000"/>
                </a:solidFill>
                <a:latin typeface="Comic Sans MS" pitchFamily="66" charset="0"/>
              </a:rPr>
              <a:t>0</a:t>
            </a:r>
            <a:r>
              <a:rPr lang="ru-RU" sz="2400" b="1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2400" b="1" smtClean="0">
                <a:latin typeface="Comic Sans MS" pitchFamily="66" charset="0"/>
              </a:rPr>
              <a:t>: 10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z="2400" b="1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latin typeface="Comic Sans MS" pitchFamily="66" charset="0"/>
              </a:rPr>
              <a:t>ПРИМЕР:    210</a:t>
            </a:r>
            <a:r>
              <a:rPr lang="ru-RU" u="sng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ru-RU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mtClean="0">
                <a:latin typeface="Comic Sans MS" pitchFamily="66" charset="0"/>
              </a:rPr>
              <a:t>: 10=210(остаток </a:t>
            </a:r>
            <a:r>
              <a:rPr lang="ru-RU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ru-RU" smtClean="0">
                <a:latin typeface="Comic Sans MS" pitchFamily="66" charset="0"/>
              </a:rPr>
              <a:t>);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latin typeface="Comic Sans MS" pitchFamily="66" charset="0"/>
              </a:rPr>
              <a:t>                   701</a:t>
            </a:r>
            <a:r>
              <a:rPr lang="ru-RU" u="sng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ru-RU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mtClean="0">
                <a:latin typeface="Comic Sans MS" pitchFamily="66" charset="0"/>
              </a:rPr>
              <a:t>: 10=701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mtClean="0">
              <a:latin typeface="Comic Sans MS" pitchFamily="66" charset="0"/>
            </a:endParaRPr>
          </a:p>
        </p:txBody>
      </p:sp>
      <p:pic>
        <p:nvPicPr>
          <p:cNvPr id="4" name="Picture 4" descr="MCj023213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391150"/>
            <a:ext cx="14287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 tmFilter="0,0; .5, 1; 1, 1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Comic Sans MS" pitchFamily="66" charset="0"/>
              </a:rPr>
              <a:t>Число </a:t>
            </a:r>
            <a:r>
              <a:rPr lang="ru-RU" smtClean="0">
                <a:solidFill>
                  <a:srgbClr val="FF0000"/>
                </a:solidFill>
                <a:latin typeface="Comic Sans MS" pitchFamily="66" charset="0"/>
              </a:rPr>
              <a:t>10=2*5</a:t>
            </a:r>
            <a:endParaRPr lang="ru-RU" smtClean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  </a:t>
            </a:r>
            <a:r>
              <a:rPr lang="ru-RU" u="sng" dirty="0" smtClean="0">
                <a:solidFill>
                  <a:srgbClr val="7030A0"/>
                </a:solidFill>
                <a:latin typeface="Comic Sans MS" pitchFamily="66" charset="0"/>
              </a:rPr>
              <a:t>ВЫВОД: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любое число, запись которого оканчивается цифрой 0, делится без остатка и на 2, и на 5.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ПРИМЕР:</a:t>
            </a:r>
            <a:r>
              <a:rPr lang="ru-RU" dirty="0" smtClean="0">
                <a:latin typeface="Comic Sans MS" pitchFamily="66" charset="0"/>
              </a:rPr>
              <a:t> 60 = 6*10 = 6*(2*5) = (6*2)*5 = 12*5, т.е. число 60:5=12.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Comic Sans MS" pitchFamily="66" charset="0"/>
              </a:rPr>
              <a:t>                  60 = 6*10 = 6*(2*5) = (6*5)*2 = 30*2, т.е. число 60:2=30.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13316" name="Picture 102" descr="IMG3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3838" y="5141913"/>
            <a:ext cx="1300162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850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ЦЕЛЬ УРОКА:</vt:lpstr>
      <vt:lpstr>ХОД УРОКА:</vt:lpstr>
      <vt:lpstr>УСТНАЯ РАБОТА</vt:lpstr>
      <vt:lpstr>Найти остатки от деления чисел на 10.</vt:lpstr>
      <vt:lpstr>Чему равен остаток от деления числа на 10, оканчивающегося цифрой 4?</vt:lpstr>
      <vt:lpstr>Чему равен остаток от деления числа на 10, оканчивающегося цифрой 6?</vt:lpstr>
      <vt:lpstr>В каких случаях остаток от деления числа на 10 будет равен 0? Какие числа делятся нацело на 10? </vt:lpstr>
      <vt:lpstr>Число 10=2*5</vt:lpstr>
      <vt:lpstr>Каждое число можно представить в виде суммы полных десятков и единиц</vt:lpstr>
      <vt:lpstr>Слайд 11</vt:lpstr>
      <vt:lpstr>Как вы думаете, когда натуральное число будет делиться на 2 без остатка?</vt:lpstr>
      <vt:lpstr>Закрепление изученного материала</vt:lpstr>
      <vt:lpstr>ПОВТОРЕНИЕ</vt:lpstr>
      <vt:lpstr>ДОМАШНЕЕ ЗАДАНИЕ</vt:lpstr>
      <vt:lpstr>БЛАГОДАРЮ ЗА УРОК!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</cp:revision>
  <dcterms:created xsi:type="dcterms:W3CDTF">2012-09-06T09:32:04Z</dcterms:created>
  <dcterms:modified xsi:type="dcterms:W3CDTF">2012-09-06T09:33:03Z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380183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