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24C26D-449B-4371-A454-2C7C40256F7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58AB98-61FD-4625-8FC4-D6432311F9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Романтизм в живописи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МХК, 11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3/77/855/77855260_einesegeljachtnahertsichderkunste2024x14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36733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440" y="1916833"/>
            <a:ext cx="7745505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Слово </a:t>
            </a:r>
            <a:r>
              <a:rPr lang="ru-RU" sz="2800" b="1" dirty="0">
                <a:solidFill>
                  <a:schemeClr val="bg1"/>
                </a:solidFill>
              </a:rPr>
              <a:t>«романтизм» восходит к латинскому «римский», т.е. возникший на основе римской культуры. Со временем слово стало названием новой литературной школы, пришедшей на смену сентиментализму и классицизму.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Романтизм 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725144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«Истинная религия — это чувство и вкус бесконечности</a:t>
            </a:r>
            <a:r>
              <a:rPr lang="ru-RU" sz="2800" b="1" dirty="0" smtClean="0">
                <a:solidFill>
                  <a:srgbClr val="FFFF00"/>
                </a:solidFill>
              </a:rPr>
              <a:t>»</a:t>
            </a:r>
            <a:r>
              <a:rPr lang="ru-RU" sz="2800" b="1" dirty="0">
                <a:solidFill>
                  <a:srgbClr val="FFFF00"/>
                </a:solidFill>
              </a:rPr>
              <a:t> 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u="sng" dirty="0" err="1" smtClean="0">
                <a:solidFill>
                  <a:srgbClr val="92D050"/>
                </a:solidFill>
              </a:rPr>
              <a:t>Шлейермахер</a:t>
            </a:r>
            <a:endParaRPr lang="ru-RU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4752528" cy="4536504"/>
          </a:xfrm>
        </p:spPr>
        <p:txBody>
          <a:bodyPr>
            <a:noAutofit/>
          </a:bodyPr>
          <a:lstStyle/>
          <a:p>
            <a:r>
              <a:rPr lang="ru-RU" dirty="0" smtClean="0"/>
              <a:t>Неприятие </a:t>
            </a:r>
            <a:r>
              <a:rPr lang="ru-RU" dirty="0"/>
              <a:t>реальной жизни, стремление познать непознанное. Романтики, пережившие разочарование во Французской революции, обратили свои взоры к миру чувств и переживаний человека. Исключительность романтического героя (внутренняя раздвоенность, одиночество, поиски идеала и мечты).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Эстетические принципы романтизма 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328" y="1412776"/>
            <a:ext cx="3634511" cy="518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2432" y="6093296"/>
            <a:ext cx="46812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Эжен Делакруа. Портрет Фредерика Шопена. 1838 г. Лувр, Париж.</a:t>
            </a:r>
          </a:p>
        </p:txBody>
      </p:sp>
    </p:spTree>
    <p:extLst>
      <p:ext uri="{BB962C8B-B14F-4D97-AF65-F5344CB8AC3E}">
        <p14:creationId xmlns:p14="http://schemas.microsoft.com/office/powerpoint/2010/main" val="29917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745505" cy="3877815"/>
          </a:xfrm>
        </p:spPr>
        <p:txBody>
          <a:bodyPr>
            <a:normAutofit/>
          </a:bodyPr>
          <a:lstStyle/>
          <a:p>
            <a:r>
              <a:rPr lang="ru-RU" dirty="0"/>
              <a:t>Природа как выражение стихийного начала жизни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жизни Природы герой – романтик видит отражение собственной души, он желает слиться с природой. Культ прошлого: Античности и Средневековья, интерес к фольклору.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Экзотика </a:t>
            </a:r>
            <a:r>
              <a:rPr lang="ru-RU" dirty="0"/>
              <a:t>дальних стран</a:t>
            </a:r>
            <a:r>
              <a:rPr lang="ru-RU" dirty="0" smtClean="0"/>
              <a:t>. Восток </a:t>
            </a:r>
            <a:r>
              <a:rPr lang="ru-RU" dirty="0"/>
              <a:t>– не только географическое понятие, а прибежище разочарованной души, местом, где можно спрятаться от действительности.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36514"/>
            <a:ext cx="5255593" cy="340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3598" y="4509120"/>
            <a:ext cx="2808312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ru-RU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К. Д. Фридрих.</a:t>
            </a:r>
          </a:p>
          <a:p>
            <a:r>
              <a:rPr lang="ru-RU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Монах на берегу</a:t>
            </a:r>
          </a:p>
          <a:p>
            <a:r>
              <a:rPr lang="ru-RU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моря.</a:t>
            </a:r>
          </a:p>
          <a:p>
            <a:r>
              <a:rPr lang="ru-RU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1808—1809 гг.</a:t>
            </a:r>
          </a:p>
          <a:p>
            <a:r>
              <a:rPr lang="ru-RU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Государственный музей, Берлин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88840"/>
            <a:ext cx="3800745" cy="427699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Живописи </a:t>
            </a:r>
            <a:r>
              <a:rPr lang="ru-RU" dirty="0"/>
              <a:t>романтизма была присуща «страшная жажда творить всеми возможными способами». Любимыми выразительными средствами становятся колорит, освещение, внимание к деталям. Художники часто прибегают к языку намеков и символов.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1054250"/>
          </a:xfrm>
        </p:spPr>
        <p:txBody>
          <a:bodyPr/>
          <a:lstStyle/>
          <a:p>
            <a:r>
              <a:rPr lang="ru-RU" sz="4000" dirty="0"/>
              <a:t>Изобразительное искусство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5472112" cy="443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54400" y="6142316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i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Эжен</a:t>
            </a:r>
            <a:r>
              <a:rPr lang="ru-RU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Делакруа. Свобода на баррикадах. 1830 год. Лувр. Париж.</a:t>
            </a:r>
          </a:p>
        </p:txBody>
      </p:sp>
    </p:spTree>
    <p:extLst>
      <p:ext uri="{BB962C8B-B14F-4D97-AF65-F5344CB8AC3E}">
        <p14:creationId xmlns:p14="http://schemas.microsoft.com/office/powerpoint/2010/main" val="33366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1054250"/>
          </a:xfrm>
        </p:spPr>
        <p:txBody>
          <a:bodyPr/>
          <a:lstStyle/>
          <a:p>
            <a:r>
              <a:rPr lang="ru-RU" dirty="0" smtClean="0"/>
              <a:t>Кипренский О.А.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6" y="1817137"/>
            <a:ext cx="3981885" cy="5024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hudozhka.com/sites/default/files/imagecache/work_page/c_img/glrx-8416870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4122786" cy="455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734" y="1170806"/>
            <a:ext cx="43561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А. С. Пушкин. </a:t>
            </a:r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1827</a:t>
            </a:r>
            <a:r>
              <a:rPr lang="ru-RU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Третьяковская галерея. Москва.</a:t>
            </a: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5004048" y="1312996"/>
            <a:ext cx="3888432" cy="747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ru-RU" sz="2000" b="1" i="1" dirty="0" smtClean="0">
                <a:solidFill>
                  <a:srgbClr val="660033"/>
                </a:solidFill>
              </a:rPr>
              <a:t> </a:t>
            </a:r>
            <a:r>
              <a:rPr lang="ru-RU" sz="2000" b="1" i="1" dirty="0">
                <a:solidFill>
                  <a:srgbClr val="660033"/>
                </a:solidFill>
              </a:rPr>
              <a:t>Портрет </a:t>
            </a:r>
            <a:r>
              <a:rPr lang="ru-RU" sz="2000" b="1" i="1" dirty="0" err="1">
                <a:solidFill>
                  <a:srgbClr val="660033"/>
                </a:solidFill>
              </a:rPr>
              <a:t>В.А.Жуковского</a:t>
            </a:r>
            <a:r>
              <a:rPr lang="ru-RU" sz="2000" b="1" i="1" dirty="0">
                <a:solidFill>
                  <a:srgbClr val="660033"/>
                </a:solidFill>
              </a:rPr>
              <a:t>. </a:t>
            </a:r>
            <a:r>
              <a:rPr lang="ru-RU" sz="2000" b="1" i="1" dirty="0" smtClean="0">
                <a:solidFill>
                  <a:srgbClr val="660033"/>
                </a:solidFill>
              </a:rPr>
              <a:t>1816.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b="1" i="1" dirty="0" smtClean="0">
                <a:solidFill>
                  <a:srgbClr val="660033"/>
                </a:solidFill>
              </a:rPr>
              <a:t>Третьяковская </a:t>
            </a:r>
            <a:r>
              <a:rPr lang="ru-RU" sz="2000" b="1" i="1" dirty="0">
                <a:solidFill>
                  <a:srgbClr val="660033"/>
                </a:solidFill>
              </a:rPr>
              <a:t>галерея. Москва</a:t>
            </a:r>
            <a:r>
              <a:rPr lang="ru-RU" sz="2000" b="1" i="1" dirty="0" smtClean="0">
                <a:solidFill>
                  <a:srgbClr val="660033"/>
                </a:solidFill>
              </a:rPr>
              <a:t>. </a:t>
            </a:r>
            <a:r>
              <a:rPr lang="ru-RU" sz="2000" b="1" i="1" dirty="0">
                <a:solidFill>
                  <a:srgbClr val="660033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0074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1054250"/>
          </a:xfrm>
        </p:spPr>
        <p:txBody>
          <a:bodyPr/>
          <a:lstStyle/>
          <a:p>
            <a:r>
              <a:rPr lang="ru-RU" dirty="0" smtClean="0"/>
              <a:t>Айвазовский И.К.</a:t>
            </a:r>
            <a:endParaRPr lang="ru-RU" dirty="0"/>
          </a:p>
        </p:txBody>
      </p:sp>
      <p:pic>
        <p:nvPicPr>
          <p:cNvPr id="2050" name="Picture 2" descr="http://www.tanais.info/aivazovsky/images/pic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179840" cy="463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3568" y="6142316"/>
            <a:ext cx="8460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И.К. Айвазовский. Путешествие Посейдона по морю. Феодосия. Картинная галерея им. И.К. </a:t>
            </a:r>
            <a:r>
              <a:rPr lang="ru-RU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йвазовского</a:t>
            </a:r>
            <a:r>
              <a:rPr lang="ru-RU" dirty="0" smtClean="0"/>
              <a:t> </a:t>
            </a:r>
            <a:endParaRPr lang="ru-RU" b="1" i="1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раблекруш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256584" cy="314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Ледяные горы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4222" y="3140968"/>
            <a:ext cx="4142321" cy="353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08104" y="1052736"/>
            <a:ext cx="351843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 К. Айвазовский. </a:t>
            </a:r>
            <a:r>
              <a:rPr lang="ru-RU" sz="2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«Кораблекрушение». 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1843 </a:t>
            </a:r>
            <a:r>
              <a:rPr lang="ru-RU" sz="20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год. </a:t>
            </a:r>
            <a:endParaRPr lang="ru-RU" sz="2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8416" y="5445224"/>
            <a:ext cx="42817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 К. Айвазовский. </a:t>
            </a:r>
            <a:endParaRPr lang="ru-RU" sz="20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20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«Ледяные горы». 1870 </a:t>
            </a:r>
            <a:r>
              <a:rPr lang="ru-RU" sz="20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год. </a:t>
            </a:r>
            <a:endParaRPr lang="ru-RU" sz="20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3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s.ekabu.ru/513c7b3f7efa6e6b8034a8b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6489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31640" y="5661248"/>
            <a:ext cx="68407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 К. Айвазовский. «Девятый вал». </a:t>
            </a:r>
            <a:endParaRPr lang="ru-RU" sz="24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1850 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год. Русский музей.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14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</TotalTime>
  <Words>318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Романтизм в живописи</vt:lpstr>
      <vt:lpstr>Романтизм </vt:lpstr>
      <vt:lpstr>Эстетические принципы романтизма </vt:lpstr>
      <vt:lpstr>Презентация PowerPoint</vt:lpstr>
      <vt:lpstr>Изобразительное искусство </vt:lpstr>
      <vt:lpstr>Кипренский О.А.</vt:lpstr>
      <vt:lpstr>Айвазовский И.К.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Романтизм в живописи</dc:title>
  <dc:creator>Лена</dc:creator>
  <cp:lastModifiedBy>Лена</cp:lastModifiedBy>
  <cp:revision>6</cp:revision>
  <dcterms:created xsi:type="dcterms:W3CDTF">2013-12-08T18:34:05Z</dcterms:created>
  <dcterms:modified xsi:type="dcterms:W3CDTF">2013-12-08T19:19:40Z</dcterms:modified>
</cp:coreProperties>
</file>