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3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73" r:id="rId2"/>
    <p:sldId id="265" r:id="rId3"/>
    <p:sldId id="262" r:id="rId4"/>
    <p:sldId id="268" r:id="rId5"/>
    <p:sldId id="274" r:id="rId6"/>
    <p:sldId id="275" r:id="rId7"/>
    <p:sldId id="283" r:id="rId8"/>
    <p:sldId id="276" r:id="rId9"/>
    <p:sldId id="277" r:id="rId10"/>
    <p:sldId id="278" r:id="rId11"/>
    <p:sldId id="279" r:id="rId12"/>
    <p:sldId id="281" r:id="rId13"/>
    <p:sldId id="282" r:id="rId14"/>
    <p:sldId id="269" r:id="rId15"/>
    <p:sldId id="270" r:id="rId16"/>
    <p:sldId id="271" r:id="rId17"/>
    <p:sldId id="272" r:id="rId18"/>
    <p:sldId id="284" r:id="rId19"/>
    <p:sldId id="285" r:id="rId20"/>
    <p:sldId id="286" r:id="rId21"/>
    <p:sldId id="257" r:id="rId22"/>
    <p:sldId id="258" r:id="rId23"/>
    <p:sldId id="259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7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9.bin"/><Relationship Id="rId3" Type="http://schemas.microsoft.com/office/2006/relationships/legacyDiagramText" Target="legacyDiagramText14.bin"/><Relationship Id="rId7" Type="http://schemas.microsoft.com/office/2006/relationships/legacyDiagramText" Target="legacyDiagramText18.bin"/><Relationship Id="rId2" Type="http://schemas.microsoft.com/office/2006/relationships/legacyDiagramText" Target="legacyDiagramText13.bin"/><Relationship Id="rId1" Type="http://schemas.microsoft.com/office/2006/relationships/legacyDiagramText" Target="legacyDiagramText12.bin"/><Relationship Id="rId6" Type="http://schemas.microsoft.com/office/2006/relationships/legacyDiagramText" Target="legacyDiagramText17.bin"/><Relationship Id="rId5" Type="http://schemas.microsoft.com/office/2006/relationships/legacyDiagramText" Target="legacyDiagramText16.bin"/><Relationship Id="rId4" Type="http://schemas.microsoft.com/office/2006/relationships/legacyDiagramText" Target="legacyDiagramText15.bin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0D7C0-A9EC-49CC-B333-516FDBC8F307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37A47-4772-48E5-B405-FBC3F1972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1B49B-5FC4-4785-95F1-9DBC4281F17F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F921E-DD2B-4039-8FDB-F96C48D9A8DD}" type="slidenum">
              <a:rPr lang="ru-RU"/>
              <a:pPr/>
              <a:t>3</a:t>
            </a:fld>
            <a:endParaRPr lang="ru-RU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D8DC-694E-4532-ADFB-367E0D837DD5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B36F6C-9869-4D24-ADE4-8F6C488B0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D8DC-694E-4532-ADFB-367E0D837DD5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6F6C-9869-4D24-ADE4-8F6C488B0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D8DC-694E-4532-ADFB-367E0D837DD5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6F6C-9869-4D24-ADE4-8F6C488B0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3FBFC-EF5F-4CED-9AEB-868910B6E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423DA2-B016-480A-A8C8-16C6F7FDA7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D8DC-694E-4532-ADFB-367E0D837DD5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B36F6C-9869-4D24-ADE4-8F6C488B0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D8DC-694E-4532-ADFB-367E0D837DD5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6F6C-9869-4D24-ADE4-8F6C488B0D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D8DC-694E-4532-ADFB-367E0D837DD5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6F6C-9869-4D24-ADE4-8F6C488B0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D8DC-694E-4532-ADFB-367E0D837DD5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9B36F6C-9869-4D24-ADE4-8F6C488B0D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D8DC-694E-4532-ADFB-367E0D837DD5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6F6C-9869-4D24-ADE4-8F6C488B0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D8DC-694E-4532-ADFB-367E0D837DD5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6F6C-9869-4D24-ADE4-8F6C488B0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D8DC-694E-4532-ADFB-367E0D837DD5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6F6C-9869-4D24-ADE4-8F6C488B0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D8DC-694E-4532-ADFB-367E0D837DD5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6F6C-9869-4D24-ADE4-8F6C488B0D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94D8DC-694E-4532-ADFB-367E0D837DD5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B36F6C-9869-4D24-ADE4-8F6C488B0D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wmf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0"/>
            <a:ext cx="81534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Миграция населения Республики Коми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dpic10_1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 bwMode="auto">
          <a:xfrm>
            <a:off x="6553200" y="2924944"/>
            <a:ext cx="2590800" cy="2041525"/>
          </a:xfrm>
          <a:prstGeom prst="rect">
            <a:avLst/>
          </a:prstGeom>
          <a:noFill/>
        </p:spPr>
      </p:pic>
      <p:pic>
        <p:nvPicPr>
          <p:cNvPr id="4100" name="Picture 4" descr="Se84_4m"/>
          <p:cNvPicPr>
            <a:picLocks noChangeAspect="1" noChangeArrowheads="1"/>
          </p:cNvPicPr>
          <p:nvPr/>
        </p:nvPicPr>
        <p:blipFill>
          <a:blip r:embed="rId3">
            <a:lum bright="-42000" contrast="42000"/>
          </a:blip>
          <a:srcRect/>
          <a:stretch>
            <a:fillRect/>
          </a:stretch>
        </p:blipFill>
        <p:spPr bwMode="auto">
          <a:xfrm>
            <a:off x="1547664" y="4875212"/>
            <a:ext cx="2514600" cy="1982788"/>
          </a:xfrm>
          <a:prstGeom prst="rect">
            <a:avLst/>
          </a:prstGeom>
          <a:noFill/>
        </p:spPr>
      </p:pic>
      <p:pic>
        <p:nvPicPr>
          <p:cNvPr id="4104" name="Picture 8" descr="шлюзы тоже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/>
          <a:stretch>
            <a:fillRect/>
          </a:stretch>
        </p:blipFill>
        <p:spPr bwMode="auto">
          <a:xfrm>
            <a:off x="4067944" y="3143250"/>
            <a:ext cx="2381250" cy="3714750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572000" y="601980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724400" y="632460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708920"/>
            <a:ext cx="3672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effectDag name="">
                  <a:cont type="tree" name="">
                    <a:effect ref="fillLine"/>
                    <a:outerShdw dist="38100" dir="13500000" algn="br">
                      <a:srgbClr val="D8B5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  <a:latin typeface="Book Antiqua" pitchFamily="18" charset="0"/>
              </a:rPr>
              <a:t>Высказывание дня: «Железные дороги лишь подстрекают к частым передвижениям безо всякой нужды и таким образом увеличивают непостоянство духа нашей эпохи»                                                                   </a:t>
            </a:r>
            <a:r>
              <a:rPr lang="ru-RU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Е .Ф. </a:t>
            </a:r>
            <a:r>
              <a:rPr lang="ru-RU" i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Канкрин</a:t>
            </a:r>
            <a:r>
              <a:rPr lang="ru-RU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2240" y="573325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Учитель географии: Семяшкина О.М.</a:t>
            </a:r>
            <a:endParaRPr lang="ru-RU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4" name="Organization Chart 6"/>
          <p:cNvGraphicFramePr>
            <a:graphicFrameLocks/>
          </p:cNvGraphicFramePr>
          <p:nvPr>
            <p:ph/>
          </p:nvPr>
        </p:nvGraphicFramePr>
        <p:xfrm>
          <a:off x="457200" y="304800"/>
          <a:ext cx="8382000" cy="6324600"/>
        </p:xfrm>
        <a:graphic>
          <a:graphicData uri="http://schemas.openxmlformats.org/drawingml/2006/compatibility">
            <com:legacyDrawing xmlns:com="http://schemas.openxmlformats.org/drawingml/2006/compatibility" spid="_x0000_s5122"/>
          </a:graphicData>
        </a:graphic>
      </p:graphicFrame>
      <p:pic>
        <p:nvPicPr>
          <p:cNvPr id="17432" name="Picture 24" descr="dict0281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152400" y="5029200"/>
            <a:ext cx="1625600" cy="1625600"/>
          </a:xfrm>
          <a:prstGeom prst="rect">
            <a:avLst/>
          </a:prstGeom>
          <a:noFill/>
        </p:spPr>
      </p:pic>
      <p:pic>
        <p:nvPicPr>
          <p:cNvPr id="17433" name="Picture 25" descr="dict03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228600"/>
            <a:ext cx="1930400" cy="143827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lum bright="-24000" contrast="24000"/>
          </a:blip>
          <a:srcRect/>
          <a:stretch>
            <a:fillRect/>
          </a:stretch>
        </p:blipFill>
        <p:spPr bwMode="auto">
          <a:xfrm>
            <a:off x="0" y="103188"/>
            <a:ext cx="9144000" cy="675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o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16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eo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77863"/>
            <a:ext cx="9144000" cy="5500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469312" cy="8556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600" b="1" dirty="0" smtClean="0"/>
              <a:t>Общие итоги миграции населения Республики Коми</a:t>
            </a:r>
            <a:r>
              <a:rPr lang="ru-RU" sz="2600" dirty="0" smtClean="0"/>
              <a:t> </a:t>
            </a:r>
            <a:br>
              <a:rPr lang="ru-RU" sz="2600" dirty="0" smtClean="0"/>
            </a:br>
            <a:r>
              <a:rPr lang="en-US" sz="2600" dirty="0" smtClean="0"/>
              <a:t>(</a:t>
            </a:r>
            <a:r>
              <a:rPr lang="ru-RU" sz="2000" dirty="0" smtClean="0"/>
              <a:t>на 1000 человек населения</a:t>
            </a:r>
            <a:r>
              <a:rPr lang="en-US" sz="2000" dirty="0" smtClean="0"/>
              <a:t>)</a:t>
            </a:r>
            <a:endParaRPr lang="ru-RU" sz="2000" dirty="0" smtClean="0"/>
          </a:p>
        </p:txBody>
      </p:sp>
      <p:graphicFrame>
        <p:nvGraphicFramePr>
          <p:cNvPr id="19458" name="Содержимое 4"/>
          <p:cNvGraphicFramePr>
            <a:graphicFrameLocks noChangeAspect="1"/>
          </p:cNvGraphicFramePr>
          <p:nvPr>
            <p:ph idx="1"/>
          </p:nvPr>
        </p:nvGraphicFramePr>
        <p:xfrm>
          <a:off x="323528" y="1757242"/>
          <a:ext cx="8424936" cy="4778734"/>
        </p:xfrm>
        <a:graphic>
          <a:graphicData uri="http://schemas.openxmlformats.org/presentationml/2006/ole">
            <p:oleObj spid="_x0000_s1026" name="Диаграмма" r:id="rId3" imgW="6096000" imgH="3457643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358187" cy="13557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600" b="1" dirty="0" smtClean="0"/>
              <a:t>Миграционная убыль населения.</a:t>
            </a:r>
            <a:br>
              <a:rPr lang="ru-RU" sz="2600" b="1" dirty="0" smtClean="0"/>
            </a:br>
            <a:r>
              <a:rPr lang="ru-RU" sz="2600" b="1" dirty="0" smtClean="0"/>
              <a:t>Распределение по основным возрастным группам</a:t>
            </a:r>
            <a:br>
              <a:rPr lang="ru-RU" sz="2600" b="1" dirty="0" smtClean="0"/>
            </a:br>
            <a:r>
              <a:rPr lang="en-US" sz="2600" b="1" dirty="0" smtClean="0"/>
              <a:t>(</a:t>
            </a:r>
            <a:r>
              <a:rPr lang="ru-RU" sz="2000" dirty="0" smtClean="0"/>
              <a:t>В процентах к итогу</a:t>
            </a:r>
            <a:r>
              <a:rPr lang="en-US" sz="2000" dirty="0" smtClean="0"/>
              <a:t>)</a:t>
            </a:r>
            <a:endParaRPr lang="ru-RU" sz="2000" dirty="0" smtClean="0"/>
          </a:p>
        </p:txBody>
      </p:sp>
      <p:graphicFrame>
        <p:nvGraphicFramePr>
          <p:cNvPr id="20482" name="Содержимое 3"/>
          <p:cNvGraphicFramePr>
            <a:graphicFrameLocks noChangeAspect="1"/>
          </p:cNvGraphicFramePr>
          <p:nvPr>
            <p:ph type="chart" idx="1"/>
          </p:nvPr>
        </p:nvGraphicFramePr>
        <p:xfrm>
          <a:off x="1071563" y="2357438"/>
          <a:ext cx="6824662" cy="4095750"/>
        </p:xfrm>
        <a:graphic>
          <a:graphicData uri="http://schemas.openxmlformats.org/presentationml/2006/ole">
            <p:oleObj spid="_x0000_s2050" name="Диаграмма" r:id="rId3" imgW="6610384" imgH="409588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8516937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i="1" dirty="0" smtClean="0"/>
              <a:t>Основные причины выбытия по миграционным потокам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en-US" sz="2600" dirty="0" smtClean="0"/>
              <a:t>(</a:t>
            </a:r>
            <a:r>
              <a:rPr lang="ru-RU" sz="2000" dirty="0" smtClean="0"/>
              <a:t>В процентах к указавшим причину выбытия</a:t>
            </a:r>
            <a:r>
              <a:rPr lang="en-US" sz="2000" dirty="0" smtClean="0"/>
              <a:t>)</a:t>
            </a:r>
            <a:endParaRPr lang="ru-RU" sz="2000" dirty="0" smtClean="0"/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-158682" y="1605774"/>
          <a:ext cx="9302681" cy="4924949"/>
        </p:xfrm>
        <a:graphic>
          <a:graphicData uri="http://schemas.openxmlformats.org/presentationml/2006/ole">
            <p:oleObj spid="_x0000_s3074" name="Диаграмма" r:id="rId3" imgW="7772400" imgH="41148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600" b="1" i="1" dirty="0" smtClean="0">
                <a:solidFill>
                  <a:schemeClr val="tx1"/>
                </a:solidFill>
              </a:rPr>
              <a:t>Концепция демографического развития Республики Коми до 2016 года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56792"/>
            <a:ext cx="8763000" cy="4114800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Итоги реализации мероприятий:</a:t>
            </a:r>
          </a:p>
          <a:p>
            <a:pPr eaLnBrk="1" hangingPunct="1"/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этап (2008-2010 гг.)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     Снизить темпы естественной убыли населения и миграционного оттока</a:t>
            </a:r>
          </a:p>
          <a:p>
            <a:pPr eaLnBrk="1" hangingPunct="1"/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II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этап (2011-2015 гг.)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     Стабилизировать численность населения на уровне 912,2 тыс.человек 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     Увеличить показатель ожидаемой продолжительности жизни более 65 лет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     Увеличить коэффициент рождаемости не менее 13,2 на 1000 населения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     Снизить уровень смертности более 12,2 на 1000 населения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     При сохранении ежегодной миграционной убыли населения 6,5-7,8 тыс. человек уменьшить отток квалифицированных специалистов, увеличить объемы привлечения в РК соотечественников, проживающих за рубежом, квалифицированных специалистов и молодежи на постоянное место жительства.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иаграмма 3" descr="http://www.bestreferat.ru/images/paper/97/77/5567797.png"/>
          <p:cNvPicPr>
            <a:picLocks noGrp="1"/>
          </p:cNvPicPr>
          <p:nvPr>
            <p:ph type="chart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1412776"/>
            <a:ext cx="813690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930274"/>
            <a:ext cx="7550919" cy="26427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7544" y="4221088"/>
            <a:ext cx="7990656" cy="2041600"/>
          </a:xfrm>
        </p:spPr>
      </p:sp>
      <p:pic>
        <p:nvPicPr>
          <p:cNvPr id="34818" name="Рисунок 15" descr="http://www.bestreferat.ru/images/paper/96/77/55677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2492896"/>
            <a:ext cx="1584176" cy="746566"/>
          </a:xfrm>
          <a:prstGeom prst="rect">
            <a:avLst/>
          </a:prstGeom>
          <a:noFill/>
        </p:spPr>
      </p:pic>
      <p:pic>
        <p:nvPicPr>
          <p:cNvPr id="34817" name="Рисунок 16" descr="http://www.bestreferat.ru/images/paper/85/77/556778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3861048"/>
            <a:ext cx="504056" cy="661574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7544" y="980728"/>
            <a:ext cx="734481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Коэффициенты миграции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Миграционный прирост (убыль) рассчитывается как разность между прибывшими и выбывшими лицами.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Коэффициент миграционного прироста: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м.п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491880" y="2564904"/>
            <a:ext cx="1728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043608" y="400506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среднегодовая численность населения.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06896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где П- численность прибывших лиц,</a:t>
            </a:r>
            <a:endParaRPr lang="ru-RU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Courier New" pitchFamily="49" charset="0"/>
              </a:rPr>
              <a:t> </a:t>
            </a:r>
            <a:r>
              <a:rPr lang="ru-RU" sz="2400" b="1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Courier New" pitchFamily="49" charset="0"/>
              </a:rPr>
              <a:t>–</a:t>
            </a:r>
            <a:r>
              <a:rPr lang="ru-RU" sz="2400" b="1" dirty="0" smtClean="0">
                <a:solidFill>
                  <a:prstClr val="black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численность выбывших лиц,</a:t>
            </a:r>
            <a:endParaRPr lang="ru-RU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0">
            <a:normAutofit fontScale="90000"/>
          </a:bodyPr>
          <a:lstStyle/>
          <a:p>
            <a:pPr algn="l" eaLnBrk="1" hangingPunct="1"/>
            <a:r>
              <a:rPr lang="ru-RU" sz="4000" dirty="0" smtClean="0">
                <a:latin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</a:rPr>
              <a:t>        </a:t>
            </a:r>
            <a:r>
              <a:rPr lang="ru-RU" sz="4800" u="sng" dirty="0" smtClean="0">
                <a:latin typeface="Times New Roman" pitchFamily="18" charset="0"/>
              </a:rPr>
              <a:t>ЦЕЛЬ:</a:t>
            </a:r>
            <a:r>
              <a:rPr lang="ru-RU" sz="4800" dirty="0" smtClean="0">
                <a:latin typeface="Times New Roman" pitchFamily="18" charset="0"/>
              </a:rPr>
              <a:t>	</a:t>
            </a:r>
            <a:r>
              <a:rPr lang="ru-RU" sz="4000" dirty="0" smtClean="0">
                <a:latin typeface="Times New Roman" pitchFamily="18" charset="0"/>
              </a:rPr>
              <a:t>	</a:t>
            </a: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4013200" cy="18288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ОЗНАКОМЛЕНИЕ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УЧАЩИХСЯ С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ПРОЦЕССОМ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МИГРАЦИИ, ЕГО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ПРИЧИНАМИ И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ВИДАМИ.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79913" y="1646238"/>
            <a:ext cx="4764087" cy="4530725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u="sng" smtClean="0"/>
              <a:t>Образовательная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effectLst/>
              </a:rPr>
              <a:t>Познакомить с учащихся видами миграции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u="sng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u="sng" smtClean="0"/>
              <a:t>Воспитательная 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effectLst/>
              </a:rPr>
              <a:t>Способствовать развитию коммуникативных навыков</a:t>
            </a:r>
          </a:p>
          <a:p>
            <a:pPr>
              <a:lnSpc>
                <a:spcPct val="90000"/>
              </a:lnSpc>
            </a:pPr>
            <a:endParaRPr lang="ru-RU" sz="2000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effectLst/>
              </a:rPr>
              <a:t> </a:t>
            </a:r>
            <a:r>
              <a:rPr lang="ru-RU" sz="2000" b="1" u="sng" smtClean="0"/>
              <a:t>Развивающая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effectLst/>
              </a:rPr>
              <a:t>Стимулировать развитие таких мыслительных операций как анализ, сравнение, обобщение 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379385" y="578644"/>
            <a:ext cx="27233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ЗАДАЧИ: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/>
      <p:bldP spid="61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476668"/>
          <a:ext cx="8424935" cy="59766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03562"/>
                <a:gridCol w="1375499"/>
                <a:gridCol w="1375499"/>
                <a:gridCol w="2321156"/>
                <a:gridCol w="2149219"/>
              </a:tblGrid>
              <a:tr h="1570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Число прибывших, тыс. чел.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Число выбывших, тыс.чел.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Миграционный прирост (убыль), тыс. чел.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Коэффициент миграционного прироста (убыли),‰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1996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35946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44971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4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1997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31647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42655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4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1998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27696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38308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4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1999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22332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34449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4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20854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27630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4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2001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18826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24100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4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2002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16823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23375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4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2003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16665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22954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2004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15970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21688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15380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22692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981200" y="533400"/>
            <a:ext cx="5486400" cy="97155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Моя точка зрения</a:t>
            </a:r>
          </a:p>
        </p:txBody>
      </p:sp>
      <p:pic>
        <p:nvPicPr>
          <p:cNvPr id="13317" name="Picture 5" descr="C:\Program Files\Common Files\Microsoft Shared\Clipart\cagcat50\PE01561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505200"/>
            <a:ext cx="4125913" cy="3041650"/>
          </a:xfrm>
          <a:prstGeom prst="rect">
            <a:avLst/>
          </a:prstGeom>
          <a:noFill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38200" y="1752600"/>
            <a:ext cx="5105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solidFill>
                  <a:srgbClr val="00CC00"/>
                </a:solidFill>
                <a:latin typeface="Comic Sans MS" pitchFamily="66" charset="0"/>
              </a:rPr>
              <a:t>В чем причины современного оттока населения из </a:t>
            </a:r>
            <a:r>
              <a:rPr lang="ru-RU" sz="2400" b="1" dirty="0" smtClean="0">
                <a:solidFill>
                  <a:srgbClr val="00CC00"/>
                </a:solidFill>
                <a:latin typeface="Comic Sans MS" pitchFamily="66" charset="0"/>
              </a:rPr>
              <a:t>республики</a:t>
            </a:r>
            <a:r>
              <a:rPr lang="en-US" sz="2400" b="1" dirty="0" smtClean="0">
                <a:solidFill>
                  <a:srgbClr val="00CC00"/>
                </a:solidFill>
                <a:latin typeface="Comic Sans MS" pitchFamily="66" charset="0"/>
              </a:rPr>
              <a:t>?</a:t>
            </a:r>
            <a:endParaRPr lang="ru-RU" sz="2400" b="1" dirty="0">
              <a:solidFill>
                <a:srgbClr val="00CC00"/>
              </a:solidFill>
              <a:latin typeface="Comic Sans MS" pitchFamily="66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solidFill>
                  <a:srgbClr val="00CC00"/>
                </a:solidFill>
                <a:latin typeface="Comic Sans MS" pitchFamily="66" charset="0"/>
              </a:rPr>
              <a:t>Согласны ли вы с таким утверждением</a:t>
            </a:r>
            <a:r>
              <a:rPr lang="ru-RU" sz="2400" b="1" dirty="0" smtClean="0">
                <a:solidFill>
                  <a:srgbClr val="00CC00"/>
                </a:solidFill>
                <a:latin typeface="Comic Sans MS" pitchFamily="66" charset="0"/>
              </a:rPr>
              <a:t>:</a:t>
            </a:r>
            <a:r>
              <a:rPr lang="en-US" sz="2400" b="1" dirty="0" smtClean="0">
                <a:solidFill>
                  <a:srgbClr val="00CC0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00CC00"/>
                </a:solidFill>
                <a:latin typeface="Comic Sans MS" pitchFamily="66" charset="0"/>
              </a:rPr>
              <a:t>миграция </a:t>
            </a:r>
            <a:r>
              <a:rPr lang="ru-RU" sz="2400" b="1" dirty="0">
                <a:solidFill>
                  <a:srgbClr val="00CC00"/>
                </a:solidFill>
                <a:latin typeface="Comic Sans MS" pitchFamily="66" charset="0"/>
              </a:rPr>
              <a:t>оказывает воздействие на жизнь общества?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 rot="-615705">
            <a:off x="1224804" y="372921"/>
            <a:ext cx="7086600" cy="186213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6015705" scaled="1"/>
                </a:gradFill>
                <a:latin typeface="Arial"/>
                <a:cs typeface="Arial"/>
              </a:rPr>
              <a:t>Проблема ждет вашего решения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295400" y="3505200"/>
            <a:ext cx="2667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Сделайте прогноз, как изменится численность населения 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республики (района).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9460" name="Picture 4" descr="C:\Program Files\Common Files\Microsoft Shared\Clipart\cagcat50\PE02097_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743200"/>
            <a:ext cx="4332288" cy="3468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1752600" y="457200"/>
            <a:ext cx="6477000" cy="1308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Мой край в судьбе России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552" y="2204864"/>
            <a:ext cx="4343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Какие миграционные процессы происходят сейчас в </a:t>
            </a:r>
            <a:r>
              <a:rPr lang="ru-RU" sz="2800" b="1" i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нашей республике ?</a:t>
            </a:r>
            <a:endParaRPr lang="ru-RU" sz="2800" b="1" i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20484" name="Picture 4" descr="C:\Program Files\Common Files\Microsoft Shared\Clipart\cagcat50\BD06663_.WM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905000"/>
            <a:ext cx="3276600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effectLst/>
              </a:rPr>
              <a:t>Д/</a:t>
            </a:r>
            <a:r>
              <a:rPr lang="ru-RU" dirty="0" err="1" smtClean="0">
                <a:effectLst/>
              </a:rPr>
              <a:t>з</a:t>
            </a:r>
            <a:r>
              <a:rPr lang="ru-RU" dirty="0" smtClean="0">
                <a:effectLst/>
              </a:rPr>
              <a:t> . </a:t>
            </a:r>
            <a:r>
              <a:rPr lang="ru-RU" sz="2400" dirty="0" smtClean="0">
                <a:effectLst/>
              </a:rPr>
              <a:t>Вопросы 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>
                <a:effectLst/>
              </a:rPr>
              <a:t>Кто такие </a:t>
            </a:r>
            <a:r>
              <a:rPr lang="ru-RU" sz="2400" dirty="0" err="1" smtClean="0">
                <a:effectLst/>
              </a:rPr>
              <a:t>гастарбайтеры</a:t>
            </a:r>
            <a:r>
              <a:rPr lang="ru-RU" sz="2400" dirty="0" smtClean="0">
                <a:effectLst/>
              </a:rPr>
              <a:t>? 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effectLst/>
              </a:rPr>
              <a:t>Чем отличается иммиграция от эмиграции?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effectLst/>
              </a:rPr>
              <a:t>Что такое кочевничество и паломничество? 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effectLst/>
              </a:rPr>
              <a:t>Есть ли связь между «утечкой умов»и эмиграцией?-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effectLst/>
              </a:rPr>
              <a:t>Какие бывают виды миграций? 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effectLst/>
              </a:rPr>
              <a:t>Каковы мотивы миграций?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effectLst/>
              </a:rPr>
              <a:t>Как бороться с </a:t>
            </a:r>
            <a:r>
              <a:rPr lang="ru-RU" sz="2400" dirty="0" err="1" smtClean="0">
                <a:effectLst/>
              </a:rPr>
              <a:t>гастарбайтерами</a:t>
            </a:r>
            <a:r>
              <a:rPr lang="ru-RU" sz="2400" dirty="0" smtClean="0">
                <a:effectLst/>
              </a:rPr>
              <a:t>?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effectLst/>
              </a:rPr>
              <a:t>Почему происходит депортация?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effectLst/>
              </a:rPr>
              <a:t>В чем причина маятниковой миграции? 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effectLst/>
              </a:rPr>
              <a:t>Репрессия и депортация это одно и </a:t>
            </a:r>
            <a:r>
              <a:rPr lang="ru-RU" sz="2400" smtClean="0">
                <a:effectLst/>
              </a:rPr>
              <a:t>тоже? </a:t>
            </a:r>
            <a:endParaRPr lang="ru-RU" sz="24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>
                <a:solidFill>
                  <a:srgbClr val="FF0000"/>
                </a:solidFill>
                <a:latin typeface="Times New Roman" pitchFamily="18" charset="0"/>
              </a:rPr>
              <a:t>Миграции (перемещение)</a:t>
            </a:r>
          </a:p>
        </p:txBody>
      </p:sp>
      <p:sp>
        <p:nvSpPr>
          <p:cNvPr id="1187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844675"/>
            <a:ext cx="8540750" cy="4751388"/>
          </a:xfrm>
        </p:spPr>
        <p:txBody>
          <a:bodyPr/>
          <a:lstStyle/>
          <a:p>
            <a:pPr marL="609600" indent="-609600" algn="ctr">
              <a:buFont typeface="Arial" charset="0"/>
              <a:buNone/>
            </a:pPr>
            <a:r>
              <a:rPr lang="ru-RU" dirty="0">
                <a:solidFill>
                  <a:srgbClr val="990000"/>
                </a:solidFill>
                <a:latin typeface="Times New Roman" pitchFamily="18" charset="0"/>
              </a:rPr>
              <a:t>       </a:t>
            </a:r>
            <a:r>
              <a:rPr lang="ru-RU" b="1" i="1" dirty="0">
                <a:solidFill>
                  <a:srgbClr val="990000"/>
                </a:solidFill>
                <a:latin typeface="Times New Roman" pitchFamily="18" charset="0"/>
              </a:rPr>
              <a:t>Люди – не перелётные птицы, </a:t>
            </a:r>
          </a:p>
          <a:p>
            <a:pPr marL="609600" indent="-609600" algn="ctr">
              <a:buFont typeface="Arial" charset="0"/>
              <a:buNone/>
            </a:pPr>
            <a:r>
              <a:rPr lang="ru-RU" b="1" i="1" dirty="0">
                <a:solidFill>
                  <a:srgbClr val="990000"/>
                </a:solidFill>
                <a:latin typeface="Times New Roman" pitchFamily="18" charset="0"/>
              </a:rPr>
              <a:t>       и их переселение объясняется </a:t>
            </a:r>
          </a:p>
          <a:p>
            <a:pPr marL="609600" indent="-609600" algn="ctr">
              <a:buFont typeface="Arial" charset="0"/>
              <a:buNone/>
            </a:pPr>
            <a:r>
              <a:rPr lang="ru-RU" b="1" i="1" dirty="0">
                <a:solidFill>
                  <a:srgbClr val="990000"/>
                </a:solidFill>
                <a:latin typeface="Times New Roman" pitchFamily="18" charset="0"/>
              </a:rPr>
              <a:t>       не биологическими, </a:t>
            </a:r>
          </a:p>
          <a:p>
            <a:pPr marL="609600" indent="-609600" algn="ctr">
              <a:buFont typeface="Arial" charset="0"/>
              <a:buNone/>
            </a:pPr>
            <a:r>
              <a:rPr lang="ru-RU" b="1" i="1" dirty="0">
                <a:solidFill>
                  <a:srgbClr val="990000"/>
                </a:solidFill>
                <a:latin typeface="Times New Roman" pitchFamily="18" charset="0"/>
              </a:rPr>
              <a:t>       а общественными законами.</a:t>
            </a:r>
          </a:p>
          <a:p>
            <a:pPr marL="609600" indent="-609600">
              <a:buFont typeface="Arial" charset="0"/>
              <a:buNone/>
            </a:pPr>
            <a:endParaRPr lang="ru-RU" dirty="0">
              <a:solidFill>
                <a:srgbClr val="990000"/>
              </a:solidFill>
              <a:latin typeface="Times New Roman" pitchFamily="18" charset="0"/>
            </a:endParaRPr>
          </a:p>
          <a:p>
            <a:pPr marL="609600" indent="-609600" algn="r">
              <a:buFont typeface="Arial" charset="0"/>
              <a:buNone/>
            </a:pPr>
            <a:r>
              <a:rPr lang="ru-RU" sz="2800" dirty="0">
                <a:latin typeface="Times New Roman" pitchFamily="18" charset="0"/>
              </a:rPr>
              <a:t>Н. Н. </a:t>
            </a:r>
            <a:r>
              <a:rPr lang="ru-RU" sz="2800" dirty="0" err="1">
                <a:latin typeface="Times New Roman" pitchFamily="18" charset="0"/>
              </a:rPr>
              <a:t>Баранский</a:t>
            </a:r>
            <a:endParaRPr lang="ru-RU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251520" y="188640"/>
            <a:ext cx="5391150" cy="178593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Что такое миграция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1988840"/>
            <a:ext cx="67818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Миграция</a:t>
            </a:r>
            <a:r>
              <a:rPr lang="ru-RU" sz="28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-означает</a:t>
            </a:r>
            <a:r>
              <a:rPr lang="ru-RU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переселение, перемещение. В русском языке это слово употребляют в основном применительно к собственно переселениям-перемещениям людей из одного населенного пункта в другой со сменой постоянного места жительства (смена квартиры в пределах одного города или села миграцией не является).</a:t>
            </a:r>
          </a:p>
        </p:txBody>
      </p:sp>
      <p:pic>
        <p:nvPicPr>
          <p:cNvPr id="5" name="Picture 5" descr="dict0349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6172200" y="260648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57800"/>
            <a:ext cx="9144000" cy="1600200"/>
          </a:xfrm>
        </p:spPr>
        <p:txBody>
          <a:bodyPr/>
          <a:lstStyle/>
          <a:p>
            <a:pPr indent="371475"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003399"/>
                </a:solidFill>
              </a:rPr>
              <a:t>Внешние миграции</a:t>
            </a:r>
            <a:r>
              <a:rPr lang="ru-RU" sz="2800" b="1"/>
              <a:t> связанны с переселением из одной страны в другую.</a:t>
            </a:r>
          </a:p>
          <a:p>
            <a:pPr indent="371475"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003399"/>
                </a:solidFill>
              </a:rPr>
              <a:t>Внутренние миграции</a:t>
            </a:r>
            <a:r>
              <a:rPr lang="ru-RU" sz="2800" b="1"/>
              <a:t> происходят в пределах одной страны.</a:t>
            </a:r>
          </a:p>
          <a:p>
            <a:pPr indent="371475">
              <a:lnSpc>
                <a:spcPct val="80000"/>
              </a:lnSpc>
              <a:buFontTx/>
              <a:buNone/>
            </a:pPr>
            <a:endParaRPr lang="ru-RU" sz="2800" b="1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lum bright="-12000" contrast="36000"/>
          </a:blip>
          <a:srcRect/>
          <a:stretch>
            <a:fillRect/>
          </a:stretch>
        </p:blipFill>
        <p:spPr bwMode="auto">
          <a:xfrm>
            <a:off x="152400" y="228600"/>
            <a:ext cx="86868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0"/>
            <a:ext cx="8763000" cy="2057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    </a:t>
            </a:r>
            <a:r>
              <a:rPr lang="ru-RU" sz="2800" b="1">
                <a:solidFill>
                  <a:srgbClr val="003399"/>
                </a:solidFill>
              </a:rPr>
              <a:t>Внешняя миграция</a:t>
            </a:r>
            <a:r>
              <a:rPr lang="ru-RU" sz="2800" b="1"/>
              <a:t> по направлению движения людей подразделяется на эмиграцию и иммиграцию.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/>
              <a:t>      </a:t>
            </a:r>
            <a:r>
              <a:rPr lang="ru-RU" sz="2800" b="1">
                <a:solidFill>
                  <a:srgbClr val="0066CC"/>
                </a:solidFill>
              </a:rPr>
              <a:t> </a:t>
            </a:r>
            <a:r>
              <a:rPr lang="ru-RU" sz="2800" b="1">
                <a:solidFill>
                  <a:srgbClr val="003399"/>
                </a:solidFill>
              </a:rPr>
              <a:t>Эмиграция</a:t>
            </a:r>
            <a:r>
              <a:rPr lang="ru-RU" sz="2800" b="1">
                <a:solidFill>
                  <a:srgbClr val="0066CC"/>
                </a:solidFill>
              </a:rPr>
              <a:t> </a:t>
            </a:r>
            <a:r>
              <a:rPr lang="ru-RU" sz="2800" b="1"/>
              <a:t>– выезд людей из своей страны.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0066CC"/>
                </a:solidFill>
              </a:rPr>
              <a:t>       </a:t>
            </a:r>
            <a:r>
              <a:rPr lang="ru-RU" sz="2800" b="1">
                <a:solidFill>
                  <a:srgbClr val="003399"/>
                </a:solidFill>
              </a:rPr>
              <a:t>Иммиграция </a:t>
            </a:r>
            <a:r>
              <a:rPr lang="ru-RU" sz="2800" b="1"/>
              <a:t>– въезд населения в страну.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lum bright="-18000" contrast="36000"/>
          </a:blip>
          <a:srcRect/>
          <a:stretch>
            <a:fillRect/>
          </a:stretch>
        </p:blipFill>
        <p:spPr bwMode="auto">
          <a:xfrm>
            <a:off x="1371600" y="228600"/>
            <a:ext cx="6400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Разность между числом прибывших в страну и числом выбывших за ее пределы за определенный срок называется </a:t>
            </a:r>
            <a:r>
              <a:rPr lang="ru-RU" b="1" dirty="0" smtClean="0">
                <a:solidFill>
                  <a:srgbClr val="003399"/>
                </a:solidFill>
              </a:rPr>
              <a:t>миграционным приростом</a:t>
            </a:r>
            <a:r>
              <a:rPr lang="ru-RU" b="1" dirty="0" smtClean="0">
                <a:solidFill>
                  <a:srgbClr val="0066CC"/>
                </a:solidFill>
              </a:rPr>
              <a:t>.</a:t>
            </a:r>
            <a:r>
              <a:rPr lang="ru-RU" b="1" dirty="0" smtClean="0"/>
              <a:t> Он рассчитывается так же, как естественный прирост.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 bwMode="auto">
          <a:xfrm>
            <a:off x="683568" y="0"/>
            <a:ext cx="76200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800"/>
              <a:t>        </a:t>
            </a:r>
            <a:r>
              <a:rPr lang="ru-RU" sz="2400" b="1"/>
              <a:t>Почему люди мигрируют? Главная причина миграции – </a:t>
            </a:r>
            <a:r>
              <a:rPr lang="ru-RU" sz="2400" b="1">
                <a:solidFill>
                  <a:srgbClr val="003399"/>
                </a:solidFill>
              </a:rPr>
              <a:t>экономическая</a:t>
            </a:r>
            <a:r>
              <a:rPr lang="ru-RU" sz="2400" b="1">
                <a:solidFill>
                  <a:srgbClr val="0066CC"/>
                </a:solidFill>
              </a:rPr>
              <a:t>.</a:t>
            </a:r>
            <a:r>
              <a:rPr lang="ru-RU" sz="2400" b="1"/>
              <a:t> Люди едут в другие страны и районы в поисках работы (трудовая миграция), едут в места с более высоким уровнем жизни и заработной платы.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/>
              <a:t>        Наряду с этим люди могут менять места жительства по </a:t>
            </a:r>
            <a:r>
              <a:rPr lang="ru-RU" sz="2400" b="1">
                <a:solidFill>
                  <a:srgbClr val="003399"/>
                </a:solidFill>
              </a:rPr>
              <a:t>политическим, национальным, религиозным, экологическим</a:t>
            </a:r>
            <a:r>
              <a:rPr lang="ru-RU" sz="2400" b="1"/>
              <a:t> и другим причинам.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6" name="Organization Chart 6"/>
          <p:cNvGraphicFramePr>
            <a:graphicFrameLocks/>
          </p:cNvGraphicFramePr>
          <p:nvPr>
            <p:ph/>
          </p:nvPr>
        </p:nvGraphicFramePr>
        <p:xfrm>
          <a:off x="228600" y="304800"/>
          <a:ext cx="8763000" cy="6324600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  <p:pic>
        <p:nvPicPr>
          <p:cNvPr id="15390" name="Picture 30" descr="dict0195"/>
          <p:cNvPicPr>
            <a:picLocks noChangeAspect="1" noChangeArrowheads="1"/>
          </p:cNvPicPr>
          <p:nvPr/>
        </p:nvPicPr>
        <p:blipFill>
          <a:blip r:embed="rId3">
            <a:lum bright="-18000" contrast="36000"/>
          </a:blip>
          <a:srcRect/>
          <a:stretch>
            <a:fillRect/>
          </a:stretch>
        </p:blipFill>
        <p:spPr bwMode="auto">
          <a:xfrm>
            <a:off x="5791200" y="1676400"/>
            <a:ext cx="3200400" cy="20669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</TotalTime>
  <Words>685</Words>
  <Application>Microsoft Office PowerPoint</Application>
  <PresentationFormat>Экран (4:3)</PresentationFormat>
  <Paragraphs>143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Трек</vt:lpstr>
      <vt:lpstr>Диаграмма</vt:lpstr>
      <vt:lpstr>Миграция населения Республики Коми</vt:lpstr>
      <vt:lpstr>         ЦЕЛЬ:  </vt:lpstr>
      <vt:lpstr>Миграции (перемещение)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Общие итоги миграции населения Республики Коми  (на 1000 человек населения)</vt:lpstr>
      <vt:lpstr>Миграционная убыль населения. Распределение по основным возрастным группам (В процентах к итогу)</vt:lpstr>
      <vt:lpstr>Основные причины выбытия по миграционным потокам (В процентах к указавшим причину выбытия)</vt:lpstr>
      <vt:lpstr>Концепция демографического развития Республики Коми до 2016 года</vt:lpstr>
      <vt:lpstr>Слайд 18</vt:lpstr>
      <vt:lpstr>Слайд 19</vt:lpstr>
      <vt:lpstr>Слайд 20</vt:lpstr>
      <vt:lpstr>Слайд 21</vt:lpstr>
      <vt:lpstr>Слайд 22</vt:lpstr>
      <vt:lpstr>Слайд 23</vt:lpstr>
      <vt:lpstr>Д/з . Вопросы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11</cp:revision>
  <dcterms:created xsi:type="dcterms:W3CDTF">2012-10-17T18:41:43Z</dcterms:created>
  <dcterms:modified xsi:type="dcterms:W3CDTF">2013-11-08T19:06:16Z</dcterms:modified>
</cp:coreProperties>
</file>