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8" r:id="rId9"/>
    <p:sldId id="269" r:id="rId10"/>
    <p:sldId id="270" r:id="rId11"/>
    <p:sldId id="271" r:id="rId12"/>
    <p:sldId id="277" r:id="rId13"/>
    <p:sldId id="278" r:id="rId14"/>
    <p:sldId id="279" r:id="rId15"/>
    <p:sldId id="266" r:id="rId16"/>
    <p:sldId id="267" r:id="rId17"/>
    <p:sldId id="272" r:id="rId18"/>
    <p:sldId id="273" r:id="rId19"/>
    <p:sldId id="274" r:id="rId20"/>
    <p:sldId id="276" r:id="rId21"/>
    <p:sldId id="263" r:id="rId22"/>
    <p:sldId id="262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1%83%D1%80%D0%B1%D1%83%D0%BB%D0%B5%D0%BD%D1%82%D0%BD%D1%8B%D0%B9_%D0%BF%D0%BE%D1%82%D0%BE%D0%BA" TargetMode="External"/><Relationship Id="rId3" Type="http://schemas.openxmlformats.org/officeDocument/2006/relationships/hyperlink" Target="http://ru.wikipedia.org/wiki/%D0%97%D0%B2%D1%83%D0%BA" TargetMode="External"/><Relationship Id="rId7" Type="http://schemas.openxmlformats.org/officeDocument/2006/relationships/hyperlink" Target="http://ru.wiktionary.org/wiki/%D0%B7%D0%B2%D0%BE%D0%BD%D0%BA%D0%B8%D0%B9" TargetMode="External"/><Relationship Id="rId12" Type="http://schemas.openxmlformats.org/officeDocument/2006/relationships/hyperlink" Target="http://ru.wikipedia.org/wiki/%D0%AF%D0%B7%D1%8B%D0%BA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tionary.org/w/index.php?title=sonorus&amp;action=edit&amp;redlink=1" TargetMode="External"/><Relationship Id="rId11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5" Type="http://schemas.openxmlformats.org/officeDocument/2006/relationships/hyperlink" Target="http://ru.wiktionary.org/wiki/%D0%BB%D0%B0%D1%82%D0%B8%D0%BD%D1%81%D0%BA%D0%B8%D0%B9_%D1%8F%D0%B7%D1%8B%D0%BA" TargetMode="External"/><Relationship Id="rId10" Type="http://schemas.openxmlformats.org/officeDocument/2006/relationships/hyperlink" Target="http://ru.wikipedia.org/wiki/%D0%9F%D1%80%D0%B0%D0%B2%D0%B8%D0%BB%D0%BE" TargetMode="External"/><Relationship Id="rId4" Type="http://schemas.openxmlformats.org/officeDocument/2006/relationships/hyperlink" Target="http://ru.wikipedia.org/wiki/%D0%A3%D0%B4%D0%B0%D1%80%D0%B5%D0%BD%D0%B8%D0%B5" TargetMode="External"/><Relationship Id="rId9" Type="http://schemas.openxmlformats.org/officeDocument/2006/relationships/hyperlink" Target="http://ru.wikipedia.org/wiki/%D0%93%D0%BE%D0%BB%D0%BE%D1%81%D0%BE%D0%B2%D0%BE%D0%B9_%D1%82%D1%80%D0%B0%D0%BA%D1%82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1september.ru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Орфоэпические нормы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2598440" cy="1496608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 студент гр.ДУ-07 </a:t>
            </a:r>
          </a:p>
          <a:p>
            <a:r>
              <a:rPr lang="ru-RU" dirty="0" smtClean="0"/>
              <a:t>Князева О.А.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правила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В отдельных случаях варианты произношения разграничивают разные лексические значения:  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2800" dirty="0" smtClean="0"/>
              <a:t>Сердечный  [</a:t>
            </a:r>
            <a:r>
              <a:rPr lang="ru-RU" sz="2800" dirty="0" err="1" smtClean="0"/>
              <a:t>ч</a:t>
            </a:r>
            <a:r>
              <a:rPr lang="ru-RU" sz="2800" b="1" baseline="50000" dirty="0" err="1" smtClean="0"/>
              <a:t>,</a:t>
            </a:r>
            <a:r>
              <a:rPr lang="ru-RU" sz="2800" dirty="0" err="1" smtClean="0"/>
              <a:t>н</a:t>
            </a:r>
            <a:r>
              <a:rPr lang="ru-RU" sz="2800" dirty="0" smtClean="0"/>
              <a:t>] приступ –  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2800" dirty="0" smtClean="0"/>
              <a:t>друг сердечный [</a:t>
            </a:r>
            <a:r>
              <a:rPr lang="ru-RU" sz="2800" dirty="0" err="1" smtClean="0"/>
              <a:t>шн</a:t>
            </a:r>
            <a:r>
              <a:rPr lang="ru-RU" sz="2800" dirty="0" smtClean="0"/>
              <a:t>]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2800" dirty="0" smtClean="0"/>
              <a:t>перечница  [</a:t>
            </a:r>
            <a:r>
              <a:rPr lang="ru-RU" sz="2800" dirty="0" err="1" smtClean="0"/>
              <a:t>ч</a:t>
            </a:r>
            <a:r>
              <a:rPr lang="ru-RU" sz="2800" b="1" baseline="50000" dirty="0" err="1" smtClean="0"/>
              <a:t>,</a:t>
            </a:r>
            <a:r>
              <a:rPr lang="ru-RU" sz="2800" dirty="0" err="1" smtClean="0"/>
              <a:t>н</a:t>
            </a:r>
            <a:r>
              <a:rPr lang="ru-RU" sz="2800" dirty="0" smtClean="0"/>
              <a:t>]  (сосуд для перца) –    чёртова перечница [</a:t>
            </a:r>
            <a:r>
              <a:rPr lang="ru-RU" sz="2800" dirty="0" err="1" smtClean="0"/>
              <a:t>шн</a:t>
            </a:r>
            <a:r>
              <a:rPr lang="ru-RU" sz="2800" dirty="0" smtClean="0"/>
              <a:t>] (о злой, сварливой женщине)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правила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Произношение   мягкого  </a:t>
            </a:r>
            <a:r>
              <a:rPr lang="ru-RU" i="1" dirty="0" smtClean="0"/>
              <a:t>[</a:t>
            </a:r>
            <a:r>
              <a:rPr lang="ru-RU" i="1" dirty="0" err="1" smtClean="0"/>
              <a:t>жж</a:t>
            </a:r>
            <a:r>
              <a:rPr lang="ru-RU" i="1" dirty="0" smtClean="0"/>
              <a:t>]</a:t>
            </a:r>
            <a:r>
              <a:rPr lang="ru-RU" dirty="0" smtClean="0"/>
              <a:t>:  </a:t>
            </a:r>
            <a:r>
              <a:rPr lang="ru-RU" i="1" dirty="0" smtClean="0"/>
              <a:t>дожди, визжать</a:t>
            </a:r>
            <a:r>
              <a:rPr lang="ru-RU" dirty="0" smtClean="0"/>
              <a:t>, твёрдого </a:t>
            </a:r>
            <a:r>
              <a:rPr lang="ru-RU" i="1" dirty="0" smtClean="0"/>
              <a:t>[</a:t>
            </a:r>
            <a:r>
              <a:rPr lang="ru-RU" i="1" dirty="0" err="1" smtClean="0"/>
              <a:t>жж</a:t>
            </a:r>
            <a:r>
              <a:rPr lang="ru-RU" i="1" dirty="0" smtClean="0"/>
              <a:t>]</a:t>
            </a:r>
            <a:r>
              <a:rPr lang="ru-RU" dirty="0" smtClean="0"/>
              <a:t>: </a:t>
            </a:r>
            <a:r>
              <a:rPr lang="ru-RU" i="1" dirty="0" smtClean="0"/>
              <a:t>дрожжи. </a:t>
            </a:r>
          </a:p>
          <a:p>
            <a:r>
              <a:rPr lang="ru-RU" dirty="0" smtClean="0"/>
              <a:t> Звуки </a:t>
            </a:r>
            <a:r>
              <a:rPr lang="ru-RU" i="1" dirty="0" smtClean="0"/>
              <a:t>[</a:t>
            </a:r>
            <a:r>
              <a:rPr lang="ru-RU" i="1" dirty="0" err="1" smtClean="0"/>
              <a:t>д</a:t>
            </a:r>
            <a:r>
              <a:rPr lang="ru-RU" i="1" dirty="0" smtClean="0"/>
              <a:t>]</a:t>
            </a:r>
            <a:r>
              <a:rPr lang="ru-RU" dirty="0" smtClean="0"/>
              <a:t>, </a:t>
            </a:r>
            <a:r>
              <a:rPr lang="ru-RU" i="1" dirty="0" smtClean="0"/>
              <a:t>[т]</a:t>
            </a:r>
            <a:r>
              <a:rPr lang="ru-RU" dirty="0" smtClean="0"/>
              <a:t> не произносятся между </a:t>
            </a:r>
            <a:r>
              <a:rPr lang="ru-RU" i="1" dirty="0" smtClean="0"/>
              <a:t>[</a:t>
            </a:r>
            <a:r>
              <a:rPr lang="ru-RU" i="1" dirty="0" err="1" smtClean="0"/>
              <a:t>з</a:t>
            </a:r>
            <a:r>
              <a:rPr lang="ru-RU" i="1" dirty="0" smtClean="0"/>
              <a:t>], [</a:t>
            </a:r>
            <a:r>
              <a:rPr lang="ru-RU" i="1" dirty="0" err="1" smtClean="0"/>
              <a:t>н</a:t>
            </a:r>
            <a:r>
              <a:rPr lang="ru-RU" i="1" dirty="0" smtClean="0"/>
              <a:t>]:</a:t>
            </a:r>
            <a:r>
              <a:rPr lang="ru-RU" dirty="0" smtClean="0"/>
              <a:t> </a:t>
            </a:r>
            <a:r>
              <a:rPr lang="ru-RU" i="1" dirty="0" smtClean="0"/>
              <a:t>поздно, праздник, звёздный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 месте </a:t>
            </a:r>
            <a:r>
              <a:rPr lang="ru-RU" i="1" dirty="0" smtClean="0"/>
              <a:t>[ч]</a:t>
            </a:r>
            <a:r>
              <a:rPr lang="ru-RU" dirty="0" smtClean="0"/>
              <a:t> перед </a:t>
            </a:r>
            <a:r>
              <a:rPr lang="ru-RU" i="1" dirty="0" smtClean="0"/>
              <a:t>[</a:t>
            </a:r>
            <a:r>
              <a:rPr lang="ru-RU" i="1" dirty="0" err="1" smtClean="0"/>
              <a:t>н</a:t>
            </a:r>
            <a:r>
              <a:rPr lang="ru-RU" i="1" dirty="0" smtClean="0"/>
              <a:t>]</a:t>
            </a:r>
            <a:r>
              <a:rPr lang="ru-RU" dirty="0" smtClean="0"/>
              <a:t>  в одних словах произносится </a:t>
            </a:r>
            <a:r>
              <a:rPr lang="ru-RU" i="1" dirty="0" smtClean="0"/>
              <a:t>[ч]</a:t>
            </a:r>
            <a:r>
              <a:rPr lang="ru-RU" dirty="0" smtClean="0"/>
              <a:t>;  </a:t>
            </a:r>
            <a:r>
              <a:rPr lang="ru-RU" i="1" dirty="0" smtClean="0"/>
              <a:t>вечность, точный, отличник, печник,</a:t>
            </a:r>
            <a:r>
              <a:rPr lang="ru-RU" dirty="0" smtClean="0"/>
              <a:t>  в других – [</a:t>
            </a:r>
            <a:r>
              <a:rPr lang="ru-RU" dirty="0" err="1" smtClean="0"/>
              <a:t>ш</a:t>
            </a:r>
            <a:r>
              <a:rPr lang="ru-RU" dirty="0" smtClean="0"/>
              <a:t>]; </a:t>
            </a:r>
            <a:r>
              <a:rPr lang="ru-RU" i="1" dirty="0" smtClean="0"/>
              <a:t>горчичный, двоечник, конечно, прачечная, скворечник</a:t>
            </a:r>
            <a:r>
              <a:rPr lang="ru-RU" dirty="0" smtClean="0"/>
              <a:t>, </a:t>
            </a:r>
            <a:r>
              <a:rPr lang="ru-RU" i="1" dirty="0" smtClean="0"/>
              <a:t>скучно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В разговорной речи такое произношение является либо нарушением литературной нормы: « - Ещё бы </a:t>
            </a:r>
            <a:r>
              <a:rPr lang="ru-RU" dirty="0" err="1" smtClean="0"/>
              <a:t>заграни</a:t>
            </a:r>
            <a:r>
              <a:rPr lang="ru-RU" b="1" dirty="0" err="1" smtClean="0"/>
              <a:t>ш</a:t>
            </a:r>
            <a:r>
              <a:rPr lang="ru-RU" dirty="0" err="1" smtClean="0"/>
              <a:t>ное</a:t>
            </a:r>
            <a:r>
              <a:rPr lang="ru-RU" dirty="0" smtClean="0"/>
              <a:t> всё привезти бы надо из-за морей…»  Такое произношение может различать слова по значению: </a:t>
            </a:r>
            <a:r>
              <a:rPr lang="ru-RU" i="1" dirty="0" smtClean="0"/>
              <a:t>сердешный – сердечный, </a:t>
            </a:r>
            <a:r>
              <a:rPr lang="ru-RU" i="1" dirty="0" err="1" smtClean="0"/>
              <a:t>молошница</a:t>
            </a:r>
            <a:r>
              <a:rPr lang="ru-RU" i="1" dirty="0" smtClean="0"/>
              <a:t> – молочница, лоточник – лотошник. </a:t>
            </a:r>
            <a:r>
              <a:rPr lang="ru-RU" dirty="0" smtClean="0"/>
              <a:t> «- А ведь у нас, сердешный, нет его, самовара-то!»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правила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Другая норма произношения связана со звуком </a:t>
            </a:r>
            <a:r>
              <a:rPr lang="ru-RU" i="1" dirty="0" smtClean="0"/>
              <a:t>[г]</a:t>
            </a:r>
            <a:r>
              <a:rPr lang="ru-RU" dirty="0" smtClean="0"/>
              <a:t> пред глухим согласным. Он произносится как </a:t>
            </a:r>
            <a:r>
              <a:rPr lang="ru-RU" i="1" dirty="0" smtClean="0"/>
              <a:t>[к]</a:t>
            </a:r>
            <a:r>
              <a:rPr lang="ru-RU" dirty="0" smtClean="0"/>
              <a:t>: </a:t>
            </a:r>
            <a:r>
              <a:rPr lang="ru-RU" i="1" dirty="0" smtClean="0"/>
              <a:t>дёгтя, ногти, прилягте, отягчать, загс</a:t>
            </a:r>
            <a:r>
              <a:rPr lang="ru-RU" dirty="0" smtClean="0"/>
              <a:t>. Но  в корнях </a:t>
            </a:r>
            <a:r>
              <a:rPr lang="ru-RU" i="1" dirty="0" err="1" smtClean="0"/>
              <a:t>легк</a:t>
            </a:r>
            <a:r>
              <a:rPr lang="ru-RU" i="1" dirty="0" smtClean="0"/>
              <a:t>-/</a:t>
            </a:r>
            <a:r>
              <a:rPr lang="ru-RU" i="1" dirty="0" err="1" smtClean="0"/>
              <a:t>легч</a:t>
            </a:r>
            <a:r>
              <a:rPr lang="ru-RU" i="1" dirty="0" smtClean="0"/>
              <a:t>, </a:t>
            </a:r>
            <a:r>
              <a:rPr lang="ru-RU" i="1" dirty="0" err="1" smtClean="0"/>
              <a:t>мягк</a:t>
            </a:r>
            <a:r>
              <a:rPr lang="ru-RU" i="1" dirty="0" smtClean="0"/>
              <a:t>-/</a:t>
            </a:r>
            <a:r>
              <a:rPr lang="ru-RU" i="1" dirty="0" err="1" smtClean="0"/>
              <a:t>мягч</a:t>
            </a:r>
            <a:r>
              <a:rPr lang="ru-RU" dirty="0" smtClean="0"/>
              <a:t>- произносится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перед </a:t>
            </a:r>
            <a:r>
              <a:rPr lang="ru-RU" i="1" dirty="0" smtClean="0"/>
              <a:t>[к]</a:t>
            </a:r>
            <a:r>
              <a:rPr lang="ru-RU" dirty="0" smtClean="0"/>
              <a:t> , </a:t>
            </a:r>
            <a:r>
              <a:rPr lang="ru-RU" i="1" dirty="0" smtClean="0"/>
              <a:t>[ч]</a:t>
            </a:r>
            <a:r>
              <a:rPr lang="ru-RU" dirty="0" smtClean="0"/>
              <a:t> и  мягкий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перед  мягким </a:t>
            </a:r>
            <a:r>
              <a:rPr lang="ru-RU" i="1" dirty="0" smtClean="0"/>
              <a:t>[к]</a:t>
            </a:r>
            <a:r>
              <a:rPr lang="ru-RU" dirty="0" smtClean="0"/>
              <a:t>:  </a:t>
            </a:r>
            <a:r>
              <a:rPr lang="ru-RU" i="1" dirty="0" smtClean="0"/>
              <a:t>[</a:t>
            </a:r>
            <a:r>
              <a:rPr lang="ru-RU" i="1" dirty="0" err="1" smtClean="0"/>
              <a:t>лёхкое</a:t>
            </a:r>
            <a:r>
              <a:rPr lang="ru-RU" i="1" dirty="0" smtClean="0"/>
              <a:t>], [</a:t>
            </a:r>
            <a:r>
              <a:rPr lang="ru-RU" i="1" dirty="0" err="1" smtClean="0"/>
              <a:t>мяхкая</a:t>
            </a:r>
            <a:r>
              <a:rPr lang="ru-RU" i="1" dirty="0" smtClean="0"/>
              <a:t>].</a:t>
            </a:r>
            <a:endParaRPr lang="ru-RU" dirty="0" smtClean="0"/>
          </a:p>
          <a:p>
            <a:r>
              <a:rPr lang="ru-RU" dirty="0" smtClean="0"/>
              <a:t>   В некоторых словах произносится </a:t>
            </a:r>
            <a:r>
              <a:rPr lang="ru-RU" i="1" dirty="0" smtClean="0"/>
              <a:t>[</a:t>
            </a:r>
            <a:r>
              <a:rPr lang="ru-RU" i="1" dirty="0" err="1" smtClean="0"/>
              <a:t>гэ</a:t>
            </a:r>
            <a:r>
              <a:rPr lang="ru-RU" i="1" dirty="0" smtClean="0"/>
              <a:t>]</a:t>
            </a:r>
            <a:r>
              <a:rPr lang="ru-RU" dirty="0" smtClean="0"/>
              <a:t> вместо </a:t>
            </a:r>
            <a:r>
              <a:rPr lang="ru-RU" i="1" dirty="0" smtClean="0"/>
              <a:t>[г]</a:t>
            </a:r>
            <a:r>
              <a:rPr lang="ru-RU" dirty="0" smtClean="0"/>
              <a:t>: </a:t>
            </a:r>
            <a:r>
              <a:rPr lang="ru-RU" i="1" dirty="0" smtClean="0"/>
              <a:t>бухгалтер, господи, ага, ей-богу</a:t>
            </a:r>
            <a:r>
              <a:rPr lang="ru-RU" dirty="0" smtClean="0"/>
              <a:t>.  Кроме перечисленных взаимодействий в орфоэпической норме литературного языка находится ещё ассимиляция согласных по звонкости-глухости: </a:t>
            </a:r>
            <a:r>
              <a:rPr lang="ru-RU" i="1" dirty="0" smtClean="0"/>
              <a:t>[</a:t>
            </a:r>
            <a:r>
              <a:rPr lang="ru-RU" i="1" dirty="0" err="1" smtClean="0"/>
              <a:t>казьба</a:t>
            </a:r>
            <a:r>
              <a:rPr lang="ru-RU" i="1" dirty="0" smtClean="0"/>
              <a:t>]</a:t>
            </a:r>
            <a:r>
              <a:rPr lang="ru-RU" dirty="0" smtClean="0"/>
              <a:t> – </a:t>
            </a:r>
            <a:r>
              <a:rPr lang="ru-RU" i="1" dirty="0" smtClean="0"/>
              <a:t>косьба</a:t>
            </a:r>
            <a:r>
              <a:rPr lang="ru-RU" dirty="0" smtClean="0"/>
              <a:t>, оглушение звонких согласных на конце: </a:t>
            </a:r>
            <a:r>
              <a:rPr lang="ru-RU" i="1" dirty="0" smtClean="0"/>
              <a:t>столб [</a:t>
            </a:r>
            <a:r>
              <a:rPr lang="ru-RU" i="1" dirty="0" err="1" smtClean="0"/>
              <a:t>п</a:t>
            </a:r>
            <a:r>
              <a:rPr lang="ru-RU" i="1" dirty="0" smtClean="0"/>
              <a:t>], гвоздь [</a:t>
            </a:r>
            <a:r>
              <a:rPr lang="ru-RU" i="1" dirty="0" err="1" smtClean="0"/>
              <a:t>ть</a:t>
            </a:r>
            <a:r>
              <a:rPr lang="ru-RU" i="1" dirty="0" smtClean="0"/>
              <a:t>], стог [к].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правила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менее важны </a:t>
            </a:r>
            <a:r>
              <a:rPr lang="ru-RU" b="1" dirty="0" smtClean="0"/>
              <a:t>орфоэпические нормы заимствованных слов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 Они касаются в первую очередь гласных звуков: безударный </a:t>
            </a:r>
            <a:r>
              <a:rPr lang="ru-RU" i="1" dirty="0" smtClean="0"/>
              <a:t>[о]</a:t>
            </a:r>
            <a:r>
              <a:rPr lang="ru-RU" dirty="0" smtClean="0"/>
              <a:t>, </a:t>
            </a:r>
            <a:r>
              <a:rPr lang="ru-RU" i="1" dirty="0" smtClean="0"/>
              <a:t>болеро, боа, досье, какао, кредо, радио, трио,</a:t>
            </a:r>
            <a:r>
              <a:rPr lang="ru-RU" dirty="0" smtClean="0"/>
              <a:t> </a:t>
            </a:r>
            <a:r>
              <a:rPr lang="ru-RU" i="1" dirty="0" smtClean="0"/>
              <a:t>фойе </a:t>
            </a:r>
            <a:r>
              <a:rPr lang="ru-RU" dirty="0" smtClean="0"/>
              <a:t>и др.  В именах  собственных также произносится безударное  </a:t>
            </a:r>
            <a:r>
              <a:rPr lang="ru-RU" i="1" dirty="0" smtClean="0"/>
              <a:t>[о]</a:t>
            </a:r>
            <a:r>
              <a:rPr lang="ru-RU" dirty="0" smtClean="0"/>
              <a:t> </a:t>
            </a:r>
            <a:r>
              <a:rPr lang="ru-RU" i="1" dirty="0" smtClean="0"/>
              <a:t>Флобер, Шопен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Однако  в этой норме встречаются варианты: </a:t>
            </a:r>
            <a:r>
              <a:rPr lang="ru-RU" i="1" dirty="0" smtClean="0"/>
              <a:t>[</a:t>
            </a:r>
            <a:r>
              <a:rPr lang="ru-RU" i="1" dirty="0" err="1" smtClean="0"/>
              <a:t>паэт</a:t>
            </a:r>
            <a:r>
              <a:rPr lang="ru-RU" i="1" dirty="0" smtClean="0"/>
              <a:t>] – [поэт], [болеро] – [</a:t>
            </a:r>
            <a:r>
              <a:rPr lang="ru-RU" i="1" dirty="0" err="1" smtClean="0"/>
              <a:t>балеро</a:t>
            </a:r>
            <a:r>
              <a:rPr lang="ru-RU" i="1" dirty="0" smtClean="0"/>
              <a:t>].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правила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большинстве заимствованных слов произношение [а] в безударном положении соответствует норме произношения русских слов:  </a:t>
            </a:r>
            <a:r>
              <a:rPr lang="ru-RU" i="1" dirty="0" smtClean="0"/>
              <a:t>[</a:t>
            </a:r>
            <a:r>
              <a:rPr lang="ru-RU" i="1" dirty="0" err="1" smtClean="0"/>
              <a:t>кастюм</a:t>
            </a:r>
            <a:r>
              <a:rPr lang="ru-RU" i="1" dirty="0" smtClean="0"/>
              <a:t>]</a:t>
            </a:r>
            <a:r>
              <a:rPr lang="ru-RU" dirty="0" smtClean="0"/>
              <a:t>, </a:t>
            </a:r>
            <a:r>
              <a:rPr lang="ru-RU" i="1" dirty="0" smtClean="0"/>
              <a:t>[</a:t>
            </a:r>
            <a:r>
              <a:rPr lang="ru-RU" i="1" dirty="0" err="1" smtClean="0"/>
              <a:t>валейбол</a:t>
            </a:r>
            <a:r>
              <a:rPr lang="ru-RU" i="1" dirty="0" smtClean="0"/>
              <a:t>], [</a:t>
            </a:r>
            <a:r>
              <a:rPr lang="ru-RU" i="1" dirty="0" err="1" smtClean="0"/>
              <a:t>пианина</a:t>
            </a:r>
            <a:r>
              <a:rPr lang="ru-RU" i="1" dirty="0" smtClean="0"/>
              <a:t>].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Произношение твёрдого и мягкого согласного перед «</a:t>
            </a:r>
            <a:r>
              <a:rPr lang="ru-RU" i="1" dirty="0" smtClean="0"/>
              <a:t>Е» </a:t>
            </a:r>
            <a:r>
              <a:rPr lang="ru-RU" dirty="0" smtClean="0"/>
              <a:t>имеет тенденцию к твёрдому произношению: </a:t>
            </a:r>
            <a:r>
              <a:rPr lang="ru-RU" i="1" dirty="0" smtClean="0"/>
              <a:t>антенна, бизнес, дельта, кафе, кашне, кодекс, модель, отель, пюре, шоссе </a:t>
            </a:r>
            <a:r>
              <a:rPr lang="ru-RU" dirty="0" smtClean="0"/>
              <a:t>и другие</a:t>
            </a:r>
            <a:r>
              <a:rPr lang="ru-RU" i="1" dirty="0" smtClean="0"/>
              <a:t>.  </a:t>
            </a:r>
            <a:r>
              <a:rPr lang="ru-RU" dirty="0" smtClean="0"/>
              <a:t>В некоторых словах допустимо двоякое произношение: </a:t>
            </a:r>
            <a:r>
              <a:rPr lang="ru-RU" i="1" dirty="0" smtClean="0"/>
              <a:t>дедукция, декан, конгресс, кредо. </a:t>
            </a:r>
            <a:r>
              <a:rPr lang="ru-RU" dirty="0" smtClean="0"/>
              <a:t>  </a:t>
            </a:r>
          </a:p>
          <a:p>
            <a:pPr algn="just"/>
            <a:r>
              <a:rPr lang="ru-RU" dirty="0" smtClean="0"/>
              <a:t>   Только мягко произносятся согласные в словах: </a:t>
            </a:r>
            <a:r>
              <a:rPr lang="ru-RU" i="1" dirty="0" smtClean="0"/>
              <a:t>брюнет, музей, пионер, рельс, термин, фанера, шинель,  террорист,  термометр, демон, депутат,  компресс, акварель</a:t>
            </a:r>
            <a:r>
              <a:rPr lang="ru-RU" dirty="0" smtClean="0"/>
              <a:t>.  Другие иностранные слова отличаются произношением  </a:t>
            </a:r>
            <a:r>
              <a:rPr lang="ru-RU" i="1" dirty="0" smtClean="0"/>
              <a:t>[э]</a:t>
            </a:r>
            <a:r>
              <a:rPr lang="ru-RU" dirty="0" smtClean="0"/>
              <a:t> в начале слова: </a:t>
            </a:r>
            <a:r>
              <a:rPr lang="ru-RU" i="1" dirty="0" smtClean="0"/>
              <a:t>эпиграф, экватор, элемент, эмоция, эпизод, эрудиция, эталон,</a:t>
            </a:r>
            <a:r>
              <a:rPr lang="ru-RU" dirty="0" smtClean="0"/>
              <a:t> </a:t>
            </a:r>
            <a:r>
              <a:rPr lang="ru-RU" i="1" dirty="0" smtClean="0"/>
              <a:t>эфир, этап, экипаж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  Внутри слова может произноситься и долгий, и краткий согласный: </a:t>
            </a:r>
            <a:r>
              <a:rPr lang="ru-RU" i="1" dirty="0" smtClean="0"/>
              <a:t>ванна, вассал, гетто, касса, лемма, мадонна</a:t>
            </a:r>
            <a:r>
              <a:rPr lang="ru-RU" dirty="0" smtClean="0"/>
              <a:t>,  </a:t>
            </a:r>
            <a:r>
              <a:rPr lang="ru-RU" i="1" dirty="0" smtClean="0"/>
              <a:t>манна, масса, сумма, тонна.</a:t>
            </a:r>
            <a:r>
              <a:rPr lang="ru-RU" dirty="0" smtClean="0"/>
              <a:t> Краткий согласный встречается чаще  и произносится в словах:  </a:t>
            </a:r>
            <a:r>
              <a:rPr lang="ru-RU" i="1" dirty="0" smtClean="0"/>
              <a:t>аттестат, аттракцион, бассейн, грамматика, иллюзия, каллиграфия, коллектив, миллиметр, параллель, перрон, режиссёр</a:t>
            </a:r>
            <a:r>
              <a:rPr lang="ru-RU" dirty="0" smtClean="0"/>
              <a:t>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ударения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Ударение различает слова одного звукового и буквенного состава по </a:t>
            </a:r>
            <a:r>
              <a:rPr lang="ru-RU" b="1" i="1" dirty="0" smtClean="0"/>
              <a:t>значению</a:t>
            </a:r>
            <a:r>
              <a:rPr lang="ru-RU" dirty="0" smtClean="0"/>
              <a:t>,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лексическому</a:t>
            </a:r>
            <a:r>
              <a:rPr lang="ru-RU" dirty="0" smtClean="0"/>
              <a:t> 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грамматическому</a:t>
            </a:r>
            <a:r>
              <a:rPr lang="ru-RU" dirty="0" smtClean="0"/>
              <a:t>,  например:</a:t>
            </a:r>
          </a:p>
          <a:p>
            <a:pPr>
              <a:buNone/>
            </a:pPr>
            <a:r>
              <a:rPr lang="ru-RU" dirty="0" smtClean="0"/>
              <a:t>			  </a:t>
            </a:r>
            <a:r>
              <a:rPr lang="ru-RU" i="1" dirty="0" smtClean="0"/>
              <a:t>мук</a:t>
            </a:r>
            <a:r>
              <a:rPr lang="ru-RU" b="1" i="1" dirty="0" smtClean="0">
                <a:solidFill>
                  <a:schemeClr val="accent2"/>
                </a:solidFill>
              </a:rPr>
              <a:t>а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i="1" dirty="0" err="1" smtClean="0"/>
              <a:t>м</a:t>
            </a:r>
            <a:r>
              <a:rPr lang="ru-RU" b="1" i="1" dirty="0" err="1" smtClean="0">
                <a:solidFill>
                  <a:schemeClr val="accent2"/>
                </a:solidFill>
              </a:rPr>
              <a:t>у</a:t>
            </a:r>
            <a:r>
              <a:rPr lang="ru-RU" i="1" dirty="0" err="1" smtClean="0"/>
              <a:t>ка</a:t>
            </a:r>
            <a:r>
              <a:rPr lang="ru-RU" i="1" dirty="0" smtClean="0"/>
              <a:t>, пил</a:t>
            </a:r>
            <a:r>
              <a:rPr lang="ru-RU" b="1" i="1" dirty="0" smtClean="0">
                <a:solidFill>
                  <a:schemeClr val="accent2"/>
                </a:solidFill>
              </a:rPr>
              <a:t>и</a:t>
            </a:r>
            <a:r>
              <a:rPr lang="ru-RU" i="1" dirty="0" smtClean="0"/>
              <a:t> – </a:t>
            </a:r>
            <a:r>
              <a:rPr lang="ru-RU" i="1" dirty="0" err="1" smtClean="0"/>
              <a:t>п</a:t>
            </a:r>
            <a:r>
              <a:rPr lang="ru-RU" b="1" i="1" dirty="0" err="1" smtClean="0">
                <a:solidFill>
                  <a:schemeClr val="accent2"/>
                </a:solidFill>
              </a:rPr>
              <a:t>и</a:t>
            </a:r>
            <a:r>
              <a:rPr lang="ru-RU" i="1" dirty="0" err="1" smtClean="0"/>
              <a:t>ли</a:t>
            </a:r>
            <a:r>
              <a:rPr lang="ru-RU" i="1" dirty="0" smtClean="0"/>
              <a:t>. 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Существуют и варианты ударения: </a:t>
            </a:r>
          </a:p>
          <a:p>
            <a:pPr lvl="1"/>
            <a:r>
              <a:rPr lang="ru-RU" i="1" dirty="0" smtClean="0"/>
              <a:t>твор</a:t>
            </a:r>
            <a:r>
              <a:rPr lang="ru-RU" b="1" i="1" dirty="0" smtClean="0">
                <a:solidFill>
                  <a:schemeClr val="accent2"/>
                </a:solidFill>
              </a:rPr>
              <a:t>о</a:t>
            </a:r>
            <a:r>
              <a:rPr lang="ru-RU" i="1" dirty="0" smtClean="0"/>
              <a:t>г</a:t>
            </a:r>
            <a:r>
              <a:rPr lang="ru-RU" dirty="0" smtClean="0"/>
              <a:t> – предпочтительное, </a:t>
            </a:r>
          </a:p>
          <a:p>
            <a:pPr lvl="1"/>
            <a:r>
              <a:rPr lang="ru-RU" i="1" dirty="0" smtClean="0"/>
              <a:t>тв</a:t>
            </a:r>
            <a:r>
              <a:rPr lang="ru-RU" b="1" i="1" dirty="0" smtClean="0">
                <a:solidFill>
                  <a:schemeClr val="accent2"/>
                </a:solidFill>
              </a:rPr>
              <a:t>о</a:t>
            </a:r>
            <a:r>
              <a:rPr lang="ru-RU" i="1" dirty="0" smtClean="0"/>
              <a:t>рог </a:t>
            </a:r>
            <a:r>
              <a:rPr lang="ru-RU" dirty="0" smtClean="0"/>
              <a:t>– допустимое.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ударения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Ударение </a:t>
            </a:r>
            <a:r>
              <a:rPr lang="ru-RU" sz="2800" dirty="0" smtClean="0"/>
              <a:t>— это выделение какого-либо слога в слове большей силой произношения и увеличением длительности звучания. Гласный звук ударного слога произносится более напряженно и громко и называется </a:t>
            </a:r>
            <a:r>
              <a:rPr lang="ru-RU" sz="2800" b="1" dirty="0" smtClean="0"/>
              <a:t>ударным; </a:t>
            </a:r>
            <a:r>
              <a:rPr lang="ru-RU" sz="2800" dirty="0" smtClean="0"/>
              <a:t>гласные, находящиеся в безударных слогах, </a:t>
            </a:r>
            <a:r>
              <a:rPr lang="ru-RU" sz="2800" b="1" dirty="0" smtClean="0"/>
              <a:t>- безударные.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ударения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  <a:defRPr/>
            </a:pPr>
            <a:r>
              <a:rPr lang="ru-RU" sz="2800" dirty="0" smtClean="0"/>
              <a:t>В русском языке ударение </a:t>
            </a:r>
            <a:r>
              <a:rPr lang="ru-RU" sz="2800" b="1" dirty="0" smtClean="0"/>
              <a:t>свободное, </a:t>
            </a:r>
            <a:r>
              <a:rPr lang="ru-RU" sz="2800" dirty="0" smtClean="0"/>
              <a:t>т.е. оно не закреплено за определенным по счету слогом, </a:t>
            </a:r>
            <a:r>
              <a:rPr lang="ru-RU" sz="2800" i="1" dirty="0" err="1" smtClean="0"/>
              <a:t>д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2800" i="1" dirty="0" err="1" smtClean="0"/>
              <a:t>-ре-во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зе-л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ё</a:t>
            </a:r>
            <a:r>
              <a:rPr lang="ru-RU" sz="2800" i="1" dirty="0" err="1" smtClean="0"/>
              <a:t>-ный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по-бе-д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2800" i="1" dirty="0" err="1" smtClean="0"/>
              <a:t>тъ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pPr>
              <a:lnSpc>
                <a:spcPct val="160000"/>
              </a:lnSpc>
              <a:buNone/>
              <a:defRPr/>
            </a:pPr>
            <a:r>
              <a:rPr lang="ru-RU" sz="2800" dirty="0" smtClean="0"/>
              <a:t>		При образовании форм слова ударение может оставаться </a:t>
            </a:r>
            <a:r>
              <a:rPr lang="ru-RU" sz="2800" b="1" dirty="0" smtClean="0"/>
              <a:t>неподвижным </a:t>
            </a:r>
            <a:r>
              <a:rPr lang="ru-RU" sz="2800" i="1" dirty="0" smtClean="0"/>
              <a:t>(бр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2800" i="1" dirty="0" smtClean="0"/>
              <a:t>т, бр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2800" i="1" dirty="0" smtClean="0"/>
              <a:t>та, бр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2800" i="1" dirty="0" smtClean="0"/>
              <a:t>ту) </a:t>
            </a:r>
            <a:r>
              <a:rPr lang="ru-RU" sz="2800" dirty="0" smtClean="0"/>
              <a:t>или </a:t>
            </a:r>
            <a:r>
              <a:rPr lang="ru-RU" sz="2800" b="1" dirty="0" smtClean="0"/>
              <a:t>передвигаться </a:t>
            </a:r>
            <a:r>
              <a:rPr lang="ru-RU" sz="2800" dirty="0" smtClean="0"/>
              <a:t>с одного слога на другой </a:t>
            </a:r>
            <a:r>
              <a:rPr lang="ru-RU" sz="2800" i="1" dirty="0" smtClean="0"/>
              <a:t>(л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2800" i="1" dirty="0" smtClean="0"/>
              <a:t>ст, лист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2800" i="1" dirty="0" smtClean="0"/>
              <a:t>, л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2800" i="1" dirty="0" smtClean="0"/>
              <a:t>стья).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ударения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Большинство слов русского языка имеет одно ударение </a:t>
            </a:r>
            <a:r>
              <a:rPr lang="en-US" sz="2800" dirty="0" smtClean="0"/>
              <a:t>-</a:t>
            </a:r>
            <a:r>
              <a:rPr lang="ru-RU" sz="2800" dirty="0" smtClean="0"/>
              <a:t> </a:t>
            </a:r>
            <a:r>
              <a:rPr lang="ru-RU" sz="2800" b="1" dirty="0" smtClean="0"/>
              <a:t>основное. </a:t>
            </a:r>
            <a:r>
              <a:rPr lang="ru-RU" sz="2800" dirty="0" smtClean="0"/>
              <a:t>Однако в сложных словах наблюдается и </a:t>
            </a:r>
            <a:r>
              <a:rPr lang="ru-RU" sz="2800" b="1" dirty="0" smtClean="0"/>
              <a:t>дополнительное </a:t>
            </a:r>
            <a:r>
              <a:rPr lang="ru-RU" sz="2800" dirty="0" smtClean="0"/>
              <a:t>(побочное) ударение. </a:t>
            </a:r>
            <a:endParaRPr lang="en-US" sz="2800" dirty="0" smtClean="0"/>
          </a:p>
          <a:p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	</a:t>
            </a:r>
            <a:r>
              <a:rPr lang="ru-RU" sz="2800" i="1" dirty="0" err="1" smtClean="0"/>
              <a:t>Жел</a:t>
            </a:r>
            <a:r>
              <a:rPr lang="ru-RU" sz="2800" i="1" dirty="0" err="1" smtClean="0">
                <a:solidFill>
                  <a:srgbClr val="00B050"/>
                </a:solidFill>
              </a:rPr>
              <a:t>е</a:t>
            </a:r>
            <a:r>
              <a:rPr lang="ru-RU" sz="2800" i="1" dirty="0" err="1" smtClean="0"/>
              <a:t>знодор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2800" i="1" dirty="0" err="1" smtClean="0"/>
              <a:t>жный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в</a:t>
            </a:r>
            <a:r>
              <a:rPr lang="ru-RU" sz="2800" i="1" dirty="0" err="1" smtClean="0">
                <a:solidFill>
                  <a:srgbClr val="00B050"/>
                </a:solidFill>
              </a:rPr>
              <a:t>о</a:t>
            </a:r>
            <a:r>
              <a:rPr lang="ru-RU" sz="2800" i="1" dirty="0" err="1" smtClean="0"/>
              <a:t>догр</a:t>
            </a:r>
            <a:r>
              <a:rPr lang="ru-RU" sz="2800" i="1" dirty="0" err="1" smtClean="0">
                <a:solidFill>
                  <a:srgbClr val="00B050"/>
                </a:solidFill>
              </a:rPr>
              <a:t>я</a:t>
            </a:r>
            <a:r>
              <a:rPr lang="ru-RU" sz="2800" i="1" dirty="0" err="1" smtClean="0"/>
              <a:t>зелеч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2800" i="1" dirty="0" err="1" smtClean="0"/>
              <a:t>бница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ударения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800" dirty="0" smtClean="0"/>
              <a:t>различает разные слова: </a:t>
            </a:r>
            <a:r>
              <a:rPr lang="ru-RU" sz="2800" i="1" dirty="0" smtClean="0"/>
              <a:t>мук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2800" i="1" dirty="0" smtClean="0"/>
              <a:t> - </a:t>
            </a:r>
            <a:r>
              <a:rPr lang="ru-RU" sz="2800" i="1" dirty="0" err="1" smtClean="0"/>
              <a:t>м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2800" i="1" dirty="0" err="1" smtClean="0"/>
              <a:t>ка</a:t>
            </a:r>
            <a:r>
              <a:rPr lang="ru-RU" sz="2800" i="1" dirty="0" smtClean="0"/>
              <a:t>, з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2800" i="1" dirty="0" smtClean="0"/>
              <a:t>мок - </a:t>
            </a:r>
            <a:r>
              <a:rPr lang="ru-RU" sz="2800" i="1" dirty="0" err="1" smtClean="0"/>
              <a:t>зам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2800" i="1" dirty="0" err="1" smtClean="0"/>
              <a:t>к</a:t>
            </a:r>
            <a:r>
              <a:rPr lang="ru-RU" sz="2800" i="1" dirty="0" smtClean="0"/>
              <a:t>;</a:t>
            </a:r>
            <a:endParaRPr lang="ru-RU" sz="2800" dirty="0" smtClean="0"/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800" dirty="0" smtClean="0"/>
              <a:t>различает некоторые формы разных слов: </a:t>
            </a:r>
            <a:r>
              <a:rPr lang="ru-RU" sz="2800" i="1" dirty="0" smtClean="0"/>
              <a:t>н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2800" i="1" dirty="0" smtClean="0"/>
              <a:t>шу - </a:t>
            </a:r>
            <a:r>
              <a:rPr lang="ru-RU" sz="2800" i="1" dirty="0" err="1" smtClean="0"/>
              <a:t>нош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2800" i="1" dirty="0" smtClean="0"/>
              <a:t>, кр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2800" i="1" dirty="0" smtClean="0"/>
              <a:t>жки - </a:t>
            </a:r>
            <a:r>
              <a:rPr lang="ru-RU" sz="2800" i="1" dirty="0" err="1" smtClean="0"/>
              <a:t>кружк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2800" i="1" dirty="0" smtClean="0"/>
              <a:t>;</a:t>
            </a:r>
            <a:endParaRPr lang="ru-RU" sz="2800" dirty="0" smtClean="0"/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800" dirty="0" smtClean="0"/>
              <a:t>различает формы одного слова: </a:t>
            </a:r>
            <a:r>
              <a:rPr lang="ru-RU" sz="2800" i="1" dirty="0" smtClean="0"/>
              <a:t>снег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2800" i="1" dirty="0" smtClean="0"/>
              <a:t> - </a:t>
            </a:r>
            <a:r>
              <a:rPr lang="ru-RU" sz="2800" i="1" dirty="0" err="1" smtClean="0"/>
              <a:t>сн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2800" i="1" dirty="0" err="1" smtClean="0"/>
              <a:t>га</a:t>
            </a:r>
            <a:r>
              <a:rPr lang="ru-RU" sz="2800" i="1" dirty="0" smtClean="0"/>
              <a:t>, нос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2800" i="1" dirty="0" smtClean="0"/>
              <a:t>те - </a:t>
            </a:r>
            <a:r>
              <a:rPr lang="ru-RU" sz="2800" i="1" dirty="0" err="1" smtClean="0"/>
              <a:t>н</a:t>
            </a:r>
            <a:r>
              <a:rPr lang="ru-RU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2800" i="1" dirty="0" err="1" smtClean="0"/>
              <a:t>сите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r>
              <a:rPr lang="ru-RU" sz="2800" dirty="0" smtClean="0"/>
              <a:t>Поскольку в большинстве случаев трудно выявить какую-либо закономерность в постановке ударения, необходима работа со списками слов, трудных с точки зрения орфоэпии.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Основные понятия орфоэпической нормы</a:t>
            </a:r>
          </a:p>
          <a:p>
            <a:r>
              <a:rPr lang="ru-RU" dirty="0" smtClean="0"/>
              <a:t>Некоторые правила произношения</a:t>
            </a:r>
          </a:p>
          <a:p>
            <a:r>
              <a:rPr lang="ru-RU" dirty="0" smtClean="0"/>
              <a:t>Постановка ударения</a:t>
            </a:r>
          </a:p>
          <a:p>
            <a:r>
              <a:rPr lang="ru-RU" dirty="0" smtClean="0"/>
              <a:t>Глоссарий</a:t>
            </a:r>
          </a:p>
          <a:p>
            <a:r>
              <a:rPr lang="ru-RU" dirty="0" smtClean="0"/>
              <a:t>Литература</a:t>
            </a:r>
          </a:p>
          <a:p>
            <a:endParaRPr lang="ru-RU" dirty="0"/>
          </a:p>
        </p:txBody>
      </p:sp>
      <p:pic>
        <p:nvPicPr>
          <p:cNvPr id="4" name="Рисунок 5" descr="01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212976"/>
            <a:ext cx="2592288" cy="235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Постановка ударения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Различные части речи имеют варианты ударения в некоторых своих грамматических формах, что различает два вида произношения по стилю и нормативности. </a:t>
            </a:r>
          </a:p>
          <a:p>
            <a:pPr algn="just"/>
            <a:r>
              <a:rPr lang="ru-RU" dirty="0" smtClean="0"/>
              <a:t>Обратим внимание на те формы частей речи, которые более распространены в устной речи:</a:t>
            </a:r>
          </a:p>
          <a:p>
            <a:pPr lvl="1" algn="just"/>
            <a:r>
              <a:rPr lang="ru-RU" dirty="0" smtClean="0"/>
              <a:t>1) </a:t>
            </a:r>
            <a:r>
              <a:rPr lang="ru-RU" b="1" dirty="0" smtClean="0"/>
              <a:t>Р.п., ед. ч. односложных существительных  - </a:t>
            </a:r>
            <a:r>
              <a:rPr lang="ru-RU" i="1" dirty="0" smtClean="0"/>
              <a:t>блин</a:t>
            </a:r>
            <a:r>
              <a:rPr lang="ru-RU" b="1" i="1" dirty="0" smtClean="0"/>
              <a:t>а</a:t>
            </a:r>
            <a:r>
              <a:rPr lang="ru-RU" i="1" dirty="0" smtClean="0"/>
              <a:t>, боб</a:t>
            </a:r>
            <a:r>
              <a:rPr lang="ru-RU" b="1" i="1" dirty="0" smtClean="0"/>
              <a:t>а</a:t>
            </a:r>
            <a:r>
              <a:rPr lang="ru-RU" i="1" dirty="0" smtClean="0"/>
              <a:t>, винт</a:t>
            </a:r>
            <a:r>
              <a:rPr lang="ru-RU" b="1" i="1" dirty="0" smtClean="0"/>
              <a:t>а</a:t>
            </a:r>
            <a:r>
              <a:rPr lang="ru-RU" i="1" dirty="0" smtClean="0"/>
              <a:t>, жгут</a:t>
            </a:r>
            <a:r>
              <a:rPr lang="ru-RU" b="1" i="1" dirty="0" smtClean="0"/>
              <a:t>а</a:t>
            </a:r>
            <a:r>
              <a:rPr lang="ru-RU" i="1" dirty="0" smtClean="0"/>
              <a:t>, зонт</a:t>
            </a:r>
            <a:r>
              <a:rPr lang="ru-RU" b="1" i="1" dirty="0" smtClean="0"/>
              <a:t>а</a:t>
            </a:r>
            <a:r>
              <a:rPr lang="ru-RU" i="1" dirty="0" smtClean="0"/>
              <a:t>, кит</a:t>
            </a:r>
            <a:r>
              <a:rPr lang="ru-RU" b="1" i="1" dirty="0" smtClean="0"/>
              <a:t>а</a:t>
            </a:r>
            <a:r>
              <a:rPr lang="ru-RU" b="1" dirty="0" smtClean="0"/>
              <a:t>; </a:t>
            </a:r>
          </a:p>
          <a:p>
            <a:pPr lvl="1" algn="just"/>
            <a:r>
              <a:rPr lang="ru-RU" dirty="0" smtClean="0"/>
              <a:t>2)</a:t>
            </a:r>
            <a:r>
              <a:rPr lang="ru-RU" b="1" dirty="0" smtClean="0"/>
              <a:t> В.п., ед. ч. - </a:t>
            </a:r>
            <a:r>
              <a:rPr lang="ru-RU" i="1" dirty="0" smtClean="0"/>
              <a:t>ботв</a:t>
            </a:r>
            <a:r>
              <a:rPr lang="ru-RU" b="1" i="1" dirty="0" smtClean="0"/>
              <a:t>у</a:t>
            </a:r>
            <a:r>
              <a:rPr lang="ru-RU" i="1" dirty="0" smtClean="0"/>
              <a:t>, весн</a:t>
            </a:r>
            <a:r>
              <a:rPr lang="ru-RU" b="1" i="1" dirty="0" smtClean="0"/>
              <a:t>у</a:t>
            </a:r>
            <a:r>
              <a:rPr lang="ru-RU" i="1" dirty="0" smtClean="0"/>
              <a:t>, десн</a:t>
            </a:r>
            <a:r>
              <a:rPr lang="ru-RU" b="1" i="1" dirty="0" smtClean="0"/>
              <a:t>у</a:t>
            </a:r>
            <a:r>
              <a:rPr lang="ru-RU" i="1" dirty="0" smtClean="0"/>
              <a:t>,  зол</a:t>
            </a:r>
            <a:r>
              <a:rPr lang="ru-RU" b="1" i="1" dirty="0" smtClean="0"/>
              <a:t>у</a:t>
            </a:r>
            <a:r>
              <a:rPr lang="ru-RU" i="1" dirty="0" smtClean="0"/>
              <a:t>, нор</a:t>
            </a:r>
            <a:r>
              <a:rPr lang="ru-RU" b="1" i="1" dirty="0" smtClean="0"/>
              <a:t>у</a:t>
            </a:r>
            <a:r>
              <a:rPr lang="ru-RU" i="1" dirty="0" smtClean="0"/>
              <a:t>, овц</a:t>
            </a:r>
            <a:r>
              <a:rPr lang="ru-RU" b="1" i="1" dirty="0" smtClean="0"/>
              <a:t>у</a:t>
            </a:r>
            <a:r>
              <a:rPr lang="ru-RU" b="1" dirty="0" smtClean="0"/>
              <a:t> ;  </a:t>
            </a:r>
          </a:p>
          <a:p>
            <a:pPr lvl="1" algn="just"/>
            <a:r>
              <a:rPr lang="ru-RU" dirty="0" smtClean="0"/>
              <a:t>3)  </a:t>
            </a:r>
            <a:r>
              <a:rPr lang="ru-RU" b="1" dirty="0" smtClean="0"/>
              <a:t>П.п.,</a:t>
            </a:r>
            <a:r>
              <a:rPr lang="ru-RU" dirty="0" smtClean="0"/>
              <a:t>  </a:t>
            </a:r>
            <a:r>
              <a:rPr lang="ru-RU" b="1" dirty="0" smtClean="0"/>
              <a:t>ж. р.  с предлогами</a:t>
            </a:r>
            <a:r>
              <a:rPr lang="ru-RU" b="1" i="1" dirty="0" smtClean="0"/>
              <a:t>   в, на - </a:t>
            </a:r>
            <a:r>
              <a:rPr lang="ru-RU" i="1" dirty="0" smtClean="0"/>
              <a:t>в горст</a:t>
            </a:r>
            <a:r>
              <a:rPr lang="ru-RU" b="1" i="1" dirty="0" smtClean="0"/>
              <a:t>и</a:t>
            </a:r>
            <a:r>
              <a:rPr lang="ru-RU" i="1" dirty="0" smtClean="0"/>
              <a:t>, на двер</a:t>
            </a:r>
            <a:r>
              <a:rPr lang="ru-RU" b="1" i="1" dirty="0" smtClean="0"/>
              <a:t>и</a:t>
            </a:r>
            <a:r>
              <a:rPr lang="ru-RU" i="1" dirty="0" smtClean="0"/>
              <a:t>, в кост</a:t>
            </a:r>
            <a:r>
              <a:rPr lang="ru-RU" b="1" i="1" dirty="0" smtClean="0"/>
              <a:t>и</a:t>
            </a:r>
            <a:r>
              <a:rPr lang="ru-RU" i="1" dirty="0" smtClean="0"/>
              <a:t>, в кров</a:t>
            </a:r>
            <a:r>
              <a:rPr lang="ru-RU" b="1" i="1" dirty="0" smtClean="0"/>
              <a:t>и</a:t>
            </a:r>
            <a:r>
              <a:rPr lang="ru-RU" i="1" dirty="0" smtClean="0"/>
              <a:t>, в ноч</a:t>
            </a:r>
            <a:r>
              <a:rPr lang="ru-RU" b="1" i="1" dirty="0" smtClean="0"/>
              <a:t>и</a:t>
            </a:r>
            <a:r>
              <a:rPr lang="ru-RU" i="1" dirty="0" smtClean="0"/>
              <a:t>, на печ</a:t>
            </a:r>
            <a:r>
              <a:rPr lang="ru-RU" b="1" i="1" dirty="0" smtClean="0"/>
              <a:t>и</a:t>
            </a:r>
            <a:r>
              <a:rPr lang="ru-RU" i="1" dirty="0" smtClean="0"/>
              <a:t>, в связ</a:t>
            </a:r>
            <a:r>
              <a:rPr lang="ru-RU" b="1" i="1" dirty="0" smtClean="0"/>
              <a:t>и</a:t>
            </a:r>
            <a:r>
              <a:rPr lang="ru-RU" i="1" dirty="0" smtClean="0"/>
              <a:t>, в сет</a:t>
            </a:r>
            <a:r>
              <a:rPr lang="ru-RU" b="1" i="1" dirty="0" smtClean="0"/>
              <a:t>и</a:t>
            </a:r>
            <a:r>
              <a:rPr lang="ru-RU" i="1" dirty="0" smtClean="0"/>
              <a:t>, в степ</a:t>
            </a:r>
            <a:r>
              <a:rPr lang="ru-RU" b="1" i="1" dirty="0" smtClean="0"/>
              <a:t>и</a:t>
            </a:r>
            <a:r>
              <a:rPr lang="ru-RU" i="1" dirty="0" smtClean="0"/>
              <a:t>, в тен</a:t>
            </a:r>
            <a:r>
              <a:rPr lang="ru-RU" b="1" i="1" dirty="0" smtClean="0"/>
              <a:t>и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b="1" dirty="0" smtClean="0"/>
              <a:t>;  </a:t>
            </a:r>
          </a:p>
          <a:p>
            <a:pPr lvl="1" algn="just"/>
            <a:r>
              <a:rPr lang="ru-RU" dirty="0" smtClean="0"/>
              <a:t>4)</a:t>
            </a:r>
            <a:r>
              <a:rPr lang="ru-RU" b="1" i="1" dirty="0" smtClean="0"/>
              <a:t> </a:t>
            </a:r>
            <a:r>
              <a:rPr lang="ru-RU" b="1" dirty="0" smtClean="0"/>
              <a:t> Р.п.,  мн. ч.,  имён существительных -</a:t>
            </a:r>
            <a:r>
              <a:rPr lang="ru-RU" i="1" dirty="0" smtClean="0"/>
              <a:t>м</a:t>
            </a:r>
            <a:r>
              <a:rPr lang="ru-RU" b="1" i="1" dirty="0" smtClean="0"/>
              <a:t>е</a:t>
            </a:r>
            <a:r>
              <a:rPr lang="ru-RU" i="1" dirty="0" smtClean="0"/>
              <a:t>стностей, п</a:t>
            </a:r>
            <a:r>
              <a:rPr lang="ru-RU" b="1" i="1" dirty="0" smtClean="0"/>
              <a:t>о</a:t>
            </a:r>
            <a:r>
              <a:rPr lang="ru-RU" i="1" dirty="0" smtClean="0"/>
              <a:t>честей, пр</a:t>
            </a:r>
            <a:r>
              <a:rPr lang="ru-RU" b="1" i="1" dirty="0" smtClean="0"/>
              <a:t>и</a:t>
            </a:r>
            <a:r>
              <a:rPr lang="ru-RU" i="1" dirty="0" smtClean="0"/>
              <a:t>былей, ведомост</a:t>
            </a:r>
            <a:r>
              <a:rPr lang="ru-RU" b="1" i="1" dirty="0" smtClean="0"/>
              <a:t>е</a:t>
            </a:r>
            <a:r>
              <a:rPr lang="ru-RU" i="1" dirty="0" smtClean="0"/>
              <a:t>й</a:t>
            </a:r>
            <a:r>
              <a:rPr lang="ru-RU" b="1" dirty="0" smtClean="0"/>
              <a:t> ;</a:t>
            </a:r>
          </a:p>
          <a:p>
            <a:pPr lvl="1" algn="just"/>
            <a:r>
              <a:rPr lang="ru-RU" dirty="0" smtClean="0"/>
              <a:t>5)</a:t>
            </a:r>
            <a:r>
              <a:rPr lang="ru-RU" b="1" dirty="0" smtClean="0"/>
              <a:t> глаголы  и причастия прошедшего времени,  ж. р. -</a:t>
            </a:r>
            <a:r>
              <a:rPr lang="ru-RU" i="1" dirty="0" smtClean="0"/>
              <a:t>б</a:t>
            </a:r>
            <a:r>
              <a:rPr lang="ru-RU" b="1" i="1" dirty="0" smtClean="0"/>
              <a:t>и</a:t>
            </a:r>
            <a:r>
              <a:rPr lang="ru-RU" i="1" dirty="0" smtClean="0"/>
              <a:t>ла, бр</a:t>
            </a:r>
            <a:r>
              <a:rPr lang="ru-RU" b="1" i="1" dirty="0" smtClean="0"/>
              <a:t>и</a:t>
            </a:r>
            <a:r>
              <a:rPr lang="ru-RU" i="1" dirty="0" smtClean="0"/>
              <a:t>ла, д</a:t>
            </a:r>
            <a:r>
              <a:rPr lang="ru-RU" b="1" i="1" dirty="0" smtClean="0"/>
              <a:t>у</a:t>
            </a:r>
            <a:r>
              <a:rPr lang="ru-RU" i="1" dirty="0" smtClean="0"/>
              <a:t>ла, ж</a:t>
            </a:r>
            <a:r>
              <a:rPr lang="ru-RU" b="1" i="1" dirty="0" smtClean="0"/>
              <a:t>а</a:t>
            </a:r>
            <a:r>
              <a:rPr lang="ru-RU" i="1" dirty="0" smtClean="0"/>
              <a:t>ла, кл</a:t>
            </a:r>
            <a:r>
              <a:rPr lang="ru-RU" b="1" i="1" dirty="0" smtClean="0"/>
              <a:t>а</a:t>
            </a:r>
            <a:r>
              <a:rPr lang="ru-RU" i="1" dirty="0" smtClean="0"/>
              <a:t>ла, кр</a:t>
            </a:r>
            <a:r>
              <a:rPr lang="ru-RU" b="1" i="1" dirty="0" smtClean="0"/>
              <a:t>а</a:t>
            </a:r>
            <a:r>
              <a:rPr lang="ru-RU" i="1" dirty="0" smtClean="0"/>
              <a:t>ла, кр</a:t>
            </a:r>
            <a:r>
              <a:rPr lang="ru-RU" b="1" i="1" dirty="0" smtClean="0"/>
              <a:t>ы</a:t>
            </a:r>
            <a:r>
              <a:rPr lang="ru-RU" i="1" dirty="0" smtClean="0"/>
              <a:t>ла, м</a:t>
            </a:r>
            <a:r>
              <a:rPr lang="ru-RU" b="1" i="1" dirty="0" smtClean="0"/>
              <a:t>ы</a:t>
            </a:r>
            <a:r>
              <a:rPr lang="ru-RU" i="1" dirty="0" smtClean="0"/>
              <a:t>ла, мяла, ш</a:t>
            </a:r>
            <a:r>
              <a:rPr lang="ru-RU" b="1" i="1" dirty="0" smtClean="0"/>
              <a:t>и</a:t>
            </a:r>
            <a:r>
              <a:rPr lang="ru-RU" i="1" dirty="0" smtClean="0"/>
              <a:t>ла,</a:t>
            </a:r>
            <a:r>
              <a:rPr lang="ru-RU" dirty="0" smtClean="0"/>
              <a:t> </a:t>
            </a:r>
            <a:r>
              <a:rPr lang="ru-RU" i="1" dirty="0" smtClean="0"/>
              <a:t>п</a:t>
            </a:r>
            <a:r>
              <a:rPr lang="ru-RU" b="1" i="1" dirty="0" smtClean="0"/>
              <a:t>а</a:t>
            </a:r>
            <a:r>
              <a:rPr lang="ru-RU" i="1" dirty="0" smtClean="0"/>
              <a:t>ла;  з</a:t>
            </a:r>
            <a:r>
              <a:rPr lang="ru-RU" b="1" i="1" dirty="0" smtClean="0"/>
              <a:t>а</a:t>
            </a:r>
            <a:r>
              <a:rPr lang="ru-RU" i="1" dirty="0" smtClean="0"/>
              <a:t>брана</a:t>
            </a:r>
            <a:r>
              <a:rPr lang="ru-RU" b="1" dirty="0" smtClean="0"/>
              <a:t> ; </a:t>
            </a:r>
          </a:p>
          <a:p>
            <a:pPr lvl="1" algn="just"/>
            <a:r>
              <a:rPr lang="ru-RU" b="1" dirty="0" smtClean="0"/>
              <a:t> </a:t>
            </a:r>
            <a:r>
              <a:rPr lang="ru-RU" dirty="0" smtClean="0"/>
              <a:t>6)</a:t>
            </a:r>
            <a:r>
              <a:rPr lang="ru-RU" b="1" dirty="0" smtClean="0"/>
              <a:t>  краткие прилагательные во мн. ч. -  </a:t>
            </a:r>
            <a:r>
              <a:rPr lang="ru-RU" i="1" dirty="0" smtClean="0"/>
              <a:t>бледн</a:t>
            </a:r>
            <a:r>
              <a:rPr lang="ru-RU" b="1" i="1" dirty="0" smtClean="0"/>
              <a:t>ы</a:t>
            </a:r>
            <a:r>
              <a:rPr lang="ru-RU" i="1" dirty="0" smtClean="0"/>
              <a:t>, вкусн</a:t>
            </a:r>
            <a:r>
              <a:rPr lang="ru-RU" b="1" i="1" dirty="0" smtClean="0"/>
              <a:t>ы</a:t>
            </a:r>
            <a:r>
              <a:rPr lang="ru-RU" i="1" dirty="0" smtClean="0"/>
              <a:t>, вредн</a:t>
            </a:r>
            <a:r>
              <a:rPr lang="ru-RU" b="1" i="1" dirty="0" smtClean="0"/>
              <a:t>ы</a:t>
            </a:r>
            <a:r>
              <a:rPr lang="ru-RU" i="1" dirty="0" smtClean="0"/>
              <a:t>, бодр</a:t>
            </a:r>
            <a:r>
              <a:rPr lang="ru-RU" b="1" i="1" dirty="0" smtClean="0"/>
              <a:t>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Постановка ударения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Ошибки в ударении встречаются часто в этих формах глаголов: </a:t>
            </a:r>
          </a:p>
          <a:p>
            <a:pPr lvl="1"/>
            <a:r>
              <a:rPr lang="ru-RU" dirty="0" smtClean="0"/>
              <a:t> </a:t>
            </a:r>
            <a:r>
              <a:rPr lang="ru-RU" i="1" dirty="0" smtClean="0"/>
              <a:t>после того как мы вкл</a:t>
            </a:r>
            <a:r>
              <a:rPr lang="ru-RU" b="1" i="1" dirty="0" smtClean="0"/>
              <a:t>ю</a:t>
            </a:r>
            <a:r>
              <a:rPr lang="ru-RU" i="1" dirty="0" smtClean="0"/>
              <a:t>чим</a:t>
            </a:r>
            <a:r>
              <a:rPr lang="ru-RU" dirty="0" smtClean="0"/>
              <a:t> </a:t>
            </a:r>
            <a:r>
              <a:rPr lang="ru-RU" i="1" dirty="0" smtClean="0"/>
              <a:t>табло. </a:t>
            </a:r>
          </a:p>
          <a:p>
            <a:pPr lvl="1"/>
            <a:r>
              <a:rPr lang="ru-RU" i="1" dirty="0" smtClean="0"/>
              <a:t>Если завтра в это же время вы вкл</a:t>
            </a:r>
            <a:r>
              <a:rPr lang="ru-RU" b="1" i="1" dirty="0" smtClean="0"/>
              <a:t>ю</a:t>
            </a:r>
            <a:r>
              <a:rPr lang="ru-RU" i="1" dirty="0" smtClean="0"/>
              <a:t>чите телевизор, вы встретитесь с этой программой.</a:t>
            </a:r>
            <a:r>
              <a:rPr lang="ru-RU" dirty="0" smtClean="0"/>
              <a:t>  Такое корневое ударение рассматривается современной нормой не только как нежелательное, но грубо ошибочное. </a:t>
            </a:r>
          </a:p>
          <a:p>
            <a:r>
              <a:rPr lang="ru-RU" dirty="0" smtClean="0"/>
              <a:t>    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Правильно</a:t>
            </a:r>
            <a:r>
              <a:rPr lang="ru-RU" dirty="0" smtClean="0"/>
              <a:t>: </a:t>
            </a:r>
            <a:r>
              <a:rPr lang="ru-RU" i="1" dirty="0" smtClean="0"/>
              <a:t>включ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/>
              <a:t>м, включ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т, включ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/>
              <a:t>те, включ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ться, подключ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/>
              <a:t>ться, отключен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Редукция</a:t>
            </a:r>
            <a:r>
              <a:rPr lang="ru-RU" dirty="0" smtClean="0"/>
              <a:t> (</a:t>
            </a:r>
            <a:r>
              <a:rPr lang="ru-RU" dirty="0" smtClean="0">
                <a:hlinkClick r:id="rId2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reducire</a:t>
            </a:r>
            <a:r>
              <a:rPr lang="ru-RU" dirty="0" smtClean="0"/>
              <a:t> сокращать) — лингвистический термин, обозначающий ощущаемое человеческим ухом изменение </a:t>
            </a:r>
            <a:r>
              <a:rPr lang="ru-RU" dirty="0" smtClean="0">
                <a:hlinkClick r:id="rId3" tooltip="Звук"/>
              </a:rPr>
              <a:t>звуковых</a:t>
            </a:r>
            <a:r>
              <a:rPr lang="ru-RU" dirty="0" smtClean="0"/>
              <a:t> характеристик речевых элементов, вызванное их безударным положением по отношению к другим — </a:t>
            </a:r>
            <a:r>
              <a:rPr lang="ru-RU" dirty="0" smtClean="0">
                <a:hlinkClick r:id="rId4" tooltip="Ударение"/>
              </a:rPr>
              <a:t>ударным</a:t>
            </a:r>
            <a:r>
              <a:rPr lang="ru-RU" dirty="0" smtClean="0"/>
              <a:t> элементам.</a:t>
            </a:r>
          </a:p>
          <a:p>
            <a:r>
              <a:rPr lang="ru-RU" b="1" dirty="0" smtClean="0"/>
              <a:t>Сонорный согласный </a:t>
            </a:r>
            <a:r>
              <a:rPr lang="ru-RU" dirty="0" smtClean="0"/>
              <a:t>(от </a:t>
            </a:r>
            <a:r>
              <a:rPr lang="ru-RU" dirty="0" smtClean="0">
                <a:hlinkClick r:id="rId5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en-US" dirty="0" err="1" smtClean="0">
                <a:hlinkClick r:id="rId6" tooltip="sonorus (такой страницы не существует)"/>
              </a:rPr>
              <a:t>sonorus</a:t>
            </a:r>
            <a:r>
              <a:rPr lang="en-US" dirty="0" smtClean="0"/>
              <a:t> «</a:t>
            </a:r>
            <a:r>
              <a:rPr lang="ru-RU" dirty="0" smtClean="0">
                <a:hlinkClick r:id="rId7" tooltip="звонкий"/>
              </a:rPr>
              <a:t>звонкий</a:t>
            </a:r>
            <a:r>
              <a:rPr lang="ru-RU" dirty="0" smtClean="0"/>
              <a:t>» образующийся, произносимый с преобладанием голоса над шумом) - это звуки, производимые без участия </a:t>
            </a:r>
            <a:r>
              <a:rPr lang="ru-RU" dirty="0" smtClean="0">
                <a:hlinkClick r:id="rId8" tooltip="Турбулентный поток"/>
              </a:rPr>
              <a:t>турбулентного потока</a:t>
            </a:r>
            <a:r>
              <a:rPr lang="ru-RU" dirty="0" smtClean="0"/>
              <a:t> воздуха в </a:t>
            </a:r>
            <a:r>
              <a:rPr lang="ru-RU" dirty="0" smtClean="0">
                <a:hlinkClick r:id="rId9" tooltip="Голосовой тракт"/>
              </a:rPr>
              <a:t>голосовом тракте</a:t>
            </a:r>
            <a:r>
              <a:rPr lang="ru-RU" dirty="0" smtClean="0"/>
              <a:t> (такие как /л/, /м/, /</a:t>
            </a:r>
            <a:r>
              <a:rPr lang="ru-RU" dirty="0" err="1" smtClean="0"/>
              <a:t>н</a:t>
            </a:r>
            <a:r>
              <a:rPr lang="ru-RU" dirty="0" smtClean="0"/>
              <a:t>/, /</a:t>
            </a:r>
            <a:r>
              <a:rPr lang="ru-RU" dirty="0" err="1" smtClean="0"/>
              <a:t>р</a:t>
            </a:r>
            <a:r>
              <a:rPr lang="ru-RU" dirty="0" smtClean="0"/>
              <a:t>/).</a:t>
            </a:r>
          </a:p>
          <a:p>
            <a:r>
              <a:rPr lang="ru-RU" b="1" i="1" dirty="0" smtClean="0"/>
              <a:t>Норма</a:t>
            </a:r>
            <a:r>
              <a:rPr lang="ru-RU" dirty="0" smtClean="0"/>
              <a:t> (</a:t>
            </a:r>
            <a:r>
              <a:rPr lang="ru-RU" dirty="0" smtClean="0">
                <a:hlinkClick r:id="rId2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norma</a:t>
            </a:r>
            <a:r>
              <a:rPr lang="ru-RU" dirty="0" smtClean="0"/>
              <a:t> — дословно «наугольник», переносное значение «правило») — регулирующее </a:t>
            </a:r>
            <a:r>
              <a:rPr lang="ru-RU" dirty="0" smtClean="0">
                <a:hlinkClick r:id="rId10" tooltip="Правило"/>
              </a:rPr>
              <a:t>правило</a:t>
            </a:r>
            <a:r>
              <a:rPr lang="ru-RU" dirty="0" smtClean="0"/>
              <a:t>, указывающее границы своего применения.</a:t>
            </a:r>
          </a:p>
          <a:p>
            <a:r>
              <a:rPr lang="ru-RU" b="1" dirty="0" smtClean="0"/>
              <a:t>Оглушение согласных </a:t>
            </a:r>
            <a:r>
              <a:rPr lang="ru-RU" dirty="0" smtClean="0"/>
              <a:t>- переход звонких согласных в глухие в конце слов  или перед глухими согласными.</a:t>
            </a:r>
          </a:p>
          <a:p>
            <a:r>
              <a:rPr lang="ru-RU" b="1" dirty="0" err="1" smtClean="0"/>
              <a:t>Фоне́ма</a:t>
            </a:r>
            <a:r>
              <a:rPr lang="ru-RU" dirty="0" smtClean="0"/>
              <a:t> (</a:t>
            </a:r>
            <a:r>
              <a:rPr lang="ru-RU" dirty="0" err="1" smtClean="0">
                <a:hlinkClick r:id="rId11" tooltip="Древнегреческий язык"/>
              </a:rPr>
              <a:t>др.-греч</a:t>
            </a:r>
            <a:r>
              <a:rPr lang="ru-RU" dirty="0" smtClean="0">
                <a:hlinkClick r:id="rId11" tooltip="Древнегреческий язык"/>
              </a:rPr>
              <a:t>.</a:t>
            </a:r>
            <a:r>
              <a:rPr lang="ru-RU" dirty="0" smtClean="0"/>
              <a:t> </a:t>
            </a:r>
            <a:r>
              <a:rPr lang="ru-RU" dirty="0" err="1" smtClean="0"/>
              <a:t>φώνημα </a:t>
            </a:r>
            <a:r>
              <a:rPr lang="ru-RU" dirty="0" smtClean="0"/>
              <a:t>— «звук») — минимальная единица звукового строя </a:t>
            </a:r>
            <a:r>
              <a:rPr lang="ru-RU" dirty="0" smtClean="0">
                <a:hlinkClick r:id="rId12" tooltip="Язык"/>
              </a:rPr>
              <a:t>языка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Русский язык и культура речи </a:t>
            </a:r>
            <a:r>
              <a:rPr lang="ru-RU" sz="1800" dirty="0" smtClean="0"/>
              <a:t> для студентов нефилологических специальностей университетов. Учебное пособие / Сост. О.Ю. Машина; </a:t>
            </a:r>
            <a:r>
              <a:rPr lang="ru-RU" sz="1800" dirty="0" err="1" smtClean="0"/>
              <a:t>НовГУ</a:t>
            </a:r>
            <a:r>
              <a:rPr lang="ru-RU" sz="1800" dirty="0" smtClean="0"/>
              <a:t>  им. Ярослава  Мудрого. - Великий Новгород, 200</a:t>
            </a:r>
            <a:r>
              <a:rPr lang="en-US" sz="1800" dirty="0" smtClean="0"/>
              <a:t>9</a:t>
            </a:r>
            <a:r>
              <a:rPr lang="ru-RU" sz="1800" dirty="0" smtClean="0"/>
              <a:t>.  –  </a:t>
            </a:r>
            <a:r>
              <a:rPr lang="en-US" sz="1800" dirty="0" smtClean="0"/>
              <a:t>283 </a:t>
            </a:r>
            <a:r>
              <a:rPr lang="ru-RU" sz="1800" dirty="0" smtClean="0"/>
              <a:t>с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en-US" sz="1800" dirty="0" smtClean="0">
                <a:hlinkClick r:id="rId2"/>
              </a:rPr>
              <a:t>www.wikipedia.org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www.edu.1september.ru</a:t>
            </a:r>
            <a:endParaRPr lang="en-US" sz="1800" dirty="0" smtClean="0"/>
          </a:p>
          <a:p>
            <a:r>
              <a:rPr lang="en-US" sz="1800" dirty="0" smtClean="0"/>
              <a:t>www.langrus.ru</a:t>
            </a:r>
            <a:endParaRPr lang="en-US" sz="1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5" descr="45fb7ff99951.png"/>
          <p:cNvPicPr>
            <a:picLocks noChangeAspect="1"/>
          </p:cNvPicPr>
          <p:nvPr/>
        </p:nvPicPr>
        <p:blipFill>
          <a:blip r:embed="rId4" cstate="print"/>
          <a:srcRect r="3999"/>
          <a:stretch>
            <a:fillRect/>
          </a:stretch>
        </p:blipFill>
        <p:spPr bwMode="auto">
          <a:xfrm>
            <a:off x="6300192" y="3874741"/>
            <a:ext cx="1986558" cy="248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Орфоэпия</a:t>
            </a:r>
            <a:r>
              <a:rPr lang="ru-RU" dirty="0" smtClean="0"/>
              <a:t>(от греч. </a:t>
            </a:r>
            <a:r>
              <a:rPr lang="ru-RU" u="sng" dirty="0" err="1" smtClean="0"/>
              <a:t>orthos</a:t>
            </a:r>
            <a:r>
              <a:rPr lang="ru-RU" dirty="0" smtClean="0"/>
              <a:t> прямой, правильный и </a:t>
            </a:r>
            <a:r>
              <a:rPr lang="ru-RU" u="sng" dirty="0" err="1" smtClean="0"/>
              <a:t>epos</a:t>
            </a:r>
            <a:r>
              <a:rPr lang="ru-RU" dirty="0" smtClean="0"/>
              <a:t> речь) – совокупность правил устной речи, </a:t>
            </a:r>
            <a:r>
              <a:rPr lang="ru-RU" b="1" i="1" dirty="0" smtClean="0"/>
              <a:t>произношения</a:t>
            </a:r>
            <a:r>
              <a:rPr lang="ru-RU" dirty="0" smtClean="0"/>
              <a:t> и </a:t>
            </a:r>
            <a:r>
              <a:rPr lang="ru-RU" b="1" i="1" dirty="0" smtClean="0"/>
              <a:t>ударения</a:t>
            </a:r>
            <a:r>
              <a:rPr lang="ru-RU" dirty="0" smtClean="0"/>
              <a:t>, тем самым обеспечивая единообразное и обязательное для всех грамотных носителей языка звучание всех языковых единиц в соответствии с особенностями языковой фонетической системы, а также единообразное произнесение тех или иных языковых единиц в соответствии с исторически сложившимися и закрепившимися в общественной языковой практике нормами произношения.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Орфоэпическая норма </a:t>
            </a:r>
            <a:r>
              <a:rPr lang="ru-RU" dirty="0" smtClean="0"/>
              <a:t>- единственно возможный или предпочитаемый вариант правильного, образцового произношения слова.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229600" cy="1143000"/>
          </a:xfrm>
        </p:spPr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Орфоэпические нормы:</a:t>
            </a: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Произношение</a:t>
            </a:r>
            <a:r>
              <a:rPr lang="ru-RU" b="1" i="1" dirty="0" smtClean="0"/>
              <a:t> </a:t>
            </a:r>
            <a:r>
              <a:rPr lang="ru-RU" dirty="0" smtClean="0"/>
              <a:t>- норма воспроизведения звуков в слове. Произношение определено фонетической системой гласных и согласных звуков. В нём проявляются такое свойство звуков в русском языке как </a:t>
            </a:r>
            <a:r>
              <a:rPr lang="ru-RU" b="1" i="1" dirty="0" smtClean="0"/>
              <a:t>редукция безударных гласных</a:t>
            </a:r>
            <a:r>
              <a:rPr lang="ru-RU" dirty="0" smtClean="0"/>
              <a:t>, </a:t>
            </a:r>
            <a:r>
              <a:rPr lang="ru-RU" b="1" i="1" dirty="0" smtClean="0"/>
              <a:t>оглушение согласных</a:t>
            </a:r>
            <a:r>
              <a:rPr lang="ru-RU" dirty="0" smtClean="0"/>
              <a:t> на конце и перед глухими, </a:t>
            </a:r>
            <a:r>
              <a:rPr lang="ru-RU" b="1" i="1" dirty="0" smtClean="0"/>
              <a:t>озвончение </a:t>
            </a:r>
            <a:r>
              <a:rPr lang="ru-RU" dirty="0" smtClean="0"/>
              <a:t>согласных перед звонкими: </a:t>
            </a:r>
          </a:p>
          <a:p>
            <a:pPr algn="just"/>
            <a:endParaRPr lang="ru-RU" dirty="0" smtClean="0"/>
          </a:p>
          <a:p>
            <a:pPr>
              <a:buNone/>
            </a:pPr>
            <a:r>
              <a:rPr lang="ru-RU" dirty="0" smtClean="0"/>
              <a:t>			</a:t>
            </a:r>
            <a:r>
              <a:rPr lang="ru-RU" i="1" dirty="0" smtClean="0"/>
              <a:t>[</a:t>
            </a:r>
            <a:r>
              <a:rPr lang="ru-RU" i="1" dirty="0" err="1" smtClean="0"/>
              <a:t>марос</a:t>
            </a:r>
            <a:r>
              <a:rPr lang="ru-RU" i="1" dirty="0" smtClean="0"/>
              <a:t>] – мороз, [</a:t>
            </a:r>
            <a:r>
              <a:rPr lang="ru-RU" i="1" dirty="0" err="1" smtClean="0"/>
              <a:t>смаска</a:t>
            </a:r>
            <a:r>
              <a:rPr lang="ru-RU" i="1" dirty="0" smtClean="0"/>
              <a:t>] – смазка, </a:t>
            </a:r>
          </a:p>
          <a:p>
            <a:pPr>
              <a:buNone/>
            </a:pPr>
            <a:r>
              <a:rPr lang="ru-RU" i="1" dirty="0" smtClean="0"/>
              <a:t>				[</a:t>
            </a:r>
            <a:r>
              <a:rPr lang="ru-RU" i="1" dirty="0" err="1" smtClean="0"/>
              <a:t>маладьба</a:t>
            </a:r>
            <a:r>
              <a:rPr lang="ru-RU" i="1" dirty="0" smtClean="0"/>
              <a:t>] –молотьба.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Наблюдается также смягчение перед мягкими сонорных и  сонорных перед сонорными и мягкими:</a:t>
            </a:r>
          </a:p>
          <a:p>
            <a:endParaRPr lang="ru-RU" dirty="0" smtClean="0"/>
          </a:p>
          <a:p>
            <a:pPr lvl="3">
              <a:buNone/>
            </a:pPr>
            <a:r>
              <a:rPr lang="ru-RU" i="1" dirty="0" smtClean="0"/>
              <a:t>		</a:t>
            </a:r>
            <a:r>
              <a:rPr lang="ru-RU" sz="2800" i="1" dirty="0" err="1" smtClean="0"/>
              <a:t>ко</a:t>
            </a:r>
            <a:r>
              <a:rPr lang="ru-RU" sz="2800" b="1" i="1" dirty="0" err="1" smtClean="0"/>
              <a:t>Н</a:t>
            </a:r>
            <a:r>
              <a:rPr lang="ru-RU" sz="2800" i="1" dirty="0" err="1" smtClean="0"/>
              <a:t>чик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ко</a:t>
            </a:r>
            <a:r>
              <a:rPr lang="ru-RU" sz="2800" b="1" i="1" dirty="0" err="1" smtClean="0"/>
              <a:t>Н</a:t>
            </a:r>
            <a:r>
              <a:rPr lang="ru-RU" sz="2800" i="1" dirty="0" err="1" smtClean="0"/>
              <a:t>ца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Пе</a:t>
            </a:r>
            <a:r>
              <a:rPr lang="ru-RU" sz="2800" b="1" i="1" dirty="0" err="1" smtClean="0"/>
              <a:t>Р</a:t>
            </a:r>
            <a:r>
              <a:rPr lang="ru-RU" sz="2800" i="1" dirty="0" err="1" smtClean="0"/>
              <a:t>мь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бо</a:t>
            </a:r>
            <a:r>
              <a:rPr lang="ru-RU" sz="2800" b="1" i="1" dirty="0" err="1" smtClean="0"/>
              <a:t>Р</a:t>
            </a:r>
            <a:r>
              <a:rPr lang="ru-RU" sz="2800" i="1" dirty="0" err="1" smtClean="0"/>
              <a:t>щ</a:t>
            </a:r>
            <a:endParaRPr lang="ru-RU" sz="2800" i="1" dirty="0" smtClean="0"/>
          </a:p>
          <a:p>
            <a:pPr lvl="3">
              <a:buNone/>
            </a:pPr>
            <a:endParaRPr lang="ru-RU" sz="2800" dirty="0" smtClean="0"/>
          </a:p>
          <a:p>
            <a:r>
              <a:rPr lang="ru-RU" dirty="0" smtClean="0"/>
              <a:t>В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основе</a:t>
            </a:r>
            <a:r>
              <a:rPr lang="ru-RU" dirty="0" smtClean="0"/>
              <a:t> норм  произношения лежит </a:t>
            </a:r>
            <a:r>
              <a:rPr lang="ru-RU" b="1" i="1" dirty="0" smtClean="0"/>
              <a:t>система звуков русского языка</a:t>
            </a:r>
            <a:r>
              <a:rPr lang="ru-RU" dirty="0" smtClean="0"/>
              <a:t>, гласных и согласных. </a:t>
            </a:r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Ударение</a:t>
            </a:r>
            <a:r>
              <a:rPr lang="ru-RU" b="1" i="1" dirty="0" smtClean="0"/>
              <a:t> </a:t>
            </a:r>
            <a:r>
              <a:rPr lang="ru-RU" dirty="0" smtClean="0"/>
              <a:t>- выделение  гласного звука силой голоса(связано с грамматическими свойствами слова и его лексическим значением).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dirty="0" smtClean="0"/>
              <a:t>Иначе норму ударения называют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Акцентуация</a:t>
            </a:r>
            <a:r>
              <a:rPr lang="ru-RU" dirty="0" smtClean="0"/>
              <a:t> –правильное ударение в словах.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dirty="0" smtClean="0"/>
              <a:t>		В русском языке существует сложная система подвижного, разноместного ударения. Оно может падать на любой слог и перемещаться при образовании, грамматических форм слова. Например: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вод</a:t>
            </a:r>
            <a:r>
              <a:rPr lang="ru-RU" b="1" i="1" dirty="0" err="1" smtClean="0"/>
              <a:t>А</a:t>
            </a:r>
            <a:r>
              <a:rPr lang="ru-RU" i="1" dirty="0" smtClean="0"/>
              <a:t> – </a:t>
            </a:r>
            <a:r>
              <a:rPr lang="ru-RU" i="1" dirty="0" err="1" smtClean="0"/>
              <a:t>в</a:t>
            </a:r>
            <a:r>
              <a:rPr lang="ru-RU" b="1" i="1" dirty="0" err="1" smtClean="0"/>
              <a:t>О</a:t>
            </a:r>
            <a:r>
              <a:rPr lang="ru-RU" i="1" dirty="0" err="1" smtClean="0"/>
              <a:t>ду</a:t>
            </a:r>
            <a:r>
              <a:rPr lang="ru-RU" i="1" dirty="0" smtClean="0"/>
              <a:t>, </a:t>
            </a:r>
            <a:r>
              <a:rPr lang="ru-RU" i="1" dirty="0" err="1" smtClean="0"/>
              <a:t>пр</a:t>
            </a:r>
            <a:r>
              <a:rPr lang="ru-RU" b="1" i="1" dirty="0" err="1" smtClean="0"/>
              <a:t>И</a:t>
            </a:r>
            <a:r>
              <a:rPr lang="ru-RU" i="1" dirty="0" err="1" smtClean="0"/>
              <a:t>нял</a:t>
            </a:r>
            <a:r>
              <a:rPr lang="ru-RU" i="1" dirty="0" smtClean="0"/>
              <a:t> – </a:t>
            </a:r>
            <a:r>
              <a:rPr lang="ru-RU" i="1" dirty="0" err="1" smtClean="0"/>
              <a:t>принял</a:t>
            </a:r>
            <a:r>
              <a:rPr lang="ru-RU" b="1" i="1" dirty="0" err="1" smtClean="0"/>
              <a:t>А</a:t>
            </a:r>
            <a:r>
              <a:rPr lang="ru-RU" i="1" dirty="0" smtClean="0"/>
              <a:t>, товар </a:t>
            </a:r>
            <a:r>
              <a:rPr lang="ru-RU" i="1" dirty="0" err="1" smtClean="0"/>
              <a:t>д</a:t>
            </a:r>
            <a:r>
              <a:rPr lang="ru-RU" b="1" i="1" dirty="0" err="1" smtClean="0"/>
              <a:t>О</a:t>
            </a:r>
            <a:r>
              <a:rPr lang="ru-RU" i="1" dirty="0" err="1" smtClean="0"/>
              <a:t>рог</a:t>
            </a:r>
            <a:r>
              <a:rPr lang="ru-RU" i="1" dirty="0" smtClean="0"/>
              <a:t> – вещь </a:t>
            </a:r>
            <a:r>
              <a:rPr lang="ru-RU" i="1" dirty="0" err="1" smtClean="0"/>
              <a:t>дорог</a:t>
            </a:r>
            <a:r>
              <a:rPr lang="ru-RU" b="1" i="1" dirty="0" err="1" smtClean="0"/>
              <a:t>А</a:t>
            </a:r>
            <a:r>
              <a:rPr lang="ru-RU" i="1" dirty="0" smtClean="0"/>
              <a:t>.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i="1" dirty="0" smtClean="0"/>
              <a:t>		</a:t>
            </a:r>
            <a:r>
              <a:rPr lang="ru-RU" dirty="0" smtClean="0"/>
              <a:t>Каждое слово имеет ударение на любом из слогов: </a:t>
            </a:r>
            <a:r>
              <a:rPr lang="ru-RU" i="1" dirty="0" err="1" smtClean="0"/>
              <a:t>т</a:t>
            </a:r>
            <a:r>
              <a:rPr lang="ru-RU" b="1" i="1" dirty="0" err="1" smtClean="0"/>
              <a:t>О</a:t>
            </a:r>
            <a:r>
              <a:rPr lang="ru-RU" i="1" dirty="0" err="1" smtClean="0"/>
              <a:t>пливо</a:t>
            </a:r>
            <a:r>
              <a:rPr lang="ru-RU" i="1" dirty="0" smtClean="0"/>
              <a:t>, </a:t>
            </a:r>
            <a:r>
              <a:rPr lang="ru-RU" i="1" dirty="0" err="1" smtClean="0"/>
              <a:t>кор</a:t>
            </a:r>
            <a:r>
              <a:rPr lang="ru-RU" b="1" i="1" dirty="0" err="1" smtClean="0"/>
              <a:t>О</a:t>
            </a:r>
            <a:r>
              <a:rPr lang="ru-RU" i="1" dirty="0" err="1" smtClean="0"/>
              <a:t>ва</a:t>
            </a:r>
            <a:r>
              <a:rPr lang="ru-RU" i="1" dirty="0" smtClean="0"/>
              <a:t>, </a:t>
            </a:r>
            <a:r>
              <a:rPr lang="ru-RU" i="1" dirty="0" err="1" smtClean="0"/>
              <a:t>толокн</a:t>
            </a:r>
            <a:r>
              <a:rPr lang="ru-RU" b="1" i="1" dirty="0" err="1" smtClean="0"/>
              <a:t>О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Georgia" pitchFamily="18" charset="0"/>
              </a:rPr>
              <a:t>Орфоэпические нормы зафиксированы в орфоэпических словарях русского языка и словарях ударений.</a:t>
            </a:r>
            <a:endParaRPr lang="ru-RU" dirty="0"/>
          </a:p>
        </p:txBody>
      </p:sp>
      <p:pic>
        <p:nvPicPr>
          <p:cNvPr id="4" name="Рисунок 9" descr="_j2500011864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86500">
            <a:off x="6142415" y="3644919"/>
            <a:ext cx="19192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100022184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59591">
            <a:off x="1169617" y="3586239"/>
            <a:ext cx="17653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1" descr="_j2500018872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429000"/>
            <a:ext cx="17351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правила произношения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Итак напомним </a:t>
            </a:r>
            <a:r>
              <a:rPr lang="ru-RU" dirty="0" smtClean="0"/>
              <a:t>- в основе норм  произношения лежит система звуков русского языка, гласных и согласных. </a:t>
            </a:r>
          </a:p>
          <a:p>
            <a:pPr algn="just"/>
            <a:r>
              <a:rPr lang="ru-RU" dirty="0" smtClean="0"/>
              <a:t> Свойства их, процесс образования, сочетания сказываются на произношении. Система гласных звуков включает в себя шесть единиц: </a:t>
            </a:r>
            <a:r>
              <a:rPr lang="ru-RU" i="1" dirty="0" smtClean="0"/>
              <a:t>а, о, э, у, </a:t>
            </a:r>
            <a:r>
              <a:rPr lang="ru-RU" i="1" dirty="0" err="1" smtClean="0"/>
              <a:t>ы</a:t>
            </a:r>
            <a:r>
              <a:rPr lang="ru-RU" i="1" dirty="0" smtClean="0"/>
              <a:t>, и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 Орфоэпические нормы в области гласных в общих чертах отражены в книге «Краткий справочник по современному русскому языку» /под ред. П.А. </a:t>
            </a:r>
            <a:r>
              <a:rPr lang="ru-RU" dirty="0" err="1" smtClean="0"/>
              <a:t>Леканта</a:t>
            </a:r>
            <a:r>
              <a:rPr lang="ru-RU" dirty="0" smtClean="0"/>
              <a:t>. В современном русском литературном языке господствует норма </a:t>
            </a:r>
            <a:r>
              <a:rPr lang="ru-RU" b="1" dirty="0" smtClean="0"/>
              <a:t>иканье, аканье</a:t>
            </a:r>
            <a:r>
              <a:rPr lang="ru-RU" dirty="0" smtClean="0"/>
              <a:t>, то есть   произношение после мягких согласных в безударном положении </a:t>
            </a:r>
            <a:r>
              <a:rPr lang="ru-RU" i="1" dirty="0" smtClean="0"/>
              <a:t>и</a:t>
            </a:r>
            <a:r>
              <a:rPr lang="ru-RU" dirty="0" smtClean="0"/>
              <a:t>, точнее </a:t>
            </a:r>
            <a:r>
              <a:rPr lang="ru-RU" i="1" dirty="0" smtClean="0"/>
              <a:t>и[э]</a:t>
            </a:r>
            <a:r>
              <a:rPr lang="ru-RU" dirty="0" smtClean="0"/>
              <a:t>,    а после твёрдых  </a:t>
            </a:r>
            <a:r>
              <a:rPr lang="ru-RU" i="1" dirty="0" smtClean="0"/>
              <a:t>а</a:t>
            </a:r>
            <a:r>
              <a:rPr lang="ru-RU" dirty="0" smtClean="0"/>
              <a:t> вместо </a:t>
            </a:r>
            <a:r>
              <a:rPr lang="ru-RU" i="1" dirty="0" smtClean="0"/>
              <a:t>о. </a:t>
            </a:r>
            <a:r>
              <a:rPr lang="ru-RU" dirty="0" smtClean="0"/>
              <a:t> Примером тому могут быть  слова:  [</a:t>
            </a:r>
            <a:r>
              <a:rPr lang="ru-RU" i="1" dirty="0" err="1" smtClean="0"/>
              <a:t>ри</a:t>
            </a:r>
            <a:r>
              <a:rPr lang="ru-RU" i="1" dirty="0" smtClean="0"/>
              <a:t>[э]</a:t>
            </a:r>
            <a:r>
              <a:rPr lang="ru-RU" i="1" dirty="0" err="1" smtClean="0"/>
              <a:t>ка</a:t>
            </a:r>
            <a:r>
              <a:rPr lang="ru-RU" i="1" dirty="0" smtClean="0"/>
              <a:t>, ни[э]су, пи[э]так,</a:t>
            </a:r>
            <a:r>
              <a:rPr lang="ru-RU" dirty="0" smtClean="0"/>
              <a:t> </a:t>
            </a:r>
            <a:r>
              <a:rPr lang="ru-RU" i="1" dirty="0" err="1" smtClean="0"/>
              <a:t>горат</a:t>
            </a:r>
            <a:r>
              <a:rPr lang="ru-RU" dirty="0" smtClean="0"/>
              <a:t>]- </a:t>
            </a:r>
            <a:r>
              <a:rPr lang="ru-RU" i="1" dirty="0" smtClean="0"/>
              <a:t>река, несу, пятак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правила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Система </a:t>
            </a:r>
            <a:r>
              <a:rPr lang="ru-RU" b="1" dirty="0" smtClean="0"/>
              <a:t>согласных звуков </a:t>
            </a:r>
            <a:r>
              <a:rPr lang="ru-RU" dirty="0" smtClean="0"/>
              <a:t>насчитывает  большее количество единиц, нежели гласных. Принято различать согласные звуки по:</a:t>
            </a:r>
          </a:p>
          <a:p>
            <a:pPr lvl="1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1.По месту образования</a:t>
            </a:r>
            <a:r>
              <a:rPr lang="ru-RU" b="1" dirty="0" smtClean="0"/>
              <a:t>(</a:t>
            </a:r>
            <a:r>
              <a:rPr lang="ru-RU" dirty="0" smtClean="0"/>
              <a:t>это участие органов речи: губ, языка, зубов -  в создании согласного звука ):</a:t>
            </a:r>
          </a:p>
          <a:p>
            <a:pPr lvl="2"/>
            <a:r>
              <a:rPr lang="ru-RU" b="1" dirty="0" smtClean="0"/>
              <a:t>губные </a:t>
            </a:r>
            <a:r>
              <a:rPr lang="ru-RU" i="1" dirty="0" smtClean="0"/>
              <a:t>[</a:t>
            </a:r>
            <a:r>
              <a:rPr lang="ru-RU" i="1" dirty="0" err="1" smtClean="0"/>
              <a:t>ф</a:t>
            </a:r>
            <a:r>
              <a:rPr lang="ru-RU" i="1" dirty="0" smtClean="0"/>
              <a:t>, в,</a:t>
            </a:r>
            <a:r>
              <a:rPr lang="ru-RU" dirty="0" smtClean="0"/>
              <a:t> </a:t>
            </a:r>
            <a:r>
              <a:rPr lang="ru-RU" i="1" dirty="0" smtClean="0"/>
              <a:t>м,</a:t>
            </a:r>
            <a:r>
              <a:rPr lang="ru-RU" dirty="0" smtClean="0"/>
              <a:t> </a:t>
            </a:r>
            <a:r>
              <a:rPr lang="ru-RU" i="1" dirty="0" err="1" smtClean="0"/>
              <a:t>п</a:t>
            </a:r>
            <a:r>
              <a:rPr lang="ru-RU" i="1" dirty="0" smtClean="0"/>
              <a:t>, б];</a:t>
            </a:r>
          </a:p>
          <a:p>
            <a:pPr lvl="2"/>
            <a:r>
              <a:rPr lang="ru-RU" b="1" dirty="0" smtClean="0"/>
              <a:t>переднеязычные </a:t>
            </a:r>
            <a:r>
              <a:rPr lang="ru-RU" i="1" dirty="0" smtClean="0"/>
              <a:t>[с, </a:t>
            </a:r>
            <a:r>
              <a:rPr lang="ru-RU" i="1" dirty="0" err="1" smtClean="0"/>
              <a:t>з</a:t>
            </a:r>
            <a:r>
              <a:rPr lang="ru-RU" i="1" dirty="0" smtClean="0"/>
              <a:t>, </a:t>
            </a:r>
            <a:r>
              <a:rPr lang="ru-RU" i="1" dirty="0" err="1" smtClean="0"/>
              <a:t>ш</a:t>
            </a:r>
            <a:r>
              <a:rPr lang="ru-RU" i="1" dirty="0" smtClean="0"/>
              <a:t>, ж, л, </a:t>
            </a:r>
            <a:r>
              <a:rPr lang="ru-RU" i="1" dirty="0" err="1" smtClean="0"/>
              <a:t>н</a:t>
            </a:r>
            <a:r>
              <a:rPr lang="ru-RU" i="1" dirty="0" smtClean="0"/>
              <a:t>, </a:t>
            </a:r>
            <a:r>
              <a:rPr lang="ru-RU" i="1" dirty="0" err="1" smtClean="0"/>
              <a:t>р</a:t>
            </a:r>
            <a:r>
              <a:rPr lang="ru-RU" i="1" dirty="0" smtClean="0"/>
              <a:t>, т, </a:t>
            </a:r>
            <a:r>
              <a:rPr lang="ru-RU" i="1" dirty="0" err="1" smtClean="0"/>
              <a:t>д</a:t>
            </a:r>
            <a:r>
              <a:rPr lang="ru-RU" i="1" dirty="0" smtClean="0"/>
              <a:t>, </a:t>
            </a:r>
            <a:r>
              <a:rPr lang="ru-RU" i="1" dirty="0" err="1" smtClean="0"/>
              <a:t>ц</a:t>
            </a:r>
            <a:r>
              <a:rPr lang="ru-RU" i="1" dirty="0" smtClean="0"/>
              <a:t>, ч]:</a:t>
            </a:r>
          </a:p>
          <a:p>
            <a:pPr lvl="3"/>
            <a:r>
              <a:rPr lang="ru-RU" b="1" dirty="0" smtClean="0"/>
              <a:t>зубные</a:t>
            </a:r>
            <a:r>
              <a:rPr lang="ru-RU" dirty="0" smtClean="0"/>
              <a:t> </a:t>
            </a:r>
            <a:r>
              <a:rPr lang="ru-RU" i="1" dirty="0" smtClean="0"/>
              <a:t>[с, </a:t>
            </a:r>
            <a:r>
              <a:rPr lang="ru-RU" i="1" dirty="0" err="1" smtClean="0"/>
              <a:t>з</a:t>
            </a:r>
            <a:r>
              <a:rPr lang="ru-RU" i="1" dirty="0" smtClean="0"/>
              <a:t>, л, </a:t>
            </a:r>
            <a:r>
              <a:rPr lang="ru-RU" i="1" dirty="0" err="1" smtClean="0"/>
              <a:t>н</a:t>
            </a:r>
            <a:r>
              <a:rPr lang="ru-RU" i="1" dirty="0" smtClean="0"/>
              <a:t>, т, </a:t>
            </a:r>
            <a:r>
              <a:rPr lang="ru-RU" i="1" dirty="0" err="1" smtClean="0"/>
              <a:t>д</a:t>
            </a:r>
            <a:r>
              <a:rPr lang="ru-RU" i="1" dirty="0" smtClean="0"/>
              <a:t>, </a:t>
            </a:r>
            <a:r>
              <a:rPr lang="ru-RU" i="1" dirty="0" err="1" smtClean="0"/>
              <a:t>ц</a:t>
            </a:r>
            <a:r>
              <a:rPr lang="ru-RU" i="1" dirty="0" smtClean="0"/>
              <a:t>]</a:t>
            </a:r>
            <a:r>
              <a:rPr lang="ru-RU" dirty="0" smtClean="0"/>
              <a:t> ;</a:t>
            </a:r>
          </a:p>
          <a:p>
            <a:pPr lvl="3"/>
            <a:r>
              <a:rPr lang="ru-RU" b="1" dirty="0" smtClean="0"/>
              <a:t>передненёбные</a:t>
            </a:r>
            <a:r>
              <a:rPr lang="ru-RU" dirty="0" smtClean="0"/>
              <a:t>  </a:t>
            </a:r>
            <a:r>
              <a:rPr lang="ru-RU" i="1" dirty="0" smtClean="0"/>
              <a:t>[</a:t>
            </a:r>
            <a:r>
              <a:rPr lang="ru-RU" i="1" dirty="0" err="1" smtClean="0"/>
              <a:t>ш,ж,р,ч</a:t>
            </a:r>
            <a:r>
              <a:rPr lang="ru-RU" i="1" dirty="0" smtClean="0"/>
              <a:t>];</a:t>
            </a:r>
          </a:p>
          <a:p>
            <a:pPr lvl="2"/>
            <a:r>
              <a:rPr lang="ru-RU" b="1" dirty="0" smtClean="0"/>
              <a:t>Среднеязычным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й</a:t>
            </a:r>
            <a:r>
              <a:rPr lang="ru-RU" i="1" dirty="0" smtClean="0"/>
              <a:t>]</a:t>
            </a:r>
            <a:r>
              <a:rPr lang="ru-RU" dirty="0" smtClean="0"/>
              <a:t>, </a:t>
            </a:r>
            <a:endParaRPr lang="ru-RU" i="1" dirty="0" smtClean="0"/>
          </a:p>
          <a:p>
            <a:pPr lvl="2"/>
            <a:r>
              <a:rPr lang="ru-RU" b="1" dirty="0" smtClean="0"/>
              <a:t>Заднеязычными</a:t>
            </a:r>
            <a:r>
              <a:rPr lang="ru-RU" dirty="0" smtClean="0"/>
              <a:t> –  мягкие и твёрдые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, к, г]</a:t>
            </a:r>
            <a:r>
              <a:rPr lang="ru-RU" dirty="0" smtClean="0"/>
              <a:t>. </a:t>
            </a:r>
          </a:p>
          <a:p>
            <a:pPr lvl="2">
              <a:buNone/>
            </a:pPr>
            <a:endParaRPr lang="ru-RU" b="1" dirty="0" smtClean="0"/>
          </a:p>
          <a:p>
            <a:pPr lvl="2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2.По способу образования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(это метод преодоления преграды воздушной струёй)</a:t>
            </a:r>
            <a:r>
              <a:rPr lang="ru-RU" b="1" dirty="0" smtClean="0"/>
              <a:t>:</a:t>
            </a:r>
            <a:endParaRPr lang="ru-RU" dirty="0" smtClean="0"/>
          </a:p>
          <a:p>
            <a:pPr lvl="2"/>
            <a:r>
              <a:rPr lang="ru-RU" dirty="0" smtClean="0"/>
              <a:t>согласные </a:t>
            </a:r>
            <a:r>
              <a:rPr lang="ru-RU" b="1" dirty="0" smtClean="0"/>
              <a:t>шумные: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ф</a:t>
            </a:r>
            <a:r>
              <a:rPr lang="ru-RU" i="1" dirty="0" smtClean="0"/>
              <a:t>, в, с, </a:t>
            </a:r>
            <a:r>
              <a:rPr lang="ru-RU" i="1" dirty="0" err="1" smtClean="0"/>
              <a:t>з</a:t>
            </a:r>
            <a:r>
              <a:rPr lang="ru-RU" i="1" dirty="0" smtClean="0"/>
              <a:t>, </a:t>
            </a:r>
            <a:r>
              <a:rPr lang="ru-RU" i="1" dirty="0" err="1" smtClean="0"/>
              <a:t>ш</a:t>
            </a:r>
            <a:r>
              <a:rPr lang="ru-RU" i="1" dirty="0" smtClean="0"/>
              <a:t>, ж, 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,  </a:t>
            </a:r>
            <a:r>
              <a:rPr lang="ru-RU" i="1" dirty="0" smtClean="0"/>
              <a:t>[</a:t>
            </a:r>
            <a:r>
              <a:rPr lang="ru-RU" i="1" dirty="0" err="1" smtClean="0"/>
              <a:t>п</a:t>
            </a:r>
            <a:r>
              <a:rPr lang="ru-RU" i="1" dirty="0" smtClean="0"/>
              <a:t>, б, т, </a:t>
            </a:r>
            <a:r>
              <a:rPr lang="ru-RU" i="1" dirty="0" err="1" smtClean="0"/>
              <a:t>д</a:t>
            </a:r>
            <a:r>
              <a:rPr lang="ru-RU" i="1" dirty="0" smtClean="0"/>
              <a:t>, к, г, </a:t>
            </a:r>
            <a:r>
              <a:rPr lang="ru-RU" i="1" dirty="0" err="1" smtClean="0"/>
              <a:t>ц</a:t>
            </a:r>
            <a:r>
              <a:rPr lang="ru-RU" i="1" dirty="0" smtClean="0"/>
              <a:t>, ч]</a:t>
            </a:r>
            <a:r>
              <a:rPr lang="ru-RU" dirty="0" smtClean="0"/>
              <a:t>;  </a:t>
            </a:r>
          </a:p>
          <a:p>
            <a:pPr lvl="2"/>
            <a:r>
              <a:rPr lang="ru-RU" b="1" dirty="0" smtClean="0"/>
              <a:t>сонорные</a:t>
            </a:r>
            <a:r>
              <a:rPr lang="ru-RU" dirty="0" smtClean="0"/>
              <a:t> </a:t>
            </a:r>
            <a:r>
              <a:rPr lang="ru-RU" i="1" dirty="0" smtClean="0"/>
              <a:t>[л, м, </a:t>
            </a:r>
            <a:r>
              <a:rPr lang="ru-RU" i="1" dirty="0" err="1" smtClean="0"/>
              <a:t>н</a:t>
            </a:r>
            <a:r>
              <a:rPr lang="ru-RU" i="1" dirty="0" smtClean="0"/>
              <a:t>, </a:t>
            </a:r>
            <a:r>
              <a:rPr lang="ru-RU" i="1" dirty="0" err="1" smtClean="0"/>
              <a:t>р</a:t>
            </a:r>
            <a:r>
              <a:rPr lang="ru-RU" i="1" dirty="0" smtClean="0"/>
              <a:t>]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правила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Произношение  сочетаний </a:t>
            </a:r>
            <a:r>
              <a:rPr lang="ru-RU" b="1" dirty="0" err="1" smtClean="0"/>
              <a:t>чн</a:t>
            </a:r>
            <a:r>
              <a:rPr lang="ru-RU" b="1" dirty="0" smtClean="0"/>
              <a:t>, </a:t>
            </a:r>
            <a:r>
              <a:rPr lang="ru-RU" b="1" dirty="0" err="1" smtClean="0"/>
              <a:t>чт</a:t>
            </a:r>
            <a:r>
              <a:rPr lang="ru-RU" b="1" dirty="0" smtClean="0"/>
              <a:t>:</a:t>
            </a:r>
          </a:p>
          <a:p>
            <a:pPr lvl="1"/>
            <a:r>
              <a:rPr lang="ru-RU" dirty="0" smtClean="0"/>
              <a:t>В современном русском языке слова с сочетанием </a:t>
            </a:r>
            <a:r>
              <a:rPr lang="ru-RU" b="1" dirty="0" err="1" smtClean="0"/>
              <a:t>чн</a:t>
            </a:r>
            <a:r>
              <a:rPr lang="ru-RU" dirty="0" smtClean="0"/>
              <a:t> можно разделить на 3 группы:</a:t>
            </a:r>
          </a:p>
          <a:p>
            <a:pPr lvl="2"/>
            <a:r>
              <a:rPr lang="ru-RU" sz="2400" dirty="0" smtClean="0"/>
              <a:t>Те, которые произносятся только как [</a:t>
            </a:r>
            <a:r>
              <a:rPr lang="ru-RU" sz="2400" dirty="0" err="1" smtClean="0"/>
              <a:t>шн</a:t>
            </a:r>
            <a:r>
              <a:rPr lang="ru-RU" sz="2400" dirty="0" smtClean="0"/>
              <a:t>]: </a:t>
            </a:r>
            <a:r>
              <a:rPr lang="ru-RU" sz="2400" i="1" dirty="0" smtClean="0"/>
              <a:t>конечно, скучно, нарочно, прачечная, скворечник, девичник, двоечник, горчичник, </a:t>
            </a:r>
            <a:r>
              <a:rPr lang="ru-RU" sz="2400" dirty="0" smtClean="0"/>
              <a:t> а также женские отчества на -</a:t>
            </a:r>
            <a:r>
              <a:rPr lang="ru-RU" sz="2400" dirty="0" err="1" smtClean="0"/>
              <a:t>чна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i="1" dirty="0" smtClean="0"/>
              <a:t>Ильинична, Кузьминична, Фоминична</a:t>
            </a:r>
          </a:p>
          <a:p>
            <a:pPr lvl="2"/>
            <a:r>
              <a:rPr lang="ru-RU" sz="2400" dirty="0" smtClean="0"/>
              <a:t>Те, в которых </a:t>
            </a:r>
            <a:r>
              <a:rPr lang="ru-RU" sz="2400" b="1" dirty="0" err="1" smtClean="0"/>
              <a:t>чн</a:t>
            </a:r>
            <a:r>
              <a:rPr lang="ru-RU" sz="2400" dirty="0" smtClean="0"/>
              <a:t> произносится только как [</a:t>
            </a:r>
            <a:r>
              <a:rPr lang="ru-RU" sz="2400" dirty="0" err="1" smtClean="0"/>
              <a:t>ч</a:t>
            </a:r>
            <a:r>
              <a:rPr lang="ru-RU" sz="2400" b="1" baseline="50000" dirty="0" err="1" smtClean="0"/>
              <a:t>,</a:t>
            </a:r>
            <a:r>
              <a:rPr lang="ru-RU" sz="2400" dirty="0" err="1" smtClean="0"/>
              <a:t>н</a:t>
            </a:r>
            <a:r>
              <a:rPr lang="ru-RU" sz="2400" dirty="0" smtClean="0"/>
              <a:t>]:  </a:t>
            </a:r>
            <a:r>
              <a:rPr lang="ru-RU" sz="2400" i="1" dirty="0" smtClean="0"/>
              <a:t>точно, удачный, точечный, маскировочный</a:t>
            </a:r>
          </a:p>
          <a:p>
            <a:pPr lvl="2"/>
            <a:r>
              <a:rPr lang="ru-RU" sz="2400" dirty="0" smtClean="0"/>
              <a:t>Те, в которых нормативными считаются оба варианта произношения - [</a:t>
            </a:r>
            <a:r>
              <a:rPr lang="ru-RU" sz="2400" dirty="0" err="1" smtClean="0"/>
              <a:t>ч</a:t>
            </a:r>
            <a:r>
              <a:rPr lang="ru-RU" sz="2400" b="1" baseline="50000" dirty="0" err="1" smtClean="0"/>
              <a:t>,</a:t>
            </a:r>
            <a:r>
              <a:rPr lang="ru-RU" sz="2400" dirty="0" err="1" smtClean="0"/>
              <a:t>н</a:t>
            </a:r>
            <a:r>
              <a:rPr lang="ru-RU" sz="2400" dirty="0" smtClean="0"/>
              <a:t>] и [</a:t>
            </a:r>
            <a:r>
              <a:rPr lang="ru-RU" sz="2400" dirty="0" err="1" smtClean="0"/>
              <a:t>шн</a:t>
            </a:r>
            <a:r>
              <a:rPr lang="ru-RU" sz="2400" dirty="0" smtClean="0"/>
              <a:t>]: подсвечник, булочная, горничная, копеечный, порядочный. </a:t>
            </a:r>
          </a:p>
          <a:p>
            <a:pPr lvl="2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1693</Words>
  <Application>Microsoft Office PowerPoint</Application>
  <PresentationFormat>Экран (4:3)</PresentationFormat>
  <Paragraphs>125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Орфоэпические нормы</vt:lpstr>
      <vt:lpstr>План</vt:lpstr>
      <vt:lpstr>Основные понятия</vt:lpstr>
      <vt:lpstr>Основные понятия</vt:lpstr>
      <vt:lpstr>Основные понятия</vt:lpstr>
      <vt:lpstr>Основные понятия</vt:lpstr>
      <vt:lpstr>Некоторые правила произношения</vt:lpstr>
      <vt:lpstr>Некоторые правила произношения</vt:lpstr>
      <vt:lpstr>Некоторые правила произношения</vt:lpstr>
      <vt:lpstr>Некоторые правила произношения</vt:lpstr>
      <vt:lpstr>Некоторые правила произношения</vt:lpstr>
      <vt:lpstr>Некоторые правила произношения</vt:lpstr>
      <vt:lpstr>Некоторые правила произношения</vt:lpstr>
      <vt:lpstr>Некоторые правила произношения</vt:lpstr>
      <vt:lpstr>Постановка ударения</vt:lpstr>
      <vt:lpstr>Постановка ударения</vt:lpstr>
      <vt:lpstr>Постановка ударения</vt:lpstr>
      <vt:lpstr>Постановка ударения</vt:lpstr>
      <vt:lpstr>Постановка ударения</vt:lpstr>
      <vt:lpstr>Постановка ударения</vt:lpstr>
      <vt:lpstr>Постановка ударения</vt:lpstr>
      <vt:lpstr>Глоссарий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Орфоэпические нормы</dc:title>
  <cp:lastModifiedBy>Fire FOX</cp:lastModifiedBy>
  <cp:revision>19</cp:revision>
  <dcterms:modified xsi:type="dcterms:W3CDTF">2011-10-26T07:47:36Z</dcterms:modified>
</cp:coreProperties>
</file>