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811" r:id="rId2"/>
  </p:sldMasterIdLst>
  <p:notesMasterIdLst>
    <p:notesMasterId r:id="rId20"/>
  </p:notesMasterIdLst>
  <p:sldIdLst>
    <p:sldId id="256" r:id="rId3"/>
    <p:sldId id="277" r:id="rId4"/>
    <p:sldId id="257" r:id="rId5"/>
    <p:sldId id="281" r:id="rId6"/>
    <p:sldId id="258" r:id="rId7"/>
    <p:sldId id="261" r:id="rId8"/>
    <p:sldId id="262" r:id="rId9"/>
    <p:sldId id="263" r:id="rId10"/>
    <p:sldId id="264" r:id="rId11"/>
    <p:sldId id="265" r:id="rId12"/>
    <p:sldId id="282" r:id="rId13"/>
    <p:sldId id="266" r:id="rId14"/>
    <p:sldId id="267" r:id="rId15"/>
    <p:sldId id="268" r:id="rId16"/>
    <p:sldId id="269" r:id="rId17"/>
    <p:sldId id="259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E7C4F-7F1B-4E5C-A557-76950E538FFD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E2823-43D9-4C3B-8818-3767A4F9F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lumMod val="75000"/>
              </a:schemeClr>
            </a:gs>
            <a:gs pos="100000">
              <a:schemeClr val="accent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6902450"/>
            <a:chOff x="0" y="0"/>
            <a:chExt cx="5760" cy="4348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0" y="0"/>
              <a:ext cx="5760" cy="1869"/>
              <a:chOff x="0" y="0"/>
              <a:chExt cx="5760" cy="1869"/>
            </a:xfrm>
          </p:grpSpPr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0" y="619"/>
                <a:ext cx="5760" cy="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0" y="1244"/>
                <a:ext cx="5760" cy="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1866"/>
              <a:ext cx="5760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2485"/>
              <a:ext cx="5760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3102"/>
              <a:ext cx="5760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3723"/>
              <a:ext cx="5760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ransition>
    <p:strips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lumMod val="75000"/>
              </a:schemeClr>
            </a:gs>
            <a:gs pos="100000">
              <a:schemeClr val="accent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572560" cy="242889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Тема: 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«Класс Насекомые»</a:t>
            </a:r>
            <a:endParaRPr lang="ru-RU" sz="8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Кровеносная  система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596" y="1214422"/>
            <a:ext cx="3786214" cy="8572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замкнутая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71736" y="4286256"/>
            <a:ext cx="3929090" cy="7858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гемолимфа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57752" y="1214422"/>
            <a:ext cx="3714776" cy="8572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незамкнутая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3143248"/>
            <a:ext cx="8072494" cy="8572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Сердце выглядит как… 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2" y="5286388"/>
            <a:ext cx="4000528" cy="8572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переносит …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5286388"/>
            <a:ext cx="4500594" cy="8572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не переносит …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Выделительная  система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28860" y="1142984"/>
            <a:ext cx="4214842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Страница 128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8596" y="2500306"/>
            <a:ext cx="8215370" cy="192882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err="1" smtClean="0">
                <a:ln w="50800"/>
                <a:solidFill>
                  <a:schemeClr val="accent1">
                    <a:lumMod val="50000"/>
                  </a:schemeClr>
                </a:solidFill>
              </a:rPr>
              <a:t>Мальпигиевы</a:t>
            </a:r>
            <a:r>
              <a:rPr lang="ru-RU" sz="40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 сосуды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это - 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596" y="1714488"/>
            <a:ext cx="8215370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Продолжите предложения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3143248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слепозамкнутых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 одной стороны трубочек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3702" y="2571744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пучок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4714884"/>
            <a:ext cx="8143932" cy="150019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Мальпигиевы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сосуды имеются у таракана и у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3306" y="542926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…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868" y="5429264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паукообразных</a:t>
            </a:r>
            <a:endParaRPr lang="ru-RU" sz="4000" b="1" dirty="0">
              <a:ln w="50800"/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26501"/>
          <a:stretch>
            <a:fillRect/>
          </a:stretch>
        </p:blipFill>
        <p:spPr bwMode="auto">
          <a:xfrm>
            <a:off x="7369374" y="5143512"/>
            <a:ext cx="1274591" cy="110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71472" y="2786058"/>
            <a:ext cx="8072494" cy="257176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Нервная   система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57686" y="1357298"/>
            <a:ext cx="3929090" cy="114300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Окологлоточное нервное кольцо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43174" y="5500702"/>
            <a:ext cx="3929090" cy="107157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Брюшная нервная цепочка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0100" y="1357298"/>
            <a:ext cx="3143272" cy="114300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Головной </a:t>
            </a:r>
          </a:p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мозг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857496"/>
            <a:ext cx="6481558" cy="234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714612" y="2928934"/>
            <a:ext cx="3929090" cy="5000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4500570"/>
            <a:ext cx="5357850" cy="7143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3786190"/>
            <a:ext cx="990608" cy="5000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 rot="20651885">
            <a:off x="5403079" y="4298411"/>
            <a:ext cx="1208027" cy="500066"/>
          </a:xfrm>
          <a:prstGeom prst="roundRect">
            <a:avLst>
              <a:gd name="adj" fmla="val 324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43174" y="4357694"/>
            <a:ext cx="990608" cy="5000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00562" y="4357694"/>
            <a:ext cx="990608" cy="5000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3643306" y="4929198"/>
            <a:ext cx="1428760" cy="1588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500298" y="2071678"/>
            <a:ext cx="2428892" cy="1928826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2214546" y="2438392"/>
            <a:ext cx="1438284" cy="847732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Органы зрения таракана</a:t>
            </a:r>
            <a:endParaRPr lang="ru-RU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2066" y="2071678"/>
            <a:ext cx="3571900" cy="14287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 сложных глаза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2066" y="4071942"/>
            <a:ext cx="3643338" cy="14287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 простых глазка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4569429" cy="3429024"/>
          </a:xfrm>
          <a:prstGeom prst="roundRect">
            <a:avLst>
              <a:gd name="adj" fmla="val 10697"/>
            </a:avLst>
          </a:prstGeom>
          <a:ln>
            <a:solidFill>
              <a:schemeClr val="tx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92882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Органы размножения таракана</a:t>
            </a:r>
            <a:endParaRPr lang="ru-RU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1538" y="2714620"/>
            <a:ext cx="2286016" cy="857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самки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0694" y="2643182"/>
            <a:ext cx="2286016" cy="8572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самца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3857628"/>
            <a:ext cx="3286148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яичники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4714884"/>
            <a:ext cx="3143272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яйцевод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3786190"/>
            <a:ext cx="4286280" cy="5715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семенника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4714884"/>
            <a:ext cx="4357718" cy="5715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семяпровода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0034" y="5429264"/>
            <a:ext cx="2928958" cy="107157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отека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92882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Развитие с </a:t>
            </a:r>
            <a:r>
              <a:rPr lang="ru-RU" sz="6000" b="1" dirty="0" smtClean="0">
                <a:ln w="285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неполным </a:t>
            </a:r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превращением</a:t>
            </a:r>
            <a:endParaRPr lang="ru-RU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4612" y="2500306"/>
            <a:ext cx="3286148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яйцо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86050" y="3500438"/>
            <a:ext cx="3143272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личинка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86050" y="4500570"/>
            <a:ext cx="3143272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имаго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2" name="Содержимое 3" descr="стрекоза1.bmp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l="4762" t="3603" r="4762" b="2714"/>
          <a:stretch>
            <a:fillRect/>
          </a:stretch>
        </p:blipFill>
        <p:spPr>
          <a:xfrm>
            <a:off x="571472" y="2786058"/>
            <a:ext cx="1357322" cy="185738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Содержимое 10" descr="богмол 1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3784135" y="5002683"/>
            <a:ext cx="1432854" cy="200026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Содержимое 5" descr="Безымянный1.bmp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29388" y="4286256"/>
            <a:ext cx="1928826" cy="144661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Содержимое 9" descr="аранча пустынная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2357430"/>
            <a:ext cx="2285996" cy="150113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4714884"/>
            <a:ext cx="1785950" cy="4286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муха</a:t>
            </a:r>
            <a:endParaRPr lang="ru-RU" sz="2400" b="1" dirty="0"/>
          </a:p>
        </p:txBody>
      </p:sp>
      <p:pic>
        <p:nvPicPr>
          <p:cNvPr id="14" name="Содержимое 13" descr="развитие майского жука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85728"/>
            <a:ext cx="7643866" cy="6330324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785786" y="2500306"/>
            <a:ext cx="1857388" cy="8572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Майский жук</a:t>
            </a:r>
            <a:endParaRPr lang="ru-RU" sz="2800" b="1" dirty="0"/>
          </a:p>
        </p:txBody>
      </p:sp>
      <p:sp>
        <p:nvSpPr>
          <p:cNvPr id="6" name="Овал 5"/>
          <p:cNvSpPr/>
          <p:nvPr/>
        </p:nvSpPr>
        <p:spPr>
          <a:xfrm>
            <a:off x="2357422" y="857232"/>
            <a:ext cx="285752" cy="5715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57356" y="5572140"/>
            <a:ext cx="1428760" cy="8572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Кладка яиц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868" y="3643314"/>
            <a:ext cx="1857388" cy="64294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Личинка 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57686" y="5857892"/>
            <a:ext cx="1857388" cy="64294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Куколка </a:t>
            </a:r>
            <a:endParaRPr lang="ru-RU" sz="2800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92882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Развитие с </a:t>
            </a:r>
            <a:r>
              <a:rPr lang="ru-RU" sz="6000" b="1" dirty="0" smtClean="0">
                <a:ln w="3810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полным</a:t>
            </a: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превращением</a:t>
            </a:r>
            <a:endParaRPr lang="ru-RU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4612" y="2285992"/>
            <a:ext cx="3286148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яйцо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86050" y="3000372"/>
            <a:ext cx="3143272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личинка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86050" y="3786190"/>
            <a:ext cx="3143272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куколка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86050" y="4500570"/>
            <a:ext cx="3143272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имаго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5" name="Содержимое 14" descr="Муха-осовидка.bmp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4500570"/>
            <a:ext cx="2118249" cy="164307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Содержимое 7" descr="голубянка Икар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2214554"/>
            <a:ext cx="2112646" cy="193570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Содержимое 13" descr="pchela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357430"/>
            <a:ext cx="2105025" cy="149542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Содержимое 15" descr="kom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5214950"/>
            <a:ext cx="2010847" cy="135732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Содержимое 18" descr="murave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4000504"/>
            <a:ext cx="2152650" cy="140017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14282" y="3000372"/>
            <a:ext cx="1714512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Голова</a:t>
            </a:r>
            <a:endParaRPr lang="ru-RU" sz="3200" b="1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71612"/>
            <a:ext cx="3714776" cy="434643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Отделы тела насекомого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1857356" y="3571876"/>
            <a:ext cx="1214446" cy="6445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3317073" y="4969679"/>
            <a:ext cx="1571636" cy="619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429256" y="3000372"/>
            <a:ext cx="1143008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714744" y="5786454"/>
            <a:ext cx="1928826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Грудь  </a:t>
            </a:r>
            <a:endParaRPr lang="ru-RU" sz="32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72264" y="2428868"/>
            <a:ext cx="1857388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Брюшко </a:t>
            </a:r>
            <a:endParaRPr lang="ru-RU" sz="3200" b="1" dirty="0"/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000372"/>
            <a:ext cx="567731" cy="5579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786454"/>
            <a:ext cx="567731" cy="5579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500306"/>
            <a:ext cx="567731" cy="5579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Отделы тела насекомого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000240"/>
            <a:ext cx="3000396" cy="7858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голова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3240" y="3071810"/>
            <a:ext cx="3000396" cy="7858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грудь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72132" y="2000240"/>
            <a:ext cx="3000396" cy="7858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брюшко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3786182" y="2285992"/>
            <a:ext cx="1571636" cy="1588"/>
          </a:xfrm>
          <a:prstGeom prst="straightConnector1">
            <a:avLst/>
          </a:prstGeom>
          <a:ln w="73025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357422" y="1500174"/>
            <a:ext cx="785818" cy="357190"/>
          </a:xfrm>
          <a:prstGeom prst="straightConnector1">
            <a:avLst/>
          </a:prstGeom>
          <a:ln w="73025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357950" y="1500174"/>
            <a:ext cx="714380" cy="428628"/>
          </a:xfrm>
          <a:prstGeom prst="straightConnector1">
            <a:avLst/>
          </a:prstGeom>
          <a:ln w="73025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1142976" y="5643578"/>
            <a:ext cx="2643206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крылья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86380" y="5643578"/>
            <a:ext cx="2643206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ноги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21508" name="Picture 4" descr="7. Пчелы: все мы слышали выражение &quot;трудолюбивый, как пчела&quot;. А слышал ли кто-нибудь выражение &quot;опасный, как пчела&quot;? Нет? А ведь кроме обычных медоносных пчел есть пчелы-убийцы, обитающие в Южной, Центральной и Северной Америке."/>
          <p:cNvPicPr>
            <a:picLocks noChangeAspect="1" noChangeArrowheads="1"/>
          </p:cNvPicPr>
          <p:nvPr/>
        </p:nvPicPr>
        <p:blipFill>
          <a:blip r:embed="rId2" cstate="print"/>
          <a:srcRect l="5921" b="10525"/>
          <a:stretch>
            <a:fillRect/>
          </a:stretch>
        </p:blipFill>
        <p:spPr bwMode="auto">
          <a:xfrm>
            <a:off x="214282" y="4143380"/>
            <a:ext cx="290441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До чего совершенна природа!"/>
          <p:cNvPicPr>
            <a:picLocks noChangeAspect="1" noChangeArrowheads="1"/>
          </p:cNvPicPr>
          <p:nvPr/>
        </p:nvPicPr>
        <p:blipFill>
          <a:blip r:embed="rId3" cstate="print"/>
          <a:srcRect l="7273" t="10026" r="20000" b="13505"/>
          <a:stretch>
            <a:fillRect/>
          </a:stretch>
        </p:blipFill>
        <p:spPr bwMode="auto">
          <a:xfrm flipH="1">
            <a:off x="5929322" y="4143380"/>
            <a:ext cx="285752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7561 L 0.23837 -0.232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1873 L -0.21476 -0.1281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1571612"/>
            <a:ext cx="8715436" cy="5072098"/>
          </a:xfrm>
          <a:prstGeom prst="roundRect">
            <a:avLst>
              <a:gd name="adj" fmla="val 723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857364"/>
            <a:ext cx="3131828" cy="4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9397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Строение ноги насекомого</a:t>
            </a:r>
            <a:endParaRPr kumimoji="0" lang="ru-RU" sz="54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857356" y="2071678"/>
            <a:ext cx="2000264" cy="285752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285852" y="2795582"/>
            <a:ext cx="2571768" cy="61914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714480" y="3214686"/>
            <a:ext cx="2143140" cy="357190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357290" y="4500570"/>
            <a:ext cx="2500330" cy="1588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500166" y="5643578"/>
            <a:ext cx="2286016" cy="1588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3857620" y="1785926"/>
            <a:ext cx="4357718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тазик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57620" y="2571744"/>
            <a:ext cx="4357718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вертлуг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57620" y="3357562"/>
            <a:ext cx="4357718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бедро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7620" y="4214818"/>
            <a:ext cx="4357718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голень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57620" y="5286388"/>
            <a:ext cx="4357718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лапка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Типы ног у насекомых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785926"/>
            <a:ext cx="4143404" cy="7858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бегательные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5643578"/>
            <a:ext cx="4143404" cy="7858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плавательные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3071810"/>
            <a:ext cx="4214842" cy="7858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прыгательные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4357694"/>
            <a:ext cx="4214842" cy="7858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копательные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929190" y="1643050"/>
            <a:ext cx="1785950" cy="1714512"/>
            <a:chOff x="5072066" y="3214686"/>
            <a:chExt cx="1785950" cy="1714512"/>
          </a:xfrm>
        </p:grpSpPr>
        <p:pic>
          <p:nvPicPr>
            <p:cNvPr id="15" name="Содержимое 5" descr="блоха.bmp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5072066" y="3214686"/>
              <a:ext cx="1782223" cy="1449541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5072066" y="4572008"/>
              <a:ext cx="1785950" cy="35719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блоха</a:t>
              </a:r>
              <a:endParaRPr lang="ru-RU" sz="2400" b="1" dirty="0"/>
            </a:p>
          </p:txBody>
        </p:sp>
      </p:grpSp>
      <p:pic>
        <p:nvPicPr>
          <p:cNvPr id="19" name="Содержимое 9" descr="жук плавунец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15206" y="3714752"/>
            <a:ext cx="1714512" cy="2256920"/>
          </a:xfrm>
        </p:spPr>
      </p:pic>
      <p:sp>
        <p:nvSpPr>
          <p:cNvPr id="20" name="Прямоугольник 19"/>
          <p:cNvSpPr/>
          <p:nvPr/>
        </p:nvSpPr>
        <p:spPr>
          <a:xfrm>
            <a:off x="7215206" y="5929330"/>
            <a:ext cx="1714512" cy="7143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жук плавунец</a:t>
            </a:r>
            <a:endParaRPr lang="ru-RU" sz="2400" b="1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7072330" y="1643050"/>
            <a:ext cx="1785950" cy="1714512"/>
            <a:chOff x="7072330" y="1643050"/>
            <a:chExt cx="1785950" cy="171451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072330" y="2928934"/>
              <a:ext cx="1785950" cy="428628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муха</a:t>
              </a:r>
              <a:endParaRPr lang="ru-RU" sz="2400" b="1" dirty="0"/>
            </a:p>
          </p:txBody>
        </p:sp>
        <p:pic>
          <p:nvPicPr>
            <p:cNvPr id="22" name="Содержимое 11" descr="зеленая падальница обыкновенная.bmp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072330" y="1643050"/>
              <a:ext cx="1752307" cy="1339841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4929190" y="5072074"/>
            <a:ext cx="2000264" cy="1500198"/>
            <a:chOff x="4714876" y="5000636"/>
            <a:chExt cx="2286016" cy="1571636"/>
          </a:xfrm>
        </p:grpSpPr>
        <p:pic>
          <p:nvPicPr>
            <p:cNvPr id="17410" name="Picture 2" descr="http://www.darwin.museum.ru/expos/floor3/Moscow/img/medved_b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714876" y="5000636"/>
              <a:ext cx="2286016" cy="1199222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4714876" y="6143620"/>
              <a:ext cx="2286016" cy="428652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медведка</a:t>
              </a:r>
              <a:endParaRPr lang="ru-RU" sz="2400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929190" y="3571876"/>
            <a:ext cx="1928826" cy="1357322"/>
            <a:chOff x="4929190" y="3571876"/>
            <a:chExt cx="1928826" cy="1357322"/>
          </a:xfrm>
        </p:grpSpPr>
        <p:pic>
          <p:nvPicPr>
            <p:cNvPr id="17412" name="Picture 4" descr="http://antclub.ru/files/313/i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29190" y="3571876"/>
              <a:ext cx="1928826" cy="1160868"/>
            </a:xfrm>
            <a:prstGeom prst="rect">
              <a:avLst/>
            </a:prstGeom>
            <a:noFill/>
          </p:spPr>
        </p:pic>
        <p:sp>
          <p:nvSpPr>
            <p:cNvPr id="24" name="Прямоугольник 23"/>
            <p:cNvSpPr/>
            <p:nvPr/>
          </p:nvSpPr>
          <p:spPr>
            <a:xfrm>
              <a:off x="4929190" y="4500570"/>
              <a:ext cx="1928826" cy="428628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муравей</a:t>
              </a:r>
              <a:endParaRPr lang="ru-RU" sz="2400" b="1" dirty="0"/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Типы ротовых аппаратов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214422"/>
            <a:ext cx="4143404" cy="7858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грызущий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4786322"/>
            <a:ext cx="4143404" cy="7858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фильтрующий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3500438"/>
            <a:ext cx="4143404" cy="114300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4500"/>
              </a:lnSpc>
            </a:pPr>
            <a:r>
              <a:rPr lang="ru-RU" sz="4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грызуще-лижущий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2143116"/>
            <a:ext cx="4143404" cy="114300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4500"/>
              </a:lnSpc>
            </a:pPr>
            <a:r>
              <a:rPr lang="ru-RU" sz="4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клюще-сосущий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72132" y="5429264"/>
            <a:ext cx="2643206" cy="428628"/>
          </a:xfrm>
          <a:prstGeom prst="roundRect">
            <a:avLst>
              <a:gd name="adj" fmla="val 3258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стрекоза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5786454"/>
            <a:ext cx="4143404" cy="7858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сосущий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214554"/>
            <a:ext cx="3874830" cy="2905121"/>
          </a:xfrm>
          <a:prstGeom prst="roundRect">
            <a:avLst>
              <a:gd name="adj" fmla="val 11030"/>
            </a:avLst>
          </a:prstGeom>
          <a:ln w="38100">
            <a:solidFill>
              <a:schemeClr val="tx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5572132" y="6143644"/>
            <a:ext cx="2643206" cy="428628"/>
          </a:xfrm>
          <a:prstGeom prst="roundRect">
            <a:avLst>
              <a:gd name="adj" fmla="val 3258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клоп солдатик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285860"/>
            <a:ext cx="3437642" cy="4595778"/>
          </a:xfrm>
          <a:prstGeom prst="roundRect">
            <a:avLst>
              <a:gd name="adj" fmla="val 10712"/>
            </a:avLst>
          </a:prstGeom>
          <a:ln w="38100">
            <a:solidFill>
              <a:schemeClr val="tx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5572132" y="5643578"/>
            <a:ext cx="2643206" cy="428628"/>
          </a:xfrm>
          <a:prstGeom prst="roundRect">
            <a:avLst>
              <a:gd name="adj" fmla="val 3258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пчела </a:t>
            </a:r>
            <a:endParaRPr lang="ru-RU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4989" r="3554" b="3921"/>
          <a:stretch>
            <a:fillRect/>
          </a:stretch>
        </p:blipFill>
        <p:spPr bwMode="auto">
          <a:xfrm>
            <a:off x="4857752" y="1928802"/>
            <a:ext cx="3929090" cy="3500462"/>
          </a:xfrm>
          <a:prstGeom prst="roundRect">
            <a:avLst/>
          </a:prstGeom>
          <a:ln w="38100">
            <a:solidFill>
              <a:schemeClr val="tx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 l="3125" t="3750" r="3125" b="3750"/>
          <a:stretch>
            <a:fillRect/>
          </a:stretch>
        </p:blipFill>
        <p:spPr bwMode="auto">
          <a:xfrm>
            <a:off x="4857752" y="2143116"/>
            <a:ext cx="4000560" cy="2960414"/>
          </a:xfrm>
          <a:prstGeom prst="roundRect">
            <a:avLst/>
          </a:prstGeom>
          <a:ln w="38100">
            <a:solidFill>
              <a:schemeClr val="tx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5643570" y="5357826"/>
            <a:ext cx="2643206" cy="428628"/>
          </a:xfrm>
          <a:prstGeom prst="roundRect">
            <a:avLst>
              <a:gd name="adj" fmla="val 3258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муха комнатная</a:t>
            </a:r>
            <a:endParaRPr lang="ru-RU" sz="2400" b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2071678"/>
            <a:ext cx="3987237" cy="3000396"/>
          </a:xfrm>
          <a:prstGeom prst="roundRect">
            <a:avLst/>
          </a:prstGeom>
          <a:ln w="38100">
            <a:solidFill>
              <a:schemeClr val="tx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5643570" y="5286388"/>
            <a:ext cx="2643206" cy="428628"/>
          </a:xfrm>
          <a:prstGeom prst="roundRect">
            <a:avLst>
              <a:gd name="adj" fmla="val 3258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бабочка</a:t>
            </a:r>
            <a:endParaRPr lang="ru-RU" sz="2400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18" grpId="1" animBg="1"/>
      <p:bldP spid="23" grpId="0" animBg="1"/>
      <p:bldP spid="23" grpId="1" animBg="1"/>
      <p:bldP spid="23" grpId="2" animBg="1"/>
      <p:bldP spid="24" grpId="0" animBg="1"/>
      <p:bldP spid="24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14282" y="1142984"/>
            <a:ext cx="8715436" cy="5500726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9286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Пищеварительная система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b="1475"/>
          <a:stretch>
            <a:fillRect/>
          </a:stretch>
        </p:blipFill>
        <p:spPr bwMode="auto">
          <a:xfrm>
            <a:off x="3500430" y="1214422"/>
            <a:ext cx="400052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00034" y="2500306"/>
            <a:ext cx="3214710" cy="57150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зоб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1785926"/>
            <a:ext cx="3214710" cy="57150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глотка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34" y="3214686"/>
            <a:ext cx="3214710" cy="57150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пищевод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4929198"/>
            <a:ext cx="3286148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3500"/>
              </a:lnSpc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средняя кишка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596" y="5572140"/>
            <a:ext cx="3286148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3500"/>
              </a:lnSpc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задняя кишка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8596" y="3929066"/>
            <a:ext cx="3286148" cy="8572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3500"/>
              </a:lnSpc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жевательный желудок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86512" y="5643578"/>
            <a:ext cx="1785950" cy="57150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анус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3504" y="1285860"/>
            <a:ext cx="1071570" cy="57150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рот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H="1">
            <a:off x="5286380" y="2214553"/>
            <a:ext cx="714380" cy="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3714744" y="2143116"/>
            <a:ext cx="1857388" cy="64294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>
            <a:off x="3714744" y="2714620"/>
            <a:ext cx="1785950" cy="21431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 flipV="1">
            <a:off x="3714744" y="3214686"/>
            <a:ext cx="1643074" cy="2857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 flipV="1">
            <a:off x="3714744" y="4143380"/>
            <a:ext cx="1285884" cy="21431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>
            <a:off x="3714744" y="5214950"/>
            <a:ext cx="714380" cy="21431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9" idx="3"/>
          </p:cNvCxnSpPr>
          <p:nvPr/>
        </p:nvCxnSpPr>
        <p:spPr>
          <a:xfrm rot="10800000" flipV="1">
            <a:off x="3714744" y="5429263"/>
            <a:ext cx="1714512" cy="39290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21" idx="1"/>
          </p:cNvCxnSpPr>
          <p:nvPr/>
        </p:nvCxnSpPr>
        <p:spPr>
          <a:xfrm>
            <a:off x="5572132" y="5500702"/>
            <a:ext cx="714380" cy="42862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Пищеварительная система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214422"/>
            <a:ext cx="1785950" cy="7858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рот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12" y="2500306"/>
            <a:ext cx="1714512" cy="7858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зоб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488" y="1214422"/>
            <a:ext cx="2286016" cy="7858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глотка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86446" y="1214422"/>
            <a:ext cx="2786082" cy="7858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пищевод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42976" y="2214554"/>
            <a:ext cx="4143404" cy="14287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жевательный желудок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282" y="3929066"/>
            <a:ext cx="2571768" cy="14287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средняя кишка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28992" y="3929066"/>
            <a:ext cx="2357454" cy="14287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задняя кишка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57884" y="5072074"/>
            <a:ext cx="3000396" cy="14287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анальное отверстие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>
            <a:stCxn id="4" idx="3"/>
            <a:endCxn id="6" idx="1"/>
          </p:cNvCxnSpPr>
          <p:nvPr/>
        </p:nvCxnSpPr>
        <p:spPr>
          <a:xfrm>
            <a:off x="2214546" y="1607331"/>
            <a:ext cx="642942" cy="1588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143504" y="1643050"/>
            <a:ext cx="642942" cy="1588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2" idx="2"/>
            <a:endCxn id="5" idx="0"/>
          </p:cNvCxnSpPr>
          <p:nvPr/>
        </p:nvCxnSpPr>
        <p:spPr>
          <a:xfrm rot="5400000">
            <a:off x="6911595" y="2232414"/>
            <a:ext cx="500066" cy="35719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4" idx="3"/>
          </p:cNvCxnSpPr>
          <p:nvPr/>
        </p:nvCxnSpPr>
        <p:spPr>
          <a:xfrm rot="10800000">
            <a:off x="5286380" y="2928934"/>
            <a:ext cx="928694" cy="1588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677835" y="3465513"/>
            <a:ext cx="501654" cy="428628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786050" y="4643446"/>
            <a:ext cx="642942" cy="1588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786446" y="4572008"/>
            <a:ext cx="1214446" cy="500066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Дыхательная  система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8662" y="1857364"/>
            <a:ext cx="3429024" cy="8572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дыхальца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85786" y="4714884"/>
            <a:ext cx="7643866" cy="7858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Как вентилируются трахеи?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10800000" flipV="1">
            <a:off x="2857488" y="1142984"/>
            <a:ext cx="785818" cy="712788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21" idx="0"/>
          </p:cNvCxnSpPr>
          <p:nvPr/>
        </p:nvCxnSpPr>
        <p:spPr>
          <a:xfrm>
            <a:off x="5572132" y="1142984"/>
            <a:ext cx="928694" cy="642942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4786314" y="1785926"/>
            <a:ext cx="3429024" cy="8572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трахеи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5"/>
            <a:ext cx="8001056" cy="5465006"/>
          </a:xfrm>
          <a:prstGeom prst="roundRect">
            <a:avLst>
              <a:gd name="adj" fmla="val 497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929190" y="1928802"/>
            <a:ext cx="1428760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72396" y="3571876"/>
            <a:ext cx="928694" cy="64294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2714620"/>
            <a:ext cx="1285884" cy="57150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57422" y="5286388"/>
            <a:ext cx="1500198" cy="64294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14810" y="5429264"/>
            <a:ext cx="1428760" cy="57150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110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Другая 13">
      <a:dk1>
        <a:srgbClr val="FFFFFF"/>
      </a:dk1>
      <a:lt1>
        <a:srgbClr val="7D3B05"/>
      </a:lt1>
      <a:dk2>
        <a:srgbClr val="BFBF00"/>
      </a:dk2>
      <a:lt2>
        <a:srgbClr val="EEECE1"/>
      </a:lt2>
      <a:accent1>
        <a:srgbClr val="92D05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Тема110</Template>
  <TotalTime>2665</TotalTime>
  <Words>185</Words>
  <Application>Microsoft Office PowerPoint</Application>
  <PresentationFormat>Экран (4:3)</PresentationFormat>
  <Paragraphs>111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Тема110</vt:lpstr>
      <vt:lpstr>Тема Office</vt:lpstr>
      <vt:lpstr>Тема:  «Класс Насекомые»</vt:lpstr>
      <vt:lpstr>Отделы тела насекомого</vt:lpstr>
      <vt:lpstr>Отделы тела насекомого</vt:lpstr>
      <vt:lpstr>Слайд 4</vt:lpstr>
      <vt:lpstr>Типы ног у насекомых</vt:lpstr>
      <vt:lpstr>Типы ротовых аппаратов</vt:lpstr>
      <vt:lpstr>Пищеварительная система</vt:lpstr>
      <vt:lpstr>Пищеварительная система</vt:lpstr>
      <vt:lpstr>Дыхательная  система</vt:lpstr>
      <vt:lpstr>Кровеносная  система</vt:lpstr>
      <vt:lpstr>Выделительная  система</vt:lpstr>
      <vt:lpstr>Нервная   система</vt:lpstr>
      <vt:lpstr>Органы зрения таракана</vt:lpstr>
      <vt:lpstr>Органы размножения таракана</vt:lpstr>
      <vt:lpstr>Развитие с неполным превращением</vt:lpstr>
      <vt:lpstr>Слайд 16</vt:lpstr>
      <vt:lpstr>Развитие с полным превращением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«Класс Насекомые»</dc:title>
  <cp:lastModifiedBy>COMP</cp:lastModifiedBy>
  <cp:revision>48</cp:revision>
  <dcterms:modified xsi:type="dcterms:W3CDTF">2011-09-29T13:23:27Z</dcterms:modified>
</cp:coreProperties>
</file>