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8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4" r:id="rId28"/>
    <p:sldId id="286" r:id="rId29"/>
    <p:sldId id="287" r:id="rId30"/>
    <p:sldId id="289" r:id="rId31"/>
    <p:sldId id="288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512"/>
    <a:srgbClr val="CA063E"/>
    <a:srgbClr val="C2023D"/>
    <a:srgbClr val="D6A768"/>
    <a:srgbClr val="BE063B"/>
    <a:srgbClr val="D40641"/>
    <a:srgbClr val="D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86" autoAdjust="0"/>
    <p:restoredTop sz="94660"/>
  </p:normalViewPr>
  <p:slideViewPr>
    <p:cSldViewPr>
      <p:cViewPr>
        <p:scale>
          <a:sx n="95" d="100"/>
          <a:sy n="95" d="100"/>
        </p:scale>
        <p:origin x="-133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0D209-B77E-46DF-A24B-8BF8E7C5F1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7ED5D-0B8E-49DA-9BC6-179D3E25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ED5D-0B8E-49DA-9BC6-179D3E259D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ED5D-0B8E-49DA-9BC6-179D3E259D6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L:\&#1056;&#1086;&#1084;&#1072;&#1085;&#1086;&#1074;&#1099;\&#1043;&#1080;&#1084;&#1085;_&#1094;&#1072;&#1088;&#1089;&#1082;&#1086;&#1081;_&#1056;&#1054;&#1057;&#1057;&#1048;&#1048;_(&#1052;&#1080;&#1093;&#1072;&#1080;&#1083;_&#1048;&#1074;&#1072;&#1085;&#1086;&#1074;&#1080;&#1095;_&#1043;&#1083;..._-_&#1057;&#1083;&#1072;&#1074;&#1100;&#1089;&#1103;_&#1054;&#1088;&#1082;&#1077;&#1089;&#1090;&#1088;_&#1087;&#1086;&#1076;_&#1091;&#1087;&#1088;&#1072;&#1074;&#1083;&#1077;&#1085;&#1080;&#1077;&#1084;_&#1050;&#1072;&#1073;&#1072;&#1085;&#1086;&#1074;..._-_(mp3poisk.net)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slide" Target="slide3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3.xml"/><Relationship Id="rId3" Type="http://schemas.openxmlformats.org/officeDocument/2006/relationships/slide" Target="slide5.xml"/><Relationship Id="rId21" Type="http://schemas.openxmlformats.org/officeDocument/2006/relationships/slide" Target="slide26.xml"/><Relationship Id="rId7" Type="http://schemas.openxmlformats.org/officeDocument/2006/relationships/slide" Target="slide10.xml"/><Relationship Id="rId12" Type="http://schemas.openxmlformats.org/officeDocument/2006/relationships/slide" Target="slide16.xml"/><Relationship Id="rId17" Type="http://schemas.openxmlformats.org/officeDocument/2006/relationships/slide" Target="slide22.xml"/><Relationship Id="rId2" Type="http://schemas.openxmlformats.org/officeDocument/2006/relationships/notesSlide" Target="../notesSlides/notesSlide1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5" Type="http://schemas.openxmlformats.org/officeDocument/2006/relationships/slide" Target="slide20.xml"/><Relationship Id="rId10" Type="http://schemas.openxmlformats.org/officeDocument/2006/relationships/slide" Target="slide14.xml"/><Relationship Id="rId19" Type="http://schemas.openxmlformats.org/officeDocument/2006/relationships/slide" Target="slide24.xml"/><Relationship Id="rId4" Type="http://schemas.openxmlformats.org/officeDocument/2006/relationships/slide" Target="slide6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имн_царской_РОССИИ_(Михаил_Иванович_Гл..._-_Славься_Оркестр_под_управлением_Кабанов..._-_(mp3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476672" y="4149080"/>
            <a:ext cx="1080120" cy="108012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547664" y="260648"/>
            <a:ext cx="5544616" cy="6392941"/>
            <a:chOff x="1547664" y="260648"/>
            <a:chExt cx="5544616" cy="6392941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260648"/>
              <a:ext cx="4248472" cy="639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1547664" y="764704"/>
              <a:ext cx="5544616" cy="34163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onstantia" pitchFamily="18" charset="0"/>
                </a:rPr>
                <a:t>РОМАНОВЫ</a:t>
              </a:r>
            </a:p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onstantia" pitchFamily="18" charset="0"/>
                </a:rPr>
                <a:t>400 </a:t>
              </a:r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onstantia" pitchFamily="18" charset="0"/>
                </a:rPr>
                <a:t>лет </a:t>
              </a:r>
            </a:p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onstantia" pitchFamily="18" charset="0"/>
                </a:rPr>
                <a:t>династии</a:t>
              </a:r>
            </a:p>
            <a:p>
              <a:pPr algn="ctr"/>
              <a:endPara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endParaRPr>
            </a:p>
            <a:p>
              <a:pPr algn="ctr"/>
              <a:endParaRPr lang="ru-RU" sz="4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3140968"/>
              <a:ext cx="3995489" cy="3349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Left"/>
              <a:lightRig rig="threePt" dir="t"/>
            </a:scene3d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55576" y="481607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Петр 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I 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         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       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“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Великий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”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6" name="Picture 1" descr="F:\Романовы\галерея\петр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3085002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8024" y="3789040"/>
            <a:ext cx="35283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nstantia" pitchFamily="18" charset="0"/>
                <a:cs typeface="Arial" pitchFamily="34" charset="0"/>
              </a:rPr>
              <a:t> 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Первый российский император, выдающийся государственный деятель, дипломат, полководец и реформатор.</a:t>
            </a: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19458" name="Picture 2" descr="http://ic.pics.livejournal.com/klinskih_tag/18332119/146019/146019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381846"/>
            <a:ext cx="3024336" cy="21616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50131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Петр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I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Алексеевич </a:t>
            </a:r>
          </a:p>
          <a:p>
            <a:pPr algn="ctr"/>
            <a:r>
              <a:rPr lang="ru-RU" sz="2000" dirty="0" smtClean="0">
                <a:latin typeface="Constantia" pitchFamily="18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1689-1725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8568952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Реформы </a:t>
            </a:r>
            <a:r>
              <a:rPr lang="ru-RU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 </a:t>
            </a:r>
            <a:r>
              <a:rPr lang="ru-RU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              </a:t>
            </a:r>
            <a:r>
              <a:rPr lang="ru-RU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Петра </a:t>
            </a:r>
            <a:r>
              <a:rPr lang="en-US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I</a:t>
            </a:r>
            <a:endParaRPr lang="ru-RU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772816" y="2060848"/>
            <a:ext cx="7992888" cy="3170099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 lvl="8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Реформы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государственного управления</a:t>
            </a:r>
          </a:p>
          <a:p>
            <a:pPr lvl="8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Областная реформа</a:t>
            </a:r>
          </a:p>
          <a:p>
            <a:pPr lvl="8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Судебная реформа</a:t>
            </a:r>
          </a:p>
          <a:p>
            <a:pPr lvl="8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Реформы армии и флота</a:t>
            </a:r>
          </a:p>
          <a:p>
            <a:pPr lvl="8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Контроль над деятельностью государственных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служащих</a:t>
            </a:r>
          </a:p>
          <a:p>
            <a:pPr lvl="8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Церковная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реформа</a:t>
            </a:r>
          </a:p>
          <a:p>
            <a:pPr lvl="8">
              <a:buFont typeface="Arial" pitchFamily="34" charset="0"/>
              <a:buChar char="•"/>
            </a:pP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pPr lvl="8">
              <a:buFont typeface="Arial" pitchFamily="34" charset="0"/>
              <a:buChar char="•"/>
            </a:pPr>
            <a:endParaRPr lang="ru-RU" sz="2000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060848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Вероисповедная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политика</a:t>
            </a:r>
          </a:p>
          <a:p>
            <a:pPr lvl="8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Финансовая реформа</a:t>
            </a:r>
          </a:p>
          <a:p>
            <a:pPr lvl="8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Преобразования в промышленности и торговле</a:t>
            </a:r>
          </a:p>
          <a:p>
            <a:pPr lvl="8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Реформа самодержавия</a:t>
            </a:r>
          </a:p>
          <a:p>
            <a:pPr lvl="8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Сословная политика</a:t>
            </a:r>
          </a:p>
          <a:p>
            <a:pPr lvl="8"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Преобразования в сфере культуры</a:t>
            </a:r>
          </a:p>
          <a:p>
            <a:pPr lvl="8">
              <a:buFont typeface="Arial" pitchFamily="34" charset="0"/>
              <a:buChar char="•"/>
            </a:pPr>
            <a:endParaRPr lang="ru-RU" sz="2000" dirty="0" smtClean="0"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1548680" y="507449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Екатерина 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I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2050" name="Picture 2" descr="F:\Романовы\галерея\е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2808312" cy="3611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60032" y="1124744"/>
            <a:ext cx="37444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Екатерина Алексеевна -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 - Марта Скавронская, бывшая служанка и портомоя, ставшая женой царя Петра I. Ей принадлежит открытие Академии наук, отправка экспедиции Витуса Беринга на Камчатку, улучшение дипломатических отношений с Австрией, освобождение многих политических заключенных и ссыльных и многое др.</a:t>
            </a:r>
          </a:p>
          <a:p>
            <a:pPr algn="ctr"/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5445224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(1725-1727)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00808"/>
            <a:ext cx="3528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Петр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II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Алексеевич 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1727-1730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) 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По началу на него оказывал сильное влияние князь Меншиков, а после его ссылки все государственные дела он передал Остерману.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Огромное влияние также на него оказали Долгорукие.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После смерти Петра не осталось прямых потомков династии Романовых.  </a:t>
            </a: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899592" y="692696"/>
            <a:ext cx="3456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Петр 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II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3074" name="Picture 2" descr="F:\Романовы\галерея\Peter_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173234" cy="3744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-2844824" y="394211"/>
            <a:ext cx="107291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Анна </a:t>
            </a:r>
            <a:b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</a:b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Иоанновна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908720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Анна Иоанновна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1730-1740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)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была выдана дядей Петром I  замуж за герцога курляндского.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После смерти Петра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II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была приглашена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января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1730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г. на российский престол Верховным тайным советом.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 годы ее правления был распущен Верховный совет, восстановлено значение Сената, был учрежден Кабинет министров, была воссоздана Канцелярия тайных розыскных дел.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 </a:t>
            </a:r>
          </a:p>
          <a:p>
            <a:pPr algn="ctr"/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4098" name="Picture 2" descr="F:\Романовы\галерея\annaioanoovn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1916832"/>
            <a:ext cx="2736304" cy="3910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-1332656" y="579457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Иван 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VI </a:t>
            </a:r>
            <a:endParaRPr lang="ru-RU" sz="40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899592" y="1700808"/>
            <a:ext cx="3672408" cy="4770537"/>
          </a:xfrm>
          <a:custGeom>
            <a:avLst/>
            <a:gdLst>
              <a:gd name="connsiteX0" fmla="*/ 0 w 4752528"/>
              <a:gd name="connsiteY0" fmla="*/ 0 h 5632311"/>
              <a:gd name="connsiteX1" fmla="*/ 4752528 w 4752528"/>
              <a:gd name="connsiteY1" fmla="*/ 0 h 5632311"/>
              <a:gd name="connsiteX2" fmla="*/ 4752528 w 4752528"/>
              <a:gd name="connsiteY2" fmla="*/ 5632311 h 5632311"/>
              <a:gd name="connsiteX3" fmla="*/ 0 w 4752528"/>
              <a:gd name="connsiteY3" fmla="*/ 5632311 h 5632311"/>
              <a:gd name="connsiteX4" fmla="*/ 0 w 4752528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2528" h="5632311">
                <a:moveTo>
                  <a:pt x="0" y="0"/>
                </a:moveTo>
                <a:lnTo>
                  <a:pt x="4752528" y="0"/>
                </a:lnTo>
                <a:lnTo>
                  <a:pt x="4752528" y="5632311"/>
                </a:lnTo>
                <a:lnTo>
                  <a:pt x="0" y="563231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Иван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VI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Антонович 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1740-1741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) — сын Анны Леопольдовны, племянницы Анны Иоанновны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.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ноября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1741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г.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Елизавета вместе с преображенцами арестовала Остермана, императора, его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родителей и все их окружение. Всю оставшуюся жизнь император провел в тюрьме.</a:t>
            </a:r>
            <a:br>
              <a:rPr lang="ru-RU" sz="2000" dirty="0" smtClean="0">
                <a:latin typeface="Constantia" pitchFamily="18" charset="0"/>
                <a:cs typeface="Arial" pitchFamily="34" charset="0"/>
              </a:rPr>
            </a:br>
            <a:r>
              <a:rPr lang="ru-RU" sz="2000" dirty="0" smtClean="0">
                <a:latin typeface="Constantia" pitchFamily="18" charset="0"/>
                <a:cs typeface="Arial" pitchFamily="34" charset="0"/>
              </a:rPr>
              <a:t/>
            </a:r>
            <a:br>
              <a:rPr lang="ru-RU" sz="2000" dirty="0" smtClean="0">
                <a:latin typeface="Constantia" pitchFamily="18" charset="0"/>
                <a:cs typeface="Arial" pitchFamily="34" charset="0"/>
              </a:rPr>
            </a:b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5122" name="Picture 2" descr="F:\Романовы\галерея\528px-Ioann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600400" cy="4084545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39552" y="507449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Елизавета           Петровна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348800"/>
            <a:ext cx="3600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Елизавета Петровна </a:t>
            </a:r>
            <a:endParaRPr lang="ru-RU" sz="2000" dirty="0" smtClean="0"/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(1741-1761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) Внутренняя политика императрицы отличалась стабильностью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и нацеленностью на рост авторитета и мощи государственной власти. 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 эти годы Россия участвует   в русско-шведской и семилетней войне,  заключает антипрусский  союз с Австрией,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1760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   году был взят Берлин.</a:t>
            </a:r>
            <a:br>
              <a:rPr lang="ru-RU" sz="2000" dirty="0" smtClean="0">
                <a:latin typeface="Constantia" pitchFamily="18" charset="0"/>
                <a:cs typeface="Arial" pitchFamily="34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endParaRPr lang="en-US" sz="24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6146" name="Picture 2" descr="F:\Романовы\галерея\Élisabeth_Petrovna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2877489" cy="3997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-1620688" y="548680"/>
            <a:ext cx="82296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Петр 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III</a:t>
            </a:r>
            <a:endParaRPr lang="ru-RU" sz="40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Федорович </a:t>
            </a:r>
            <a:endParaRPr lang="ru-RU" sz="40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16832"/>
            <a:ext cx="3816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               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1761-1762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) </a:t>
            </a:r>
          </a:p>
          <a:p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У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рожденный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Карл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Петр Ульрих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Гольштейн-Готторпский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Петр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испытывал открытую неприязнь ко всему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русскому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. 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Однако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его политика имела вполне последовательный и прогрессивный характер. 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  <a:p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 descr="F:\Романовы\галерея\петр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024336" cy="3024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6016" y="4149080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После отречения от престола был арестован и отправлен 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Ропшу,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умер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при 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невыясненных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обстоятельствах.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196752"/>
            <a:ext cx="3780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София Августа Фредерика, герцогиня Анхальт-Цербская. В ходе ее правления были         проведены: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Губернская реформа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Судебная реформа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Секуляризационная реформа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Реформа Сената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Городская реформа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Полицейская реформа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Реформа образования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Денежная реформа</a:t>
            </a:r>
          </a:p>
          <a:p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endParaRPr lang="en-US" sz="24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-1620688" y="651465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Екатерина 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II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 </a:t>
            </a:r>
          </a:p>
        </p:txBody>
      </p:sp>
      <p:pic>
        <p:nvPicPr>
          <p:cNvPr id="2050" name="Picture 2" descr="F:\Романовы\галерея\ka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324036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59632" y="51571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Екатерина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“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Великая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” 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     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1762-1796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)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396552" y="332656"/>
            <a:ext cx="60458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Третий период царствования Романовых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348880"/>
            <a:ext cx="3888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000" dirty="0" smtClean="0"/>
              <a:t>Благодаря победе в наполеоновских войнах и экспансии в Азии Россия стала державой мирового значения. </a:t>
            </a:r>
          </a:p>
          <a:p>
            <a:r>
              <a:rPr lang="ru-RU" sz="2000" dirty="0" smtClean="0"/>
              <a:t>  Однако в своем внутреннем развитии она отставала от западных стран, несмотря на быстрые темпы экономического роста и отмену в 1861 крепостного права.</a:t>
            </a:r>
          </a:p>
          <a:p>
            <a:r>
              <a:rPr lang="ru-RU" sz="2000" dirty="0" smtClean="0"/>
              <a:t>  </a:t>
            </a:r>
          </a:p>
        </p:txBody>
      </p:sp>
      <p:pic>
        <p:nvPicPr>
          <p:cNvPr id="7" name="Picture 2" descr="F:\Романовы\галерея\Pave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1026154" cy="1440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F:\Романовы\галерея\ал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1312147" cy="1440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5" descr="F:\Романовы\галерея\Nikolay_1_v_unosti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40352" y="692696"/>
            <a:ext cx="948519" cy="1440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F:\Романовы\галерея\alexandr_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420888"/>
            <a:ext cx="964393" cy="1440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F:\Романовы\галерея\Aleksandra3_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084168" y="2420888"/>
            <a:ext cx="1263890" cy="1440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8024" y="4221088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Последний период пришелся на </a:t>
            </a:r>
          </a:p>
          <a:p>
            <a:r>
              <a:rPr lang="ru-RU" sz="2000" dirty="0" smtClean="0"/>
              <a:t>правление Павла I,  Александра I, </a:t>
            </a:r>
          </a:p>
          <a:p>
            <a:r>
              <a:rPr lang="ru-RU" sz="2000" dirty="0" smtClean="0"/>
              <a:t>Николая I , Александра II,</a:t>
            </a:r>
          </a:p>
          <a:p>
            <a:r>
              <a:rPr lang="ru-RU" sz="2000" dirty="0" smtClean="0"/>
              <a:t>Александра III и Николая II.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2420888"/>
            <a:ext cx="1226803" cy="1440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620688"/>
            <a:ext cx="2653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Династия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3" name="Picture 5" descr="F:\Романовы\галерея\b386d5fea4d4c7c42e4904bfd1a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4860032" y="980728"/>
            <a:ext cx="3456384" cy="1628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11560" y="4581128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ngsana New" pitchFamily="18" charset="-34"/>
              </a:rPr>
              <a:t>Романовы - русский боярский </a:t>
            </a:r>
            <a:r>
              <a:rPr lang="ru-RU" sz="2000" dirty="0" smtClean="0">
                <a:latin typeface="Constantia" pitchFamily="18" charset="0"/>
                <a:cs typeface="Angsana New" pitchFamily="18" charset="-34"/>
              </a:rPr>
              <a:t>род, 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1613</a:t>
            </a:r>
            <a:r>
              <a:rPr lang="ru-RU" sz="2000" dirty="0" smtClean="0">
                <a:latin typeface="Constantia" pitchFamily="18" charset="0"/>
                <a:cs typeface="Angsana New" pitchFamily="18" charset="-34"/>
              </a:rPr>
              <a:t> г. царская, </a:t>
            </a:r>
            <a:r>
              <a:rPr lang="ru-RU" sz="2000" dirty="0" smtClean="0">
                <a:latin typeface="Constantia" pitchFamily="18" charset="0"/>
                <a:cs typeface="Angsana New" pitchFamily="18" charset="-34"/>
              </a:rPr>
              <a:t>а 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1721</a:t>
            </a:r>
            <a:r>
              <a:rPr lang="ru-RU" sz="2000" dirty="0" smtClean="0">
                <a:latin typeface="Constantia" pitchFamily="18" charset="0"/>
                <a:cs typeface="Angsana New" pitchFamily="18" charset="-34"/>
              </a:rPr>
              <a:t> </a:t>
            </a:r>
            <a:r>
              <a:rPr lang="ru-RU" sz="2000" dirty="0" smtClean="0">
                <a:latin typeface="Constantia" pitchFamily="18" charset="0"/>
                <a:cs typeface="Angsana New" pitchFamily="18" charset="-34"/>
              </a:rPr>
              <a:t>г. </a:t>
            </a:r>
            <a:r>
              <a:rPr lang="ru-RU" sz="2000" dirty="0" smtClean="0">
                <a:latin typeface="Constantia" pitchFamily="18" charset="0"/>
                <a:cs typeface="Angsana New" pitchFamily="18" charset="-34"/>
              </a:rPr>
              <a:t> </a:t>
            </a:r>
            <a:r>
              <a:rPr lang="ru-RU" sz="2000" dirty="0" smtClean="0">
                <a:latin typeface="Constantia" pitchFamily="18" charset="0"/>
                <a:cs typeface="Angsana New" pitchFamily="18" charset="-34"/>
              </a:rPr>
              <a:t>императорская фамилия.</a:t>
            </a:r>
            <a:endParaRPr lang="ru-RU" sz="2000" dirty="0">
              <a:latin typeface="Constantia" pitchFamily="18" charset="0"/>
              <a:cs typeface="Angsana New" pitchFamily="18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140968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ngsana New" pitchFamily="18" charset="-34"/>
              </a:rPr>
              <a:t>Имеющие германские и польско-литовские корни Романовы предположительно появились на Руси в конце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ru-RU" sz="2000" dirty="0" smtClean="0">
                <a:latin typeface="Constantia" pitchFamily="18" charset="0"/>
                <a:cs typeface="Angsana New" pitchFamily="18" charset="-34"/>
              </a:rPr>
              <a:t> века. Фамилия происходит от жившего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ru-RU" sz="2000" dirty="0" smtClean="0">
                <a:latin typeface="Constantia" pitchFamily="18" charset="0"/>
                <a:cs typeface="Angsana New" pitchFamily="18" charset="-34"/>
              </a:rPr>
              <a:t> веке Романа, дочь которого Анастасия стала женой царя Ивана IV.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3325129" cy="25503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755576" y="507449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Павел                 Петрович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916832"/>
            <a:ext cx="3528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Правил деспотически, насаждал централизацию в государственном аппарате, провел радикальные реформы в армии, облегчил положение крепостных и </a:t>
            </a:r>
            <a:r>
              <a:rPr lang="ru-RU" sz="2000" dirty="0" smtClean="0"/>
              <a:t>попытался </a:t>
            </a:r>
            <a:r>
              <a:rPr lang="ru-RU" sz="2000" dirty="0" smtClean="0"/>
              <a:t>ограничить </a:t>
            </a:r>
            <a:r>
              <a:rPr lang="ru-RU" sz="2000" dirty="0" smtClean="0"/>
              <a:t> власть </a:t>
            </a:r>
            <a:r>
              <a:rPr lang="ru-RU" sz="2000" dirty="0" smtClean="0"/>
              <a:t>дворянства, предпринимал попытки стабилизировать      финансовое положение страны .</a:t>
            </a: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3074" name="Picture 2" descr="F:\Романовы\галерея\Pave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2952328" cy="4143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24744"/>
            <a:ext cx="1737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onstantia" pitchFamily="18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1796-1801) </a:t>
            </a:r>
            <a:endParaRPr lang="ru-RU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-972616" y="352981"/>
            <a:ext cx="7056784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Александр 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I 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“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Благо-</a:t>
            </a:r>
          </a:p>
          <a:p>
            <a:pPr algn="ctr">
              <a:spcBef>
                <a:spcPct val="0"/>
              </a:spcBef>
            </a:pPr>
            <a:r>
              <a:rPr lang="ru-RU" sz="40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словенный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”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484784"/>
            <a:ext cx="38884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Александр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(1801-1825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)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провел широкие либеральные реформы, отменил многие нововведения отца, издал указ о вольных хлебопашцах.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Во внешней политике участвовал в войне с Францией,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Персией(Ираном), Турцией, Швецией, многие земли были присоединены добровольно.</a:t>
            </a:r>
          </a:p>
          <a:p>
            <a:endParaRPr lang="en-US" sz="24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4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2" descr="F:\Романовы\галерея\ал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2952328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23528" y="507449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Константин         Павлович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00808"/>
            <a:ext cx="34563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 27 ноября по 13  декабря 1825 г., официальные учреждения в Москве  и Петербурге под присягой признавали его </a:t>
            </a:r>
            <a:r>
              <a:rPr lang="ru-RU" sz="2000" dirty="0" smtClean="0"/>
              <a:t>императором Всероссийским </a:t>
            </a:r>
            <a:r>
              <a:rPr lang="ru-RU" sz="2000" dirty="0" smtClean="0"/>
              <a:t>Константином I, однако фактически он никогда не царствовал и своего вступления на престол не признал.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5123" name="Picture 3" descr="F:\Романовы\галерея\Constantine_Pavlovi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28800"/>
            <a:ext cx="2793053" cy="37882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pic>
        <p:nvPicPr>
          <p:cNvPr id="5" name="Picture 5" descr="F:\Романовы\галерея\Nikolay_1_v_unost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1340768"/>
            <a:ext cx="2880320" cy="4373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-612576" y="435441"/>
            <a:ext cx="6552728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Николай 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I</a:t>
            </a:r>
            <a:endParaRPr lang="ru-RU" sz="40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908720"/>
            <a:ext cx="35283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Начало его правления связано с восстанием Декабристов. 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Он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ввел административную  систему, усилил </a:t>
            </a:r>
            <a:r>
              <a:rPr lang="ru-RU" sz="2000" dirty="0" err="1" smtClean="0">
                <a:latin typeface="Constantia" pitchFamily="18" charset="0"/>
                <a:cs typeface="Arial" pitchFamily="34" charset="0"/>
              </a:rPr>
              <a:t>военно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-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-бюрократический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аппарат, учредил политическую полицию, установил цензуру, провел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крестьянскую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реформу. 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Курсами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внешней политики стало сохранение границ подчинение Польши, Прибалтики и Финляндии, восточный вопрос.</a:t>
            </a:r>
          </a:p>
          <a:p>
            <a:pPr algn="ctr"/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229200"/>
            <a:ext cx="1645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(1825-1855)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Романовы\галерея\alexandr_i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92080" y="1268760"/>
            <a:ext cx="2740414" cy="4119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-1404664" y="620688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Александр 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II</a:t>
            </a:r>
            <a:endParaRPr lang="ru-RU" sz="40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060848"/>
            <a:ext cx="374441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Императором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был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заключен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Парижский мир, объявлена амнистия декабристам,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приостановлены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рекрутские наборы,  отменено крепостное     право, проведены земская и судебная реформы,  реформа городского самоуправления,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военная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реформа,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реформы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 области   народного просвещения.</a:t>
            </a:r>
          </a:p>
          <a:p>
            <a:pPr algn="ctr"/>
            <a:endParaRPr lang="ru-RU" sz="2400" dirty="0" smtClean="0"/>
          </a:p>
          <a:p>
            <a:pPr algn="ctr"/>
            <a:endParaRPr lang="en-US" sz="24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340768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(1855-1881)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611560" y="476672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Александр 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III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      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“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Миротворец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”</a:t>
            </a:r>
            <a:endParaRPr lang="ru-RU" sz="40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Picture 3" descr="F:\Романовы\галерея\Aleksandra3_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1484784"/>
            <a:ext cx="3349309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8024" y="1348800"/>
            <a:ext cx="38164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Его политика была направлена на поддержание порядка и власти укрепление церковного благочестия и обеспечение национальных интересов России. 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Были созданы Крестьянский поземельный банк, ряд законов, облегчавших положение рабочих. Проводилась политика русификации.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Был заключен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                  франко-русский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союз.</a:t>
            </a:r>
          </a:p>
          <a:p>
            <a:endParaRPr lang="ru-RU" sz="24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endParaRPr lang="en-US" sz="24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89529" y="5517232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(1881-1894)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-1476672" y="620688"/>
            <a:ext cx="82296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Николай </a:t>
            </a:r>
            <a:r>
              <a:rPr lang="en-US" sz="4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II</a:t>
            </a:r>
            <a:endParaRPr lang="ru-RU" sz="44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44824"/>
            <a:ext cx="3888432" cy="415498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400" dirty="0" smtClean="0">
                <a:latin typeface="Constantia" pitchFamily="18" charset="0"/>
                <a:cs typeface="Arial" pitchFamily="34" charset="0"/>
              </a:rPr>
              <a:t> 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На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царствование Н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иколая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II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пришлись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пик экономического развития и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одновременно рост  революционного движения.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Внешняя политика была направлена на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участие в европейских блоках.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После событий Февральской революции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1917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г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.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отрёкся от престола,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началась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гражданская война.</a:t>
            </a: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algn="r"/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 descr="G:\Романовы\галерея\ни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435049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484784"/>
            <a:ext cx="166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(1894-1917)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996952"/>
            <a:ext cx="40324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Толчком к началу революции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стало «Кровавое воскресенье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» 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(расстрел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императорскими войсками в 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Санкт-Петербурге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 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мирной демонстрации)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.</a:t>
            </a:r>
            <a:endParaRPr lang="ru-RU" sz="2400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284984"/>
            <a:ext cx="3888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 России происходят массовые беспорядки и выступления под политическими лозунгами такими  как: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«Долой царское правительство!»,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«Да здравствует демократическая 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республика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».</a:t>
            </a:r>
          </a:p>
          <a:p>
            <a:endParaRPr lang="ru-RU" sz="2000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3074" name="Picture 2" descr="http://upload.wikimedia.org/wikipedia/commons/b/b4/Poster15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08720"/>
            <a:ext cx="3168352" cy="2198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http://upload.wikimedia.org/wikipedia/commons/c/cf/Stamp_of_USSR_1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437112"/>
            <a:ext cx="1246767" cy="1818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8" name="AutoShape 6" descr="http://upload.wikimedia.org/wikipedia/commons/3/3c/Shestviye_u_Narvskikh_vorot.jpg?uselang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://upload.wikimedia.org/wikipedia/commons/3/3c/Shestviye_u_Narvskikh_vorot.jpg?uselang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://upload.wikimedia.org/wikipedia/commons/3/3c/Shestviye_u_Narvskikh_vorot.jpg?uselang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Shestviye_u_Narvskikh_vor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797152"/>
            <a:ext cx="1784864" cy="1270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1980728" y="692696"/>
            <a:ext cx="9144000" cy="208823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Первая 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/>
            </a:r>
            <a:b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</a:b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российская 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/>
            </a:r>
            <a:b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</a:b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революция</a:t>
            </a:r>
            <a:b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</a:b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(1905-1907)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3" name="Picture 2" descr="http://alanius.ru/kam/Bllody_Sunday_Rep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797152"/>
            <a:ext cx="1728192" cy="1296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44824"/>
            <a:ext cx="36724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000" dirty="0" smtClean="0">
                <a:latin typeface="Constantia" pitchFamily="18" charset="0"/>
                <a:cs typeface="Arial" pitchFamily="34" charset="0"/>
              </a:rPr>
              <a:t>Толчком стало обострение внутренних противоречий Российской Империи вследствие Первой мировой войны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. В феврале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1917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года 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была свергнута</a:t>
            </a:r>
          </a:p>
          <a:p>
            <a:pPr fontAlgn="t"/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российская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абсолютная монархия, которую сменило временное правительство.</a:t>
            </a:r>
          </a:p>
          <a:p>
            <a:pPr fontAlgn="t"/>
            <a:r>
              <a:rPr lang="ru-RU" sz="2000" dirty="0" smtClean="0">
                <a:latin typeface="Constantia" pitchFamily="18" charset="0"/>
                <a:cs typeface="Arial" pitchFamily="34" charset="0"/>
              </a:rPr>
              <a:t> Итогом революции стало установление однопартийной системы и начало Гражданской войны.</a:t>
            </a:r>
          </a:p>
          <a:p>
            <a:endParaRPr lang="ru-RU" sz="2000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078" name="AutoShape 6" descr="http://upload.wikimedia.org/wikipedia/commons/3/3c/Shestviye_u_Narvskikh_vorot.jpg?uselang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://upload.wikimedia.org/wikipedia/commons/3/3c/Shestviye_u_Narvskikh_vorot.jpg?uselang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://upload.wikimedia.org/wikipedia/commons/3/3c/Shestviye_u_Narvskikh_vorot.jpg?uselang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4" name="Picture 2" descr="http://upload.wikimedia.org/wikipedia/commons/f/f9/Patrol_of_the_October_revolution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956" y="1052737"/>
            <a:ext cx="3303955" cy="208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1980728" y="188640"/>
            <a:ext cx="91440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Революция</a:t>
            </a:r>
            <a:b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1917 года.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" name="Picture 2" descr="http://shuck.ucoz.ru/History/revol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01008"/>
            <a:ext cx="3262847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412776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dirty="0" smtClean="0">
                <a:latin typeface="Constantia" pitchFamily="18" charset="0"/>
                <a:cs typeface="Arial" pitchFamily="34" charset="0"/>
              </a:rPr>
              <a:t>Расстрел 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был осуществлён 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в подвале</a:t>
            </a:r>
          </a:p>
          <a:p>
            <a:pPr fontAlgn="t"/>
            <a:r>
              <a:rPr lang="ru-RU" sz="2400" dirty="0" smtClean="0">
                <a:latin typeface="Constantia" pitchFamily="18" charset="0"/>
                <a:cs typeface="Arial" pitchFamily="34" charset="0"/>
              </a:rPr>
              <a:t> 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дома Ипатьева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 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в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 </a:t>
            </a:r>
            <a:endParaRPr lang="ru-RU" sz="2400" dirty="0" smtClean="0">
              <a:latin typeface="Constantia" pitchFamily="18" charset="0"/>
              <a:cs typeface="Arial" pitchFamily="34" charset="0"/>
            </a:endParaRPr>
          </a:p>
          <a:p>
            <a:pPr fontAlgn="t"/>
            <a:r>
              <a:rPr lang="ru-RU" sz="2400" dirty="0" smtClean="0">
                <a:latin typeface="Constantia" pitchFamily="18" charset="0"/>
                <a:cs typeface="Arial" pitchFamily="34" charset="0"/>
              </a:rPr>
              <a:t>Екатеринбурге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 в ночь с 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на 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июля 1918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года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 во 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исполнение постановления Уральского Совета рабочих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, крестьянских </a:t>
            </a:r>
          </a:p>
          <a:p>
            <a:pPr fontAlgn="t"/>
            <a:r>
              <a:rPr lang="ru-RU" sz="2400" dirty="0" smtClean="0">
                <a:latin typeface="Constantia" pitchFamily="18" charset="0"/>
                <a:cs typeface="Arial" pitchFamily="34" charset="0"/>
              </a:rPr>
              <a:t>и солдатских депутатов, возглавлявшегося </a:t>
            </a:r>
            <a:endParaRPr lang="ru-RU" sz="2400" dirty="0" smtClean="0">
              <a:latin typeface="Constantia" pitchFamily="18" charset="0"/>
              <a:cs typeface="Arial" pitchFamily="34" charset="0"/>
            </a:endParaRPr>
          </a:p>
          <a:p>
            <a:pPr fontAlgn="t"/>
            <a:r>
              <a:rPr lang="ru-RU" sz="2400" dirty="0" smtClean="0">
                <a:latin typeface="Constantia" pitchFamily="18" charset="0"/>
                <a:cs typeface="Arial" pitchFamily="34" charset="0"/>
              </a:rPr>
              <a:t>большевиками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48680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Расстрел  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         царской 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семьи</a:t>
            </a:r>
            <a:r>
              <a:rPr lang="ru-RU" sz="4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 </a:t>
            </a:r>
          </a:p>
        </p:txBody>
      </p:sp>
      <p:pic>
        <p:nvPicPr>
          <p:cNvPr id="3074" name="Picture 2" descr="http://nstarikov.ru/new/wp-content/uploads/2012/02/romano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3312368" cy="2471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92696"/>
            <a:ext cx="2789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Романовы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72816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ngsana New" pitchFamily="18" charset="-34"/>
                <a:hlinkClick r:id="rId3" action="ppaction://hlinksldjump"/>
              </a:rPr>
              <a:t>Михаил </a:t>
            </a:r>
            <a:r>
              <a:rPr lang="ru-RU" sz="2000" dirty="0" smtClean="0">
                <a:latin typeface="Constantia" pitchFamily="18" charset="0"/>
                <a:cs typeface="Angsana New" pitchFamily="18" charset="-34"/>
                <a:hlinkClick r:id="rId3" action="ppaction://hlinksldjump"/>
              </a:rPr>
              <a:t>Федорович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ngsana New" pitchFamily="18" charset="-34"/>
                <a:hlinkClick r:id="rId4" action="ppaction://hlinksldjump"/>
              </a:rPr>
              <a:t>Алексей Михайлович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ngsana New" pitchFamily="18" charset="-34"/>
                <a:hlinkClick r:id="rId5" action="ppaction://hlinksldjump"/>
              </a:rPr>
              <a:t>Федор </a:t>
            </a:r>
            <a:r>
              <a:rPr lang="ru-RU" sz="2000" dirty="0" smtClean="0">
                <a:latin typeface="Constantia" pitchFamily="18" charset="0"/>
                <a:cs typeface="Angsana New" pitchFamily="18" charset="-34"/>
                <a:hlinkClick r:id="rId5" action="ppaction://hlinksldjump"/>
              </a:rPr>
              <a:t>Алексеевич </a:t>
            </a:r>
            <a:r>
              <a:rPr lang="ru-RU" sz="2000" dirty="0" smtClean="0">
                <a:latin typeface="Constantia" pitchFamily="18" charset="0"/>
                <a:cs typeface="Angsana New" pitchFamily="18" charset="-34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6" action="ppaction://hlinksldjump"/>
              </a:rPr>
              <a:t>Софья 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6" action="ppaction://hlinksldjump"/>
              </a:rPr>
              <a:t>Алексеевна 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7" action="ppaction://hlinksldjump"/>
              </a:rPr>
              <a:t>Петр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7" action="ppaction://hlinksldjump"/>
              </a:rPr>
              <a:t> 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7" action="ppaction://hlinksldjump"/>
              </a:rPr>
              <a:t>I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7" action="ppaction://hlinksldjump"/>
              </a:rPr>
              <a:t> Алексеевич 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7" action="ppaction://hlinksldjump"/>
              </a:rPr>
              <a:t>“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7" action="ppaction://hlinksldjump"/>
              </a:rPr>
              <a:t>Великий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7" action="ppaction://hlinksldjump"/>
              </a:rPr>
              <a:t>”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7" action="ppaction://hlinksldjump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8" action="ppaction://hlinksldjump"/>
              </a:rPr>
              <a:t>Екатерина 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8" action="ppaction://hlinksldjump"/>
              </a:rPr>
              <a:t>I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8" action="ppaction://hlinksldjump"/>
              </a:rPr>
              <a:t> 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8" action="ppaction://hlinksldjump"/>
              </a:rPr>
              <a:t>Алексеевна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9" action="ppaction://hlinksldjump"/>
              </a:rPr>
              <a:t>Петр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9" action="ppaction://hlinksldjump"/>
              </a:rPr>
              <a:t> 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9" action="ppaction://hlinksldjump"/>
              </a:rPr>
              <a:t>II 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9" action="ppaction://hlinksldjump"/>
              </a:rPr>
              <a:t>Алексеевич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10" action="ppaction://hlinksldjump"/>
              </a:rPr>
              <a:t>Анна 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10" action="ppaction://hlinksldjump"/>
              </a:rPr>
              <a:t>Иоанновна 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11" action="ppaction://hlinksldjump"/>
              </a:rPr>
              <a:t>Иван 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11" action="ppaction://hlinksldjump"/>
              </a:rPr>
              <a:t>VI 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11" action="ppaction://hlinksldjump"/>
              </a:rPr>
              <a:t>Антонович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772817"/>
            <a:ext cx="3888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12" action="ppaction://hlinksldjump"/>
              </a:rPr>
              <a:t>Елизавета Петровна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13" action="ppaction://hlinksldjump"/>
              </a:rPr>
              <a:t>Петр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13" action="ppaction://hlinksldjump"/>
              </a:rPr>
              <a:t> III 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13" action="ppaction://hlinksldjump"/>
              </a:rPr>
              <a:t>Федорович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14" action="ppaction://hlinksldjump"/>
              </a:rPr>
              <a:t>Екатерина 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14" action="ppaction://hlinksldjump"/>
              </a:rPr>
              <a:t>II 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14" action="ppaction://hlinksldjump"/>
              </a:rPr>
              <a:t>Алексеевна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15" action="ppaction://hlinksldjump"/>
              </a:rPr>
              <a:t>Павел Петрович 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16" action="ppaction://hlinksldjump"/>
              </a:rPr>
              <a:t>Александр 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16" action="ppaction://hlinksldjump"/>
              </a:rPr>
              <a:t>I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16" action="ppaction://hlinksldjump"/>
              </a:rPr>
              <a:t> 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16" action="ppaction://hlinksldjump"/>
              </a:rPr>
              <a:t>“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16" action="ppaction://hlinksldjump"/>
              </a:rPr>
              <a:t>Благословенный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16" action="ppaction://hlinksldjump"/>
              </a:rPr>
              <a:t>”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16" action="ppaction://hlinksldjump"/>
              </a:rPr>
              <a:t> 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17" action="ppaction://hlinksldjump"/>
              </a:rPr>
              <a:t>Константин Павлович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18" action="ppaction://hlinksldjump"/>
              </a:rPr>
              <a:t>Николай 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18" action="ppaction://hlinksldjump"/>
              </a:rPr>
              <a:t>I 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18" action="ppaction://hlinksldjump"/>
              </a:rPr>
              <a:t>Павлович 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19" action="ppaction://hlinksldjump"/>
              </a:rPr>
              <a:t>Александр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19" action="ppaction://hlinksldjump"/>
              </a:rPr>
              <a:t> II 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19" action="ppaction://hlinksldjump"/>
              </a:rPr>
              <a:t>Николаевич 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20" action="ppaction://hlinksldjump"/>
              </a:rPr>
              <a:t>Александр 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20" action="ppaction://hlinksldjump"/>
              </a:rPr>
              <a:t>III 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20" action="ppaction://hlinksldjump"/>
              </a:rPr>
              <a:t>Александр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  <a:hlinkClick r:id="rId21" action="ppaction://hlinksldjump"/>
              </a:rPr>
              <a:t>Николай </a:t>
            </a:r>
            <a:r>
              <a:rPr lang="en-US" sz="2000" dirty="0" smtClean="0">
                <a:latin typeface="Constantia" pitchFamily="18" charset="0"/>
                <a:cs typeface="Arial" pitchFamily="34" charset="0"/>
                <a:hlinkClick r:id="rId21" action="ppaction://hlinksldjump"/>
              </a:rPr>
              <a:t>II </a:t>
            </a:r>
            <a:r>
              <a:rPr lang="ru-RU" sz="2000" dirty="0" smtClean="0">
                <a:latin typeface="Constantia" pitchFamily="18" charset="0"/>
                <a:cs typeface="Arial" pitchFamily="34" charset="0"/>
                <a:hlinkClick r:id="rId21" action="ppaction://hlinksldjump"/>
              </a:rPr>
              <a:t>Александрович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4104456" cy="36724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С этим событием пресеклась династия Романовых.</a:t>
            </a:r>
            <a:b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</a:br>
            <a:endParaRPr lang="ru-RU" sz="40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764704"/>
            <a:ext cx="3456384" cy="5949280"/>
          </a:xfrm>
          <a:prstGeom prst="rect">
            <a:avLst/>
          </a:prstGeom>
        </p:spPr>
        <p:txBody>
          <a:bodyPr/>
          <a:lstStyle/>
          <a:p>
            <a:pPr lvl="0" indent="-342900" fontAlgn="t">
              <a:spcBef>
                <a:spcPct val="20000"/>
              </a:spcBef>
              <a:defRPr/>
            </a:pPr>
            <a:r>
              <a:rPr lang="ru-RU" sz="2400" dirty="0" smtClean="0">
                <a:latin typeface="Constantia" pitchFamily="18" charset="0"/>
                <a:cs typeface="Arial" pitchFamily="34" charset="0"/>
              </a:rPr>
              <a:t>Источники информации: книга «Романовы триста лет служения России» </a:t>
            </a:r>
            <a:r>
              <a:rPr lang="en-US" sz="2400" dirty="0" smtClean="0">
                <a:latin typeface="Constantia" pitchFamily="18" charset="0"/>
                <a:cs typeface="Arial" pitchFamily="34" charset="0"/>
              </a:rPr>
              <a:t>http://ru.wikipedia.org</a:t>
            </a:r>
            <a:endParaRPr lang="ru-RU" sz="2400" dirty="0" smtClean="0">
              <a:latin typeface="Constantia" pitchFamily="18" charset="0"/>
              <a:cs typeface="Arial" pitchFamily="34" charset="0"/>
            </a:endParaRPr>
          </a:p>
          <a:p>
            <a:pPr lvl="0" indent="-342900" fontAlgn="t">
              <a:spcBef>
                <a:spcPct val="20000"/>
              </a:spcBef>
              <a:defRPr/>
            </a:pPr>
            <a:r>
              <a:rPr lang="en-US" sz="2400" dirty="0" smtClean="0">
                <a:latin typeface="Constantia" pitchFamily="18" charset="0"/>
                <a:cs typeface="Arial" pitchFamily="34" charset="0"/>
              </a:rPr>
              <a:t>http://nstarikov.ru</a:t>
            </a:r>
            <a:endParaRPr lang="ru-RU" sz="2400" dirty="0" smtClean="0">
              <a:latin typeface="Constantia" pitchFamily="18" charset="0"/>
              <a:cs typeface="Arial" pitchFamily="34" charset="0"/>
            </a:endParaRPr>
          </a:p>
          <a:p>
            <a:pPr lvl="0" indent="-342900" fontAlgn="t">
              <a:spcBef>
                <a:spcPct val="20000"/>
              </a:spcBef>
              <a:defRPr/>
            </a:pPr>
            <a:r>
              <a:rPr lang="en-US" sz="2400" dirty="0" smtClean="0">
                <a:latin typeface="Constantia" pitchFamily="18" charset="0"/>
                <a:cs typeface="Arial" pitchFamily="34" charset="0"/>
              </a:rPr>
              <a:t>http://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первая-мировая.рф</a:t>
            </a:r>
          </a:p>
          <a:p>
            <a:pPr lvl="0" indent="-342900" fontAlgn="t">
              <a:spcBef>
                <a:spcPct val="20000"/>
              </a:spcBef>
              <a:defRPr/>
            </a:pPr>
            <a:r>
              <a:rPr lang="en-US" sz="2400" dirty="0" smtClean="0">
                <a:latin typeface="Constantia" pitchFamily="18" charset="0"/>
                <a:cs typeface="Arial" pitchFamily="34" charset="0"/>
              </a:rPr>
              <a:t>http://</a:t>
            </a:r>
            <a:r>
              <a:rPr lang="en-US" sz="2400" dirty="0" smtClean="0">
                <a:latin typeface="Constantia" pitchFamily="18" charset="0"/>
                <a:cs typeface="Arial" pitchFamily="34" charset="0"/>
              </a:rPr>
              <a:t>www.rhistory.ru</a:t>
            </a:r>
            <a:endParaRPr lang="ru-RU" sz="2400" dirty="0" smtClean="0">
              <a:latin typeface="Constantia" pitchFamily="18" charset="0"/>
              <a:cs typeface="Arial" pitchFamily="34" charset="0"/>
            </a:endParaRPr>
          </a:p>
          <a:p>
            <a:pPr lvl="0" indent="-342900" fontAlgn="t">
              <a:spcBef>
                <a:spcPct val="20000"/>
              </a:spcBef>
              <a:defRPr/>
            </a:pPr>
            <a:r>
              <a:rPr lang="ru-RU" sz="2400" dirty="0" smtClean="0">
                <a:latin typeface="Constantia" pitchFamily="18" charset="0"/>
                <a:cs typeface="Arial" pitchFamily="34" charset="0"/>
              </a:rPr>
              <a:t>Спасибо информационному поисковику </a:t>
            </a:r>
            <a:r>
              <a:rPr lang="en-US" sz="2400" dirty="0" smtClean="0">
                <a:latin typeface="Constantia" pitchFamily="18" charset="0"/>
                <a:cs typeface="Arial" pitchFamily="34" charset="0"/>
              </a:rPr>
              <a:t>Google</a:t>
            </a:r>
            <a:endParaRPr lang="ru-RU" sz="2400" dirty="0" smtClean="0">
              <a:latin typeface="Constantia" pitchFamily="18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44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44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44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44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420888"/>
            <a:ext cx="4752528" cy="594928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dirty="0" smtClean="0">
                <a:latin typeface="Constantia" pitchFamily="18" charset="0"/>
                <a:cs typeface="Arial" pitchFamily="34" charset="0"/>
              </a:rPr>
              <a:t>     Презентацию выполнила ученица 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9 «В» 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класса Шавинина 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Екатерина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44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44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44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44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348880"/>
            <a:ext cx="33123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492896"/>
            <a:ext cx="3672408" cy="32316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Царствование Романовых можно разделить на три периода.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Первый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период - восстановление порядка после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“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Смутного времени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”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.</a:t>
            </a: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Этот период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охватывает правление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царей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Михаила Федоровича ,</a:t>
            </a: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Алексея Михайловича и 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Федора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Алексеевича .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-468560" y="404664"/>
            <a:ext cx="60458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Первый период царствования Романовых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48680"/>
            <a:ext cx="2962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340768"/>
            <a:ext cx="2924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708920"/>
            <a:ext cx="2808312" cy="358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196752"/>
            <a:ext cx="385683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Михаил         </a:t>
            </a:r>
            <a:r>
              <a:rPr lang="ru-RU" sz="4000" b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    Федорович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196752"/>
            <a:ext cx="367240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1596-1645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) 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ервый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русский царь из династии 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Романовых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            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был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избран на царствование 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                            Земским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собором 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ru-RU" sz="2000" dirty="0" smtClean="0">
                <a:solidFill>
                  <a:srgbClr val="FF0000"/>
                </a:solidFill>
                <a:latin typeface="Constantia" pitchFamily="18" charset="0"/>
                <a:cs typeface="Arial" pitchFamily="34" charset="0"/>
              </a:rPr>
              <a:t> февраля 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1613</a:t>
            </a:r>
            <a:r>
              <a:rPr lang="ru-RU" sz="2000" dirty="0" smtClean="0">
                <a:solidFill>
                  <a:srgbClr val="FF0000"/>
                </a:solidFill>
                <a:latin typeface="Constantia" pitchFamily="18" charset="0"/>
                <a:cs typeface="Arial" pitchFamily="34" charset="0"/>
              </a:rPr>
              <a:t> года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.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Сын боярина 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Федора Никитича Романова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 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(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позже – Патриарха Московского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 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 Филарета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), двоюродный племянник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Фёдора I Иоанновича.</a:t>
            </a:r>
          </a:p>
          <a:p>
            <a:pPr algn="ctr"/>
            <a:endParaRPr lang="en-US" sz="23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3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79512" y="6165304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980728"/>
            <a:ext cx="4041275" cy="568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1700808"/>
            <a:ext cx="352839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Constantia" pitchFamily="18" charset="0"/>
                <a:cs typeface="Arial" pitchFamily="34" charset="0"/>
              </a:rPr>
              <a:t>       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1645-1676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) </a:t>
            </a:r>
          </a:p>
          <a:p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Свое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правление начал в возрасте 14 лет, однако фактически вместо него управлял его учитель Б.И.Морозов, затем Милославские, патриарх  Никон, боярин Матвеев.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Время его царствования характеризуется усилением феодальной эксплуатации и ростом финансового гнета.</a:t>
            </a: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683568" y="424989"/>
            <a:ext cx="3960440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Алексей               Михайлович </a:t>
            </a:r>
          </a:p>
          <a:p>
            <a:pPr lvl="0">
              <a:spcBef>
                <a:spcPct val="0"/>
              </a:spcBef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                 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404664"/>
            <a:ext cx="374441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“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Тишайший</a:t>
            </a:r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”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340768"/>
            <a:ext cx="3466885" cy="4431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547664" y="435441"/>
            <a:ext cx="74168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Федор            Алексеевич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795076"/>
            <a:ext cx="36004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Constantia" pitchFamily="18" charset="0"/>
                <a:cs typeface="Arial" pitchFamily="34" charset="0"/>
              </a:rPr>
              <a:t> 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Один из наиболее образованных русских царей. При нем была проведена перепись населения, отменен указ о невыдаче беглых, которые записались в ратную службу, введено подворное обложение, уничтожено местничество.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Успешным шагом во внешней политике оказалась  русско-турецкая война 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1676-1681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96752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(1676-1682)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52736"/>
            <a:ext cx="5213785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1332656" y="476672"/>
            <a:ext cx="127454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Софья      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          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Алексеевна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628800"/>
            <a:ext cx="38164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1682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стала регентшей при Иване и Петре.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 годы ее правления был подавлен бунт раскольников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 Москве, был заключен  «Вечный мир» с Польшей и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Нерчинский договор с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Китаем, царский двор стал средоточием научной и культурной жизни.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сентября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1689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года </a:t>
            </a:r>
          </a:p>
          <a:p>
            <a:r>
              <a:rPr lang="ru-RU" sz="2000" dirty="0" smtClean="0">
                <a:latin typeface="Constantia" pitchFamily="18" charset="0"/>
                <a:cs typeface="Arial" pitchFamily="34" charset="0"/>
              </a:rPr>
              <a:t>Софья была отправлена в Новодевичий монастырь в Москве.</a:t>
            </a:r>
          </a:p>
          <a:p>
            <a:pPr algn="ctr"/>
            <a:endParaRPr lang="ru-RU" sz="24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endParaRPr lang="en-US" sz="2400" dirty="0" smtClean="0"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Constant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124744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(1682-1689)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48600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Второй период царствования Романовых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420888"/>
            <a:ext cx="37444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 этот период Россия превратилась в крупную европейскую державу, укрепила свою армию и флот, распространила господство на землях от Балтийского до Черного морей.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Династия собственно Романовых пресеклась со смертью Елизаветы, и престол заняла Гольштейн-Готторпская </a:t>
            </a:r>
            <a:r>
              <a:rPr lang="ru-RU" sz="2000" dirty="0" smtClean="0">
                <a:latin typeface="Constantia" pitchFamily="18" charset="0"/>
                <a:cs typeface="Arial" pitchFamily="34" charset="0"/>
              </a:rPr>
              <a:t>ветвь.</a:t>
            </a:r>
            <a:endParaRPr lang="ru-RU" sz="2000" dirty="0" smtClean="0">
              <a:latin typeface="Constantia" pitchFamily="18" charset="0"/>
              <a:cs typeface="Arial" pitchFamily="34" charset="0"/>
            </a:endParaRPr>
          </a:p>
          <a:p>
            <a:endParaRPr lang="ru-RU" sz="2000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6385" name="Picture 1" descr="F:\Романовы\галерея\пет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1514278" cy="15198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6" name="Picture 2" descr="F:\Романовы\галерея\петр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09120"/>
            <a:ext cx="1368152" cy="1368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7" name="Picture 3" descr="F:\Романовы\галерея\е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92696"/>
            <a:ext cx="1175720" cy="1512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F:\Романовы\галерея\Peter_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564904"/>
            <a:ext cx="1291499" cy="1539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9" name="Picture 5" descr="F:\Романовы\галерея\annaioanoov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36912"/>
            <a:ext cx="1037299" cy="1440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F:\Романовы\галерея\Élisabeth_Petrovna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2564904"/>
            <a:ext cx="1080120" cy="1588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F:\Романовы\галерея\kate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509120"/>
            <a:ext cx="1368152" cy="1368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hlinkClick r:id="rId9" action="ppaction://hlinksldjump"/>
          </p:cNvPr>
          <p:cNvSpPr txBox="1"/>
          <p:nvPr/>
        </p:nvSpPr>
        <p:spPr>
          <a:xfrm>
            <a:off x="179512" y="6309320"/>
            <a:ext cx="1352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Романовы</a:t>
            </a:r>
            <a:endParaRPr lang="ru-RU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928</Words>
  <Application>Microsoft Office PowerPoint</Application>
  <PresentationFormat>Экран (4:3)</PresentationFormat>
  <Paragraphs>274</Paragraphs>
  <Slides>32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Романовы</vt:lpstr>
      <vt:lpstr>Первый период царствования Романовых</vt:lpstr>
      <vt:lpstr>Михаил             Федорович</vt:lpstr>
      <vt:lpstr>Слайд 6</vt:lpstr>
      <vt:lpstr>Федор            Алексеевич </vt:lpstr>
      <vt:lpstr>Софья                Алексеевна</vt:lpstr>
      <vt:lpstr>Второй период царствования Романовых</vt:lpstr>
      <vt:lpstr>Петр I                 “Великий”</vt:lpstr>
      <vt:lpstr>Реформы                Петра I</vt:lpstr>
      <vt:lpstr>Екатерина I</vt:lpstr>
      <vt:lpstr>Петр II</vt:lpstr>
      <vt:lpstr>Анна  Иоанновна </vt:lpstr>
      <vt:lpstr>Иван VI </vt:lpstr>
      <vt:lpstr>Слайд 16</vt:lpstr>
      <vt:lpstr>Слайд 17</vt:lpstr>
      <vt:lpstr>Слайд 18</vt:lpstr>
      <vt:lpstr>Третий период царствования Романовых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Первая  российская  революция (1905-1907)</vt:lpstr>
      <vt:lpstr>Слайд 28</vt:lpstr>
      <vt:lpstr>Слайд 29</vt:lpstr>
      <vt:lpstr>С этим событием пресеклась династия Романовых. 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РОМАНОВЫ </dc:title>
  <cp:lastModifiedBy>катя</cp:lastModifiedBy>
  <cp:revision>144</cp:revision>
  <dcterms:modified xsi:type="dcterms:W3CDTF">2013-01-28T16:04:10Z</dcterms:modified>
</cp:coreProperties>
</file>