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1301FF"/>
    <a:srgbClr val="1BF9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0285-118A-4F41-84AA-4A36FEFB24A4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26A8F-245A-4662-8999-F2D3666AC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CE600-D9EE-4221-B442-6EE007FD1FD3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9F21-ABB9-42A3-BCC8-6915942B0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64E9C-3F11-40E2-9D8A-007B62C77858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3766-E049-459C-9DB9-EE60108D1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A0CF-2E4A-4386-89A9-378BB5B1DEBC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89D1-A296-4717-A599-9EB65D2FD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461C-94D8-41D6-BA9E-54AE44990EEF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F716B-4609-4E23-9F17-19F506EB7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D7E2-7358-48F7-A34E-32F6BC904DF9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DFA5C-F134-4EA7-B31B-E914DA06B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908A-4DB9-41D0-97DF-88D7C99C7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6060-4BA9-440F-9A62-6914892862B1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8B02-B19B-4617-9E9B-65ECC70B36B6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AE64-F193-4EE3-9DD1-5CB32149E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1EF2-0540-4282-82ED-2F8091906B91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AE47-D36E-417E-80FD-80E9584FF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616C-45DB-4892-B1C8-BF8A576E7987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74C6-2A51-426E-8886-6D00B9F8A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55C4-4F10-476E-965C-A1DD639293A3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0832-E436-4D76-801F-660995D67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15F9A-13CF-4EA8-AEBE-2C2E632366DD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71028B-73EE-44A1-9021-33E1F574D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5" y="5072063"/>
            <a:ext cx="3690938" cy="1157287"/>
          </a:xfrm>
        </p:spPr>
        <p:txBody>
          <a:bodyPr/>
          <a:lstStyle/>
          <a:p>
            <a:pPr algn="r"/>
            <a:r>
              <a:rPr lang="ru-RU" sz="2800" i="1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smtClean="0">
                <a:solidFill>
                  <a:srgbClr val="0070C0"/>
                </a:solidFill>
              </a:rPr>
              <a:t>Презентация на тему</a:t>
            </a:r>
            <a:br>
              <a:rPr lang="ru-RU" sz="4400" b="1" smtClean="0">
                <a:solidFill>
                  <a:srgbClr val="0070C0"/>
                </a:solidFill>
              </a:rPr>
            </a:br>
            <a:r>
              <a:rPr lang="ru-RU" sz="4400" b="1" smtClean="0">
                <a:solidFill>
                  <a:srgbClr val="0070C0"/>
                </a:solidFill>
              </a:rPr>
              <a:t>«Сравнительные степени у прилагательных в английском языке».</a:t>
            </a:r>
            <a:endParaRPr lang="ru-RU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>
          <a:xfrm>
            <a:off x="428625" y="500063"/>
            <a:ext cx="8258175" cy="5595937"/>
          </a:xfrm>
        </p:spPr>
        <p:txBody>
          <a:bodyPr/>
          <a:lstStyle/>
          <a:p>
            <a:r>
              <a:rPr lang="ru-RU" sz="3600" smtClean="0">
                <a:solidFill>
                  <a:srgbClr val="66FFFF"/>
                </a:solidFill>
              </a:rPr>
              <a:t>Сочетание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1301FF"/>
                </a:solidFill>
              </a:rPr>
              <a:t>the... the </a:t>
            </a:r>
            <a:r>
              <a:rPr lang="ru-RU" sz="3600" smtClean="0">
                <a:solidFill>
                  <a:srgbClr val="66FFFF"/>
                </a:solidFill>
              </a:rPr>
              <a:t>с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66FFFF"/>
                </a:solidFill>
              </a:rPr>
              <a:t>прилагательными в </a:t>
            </a:r>
            <a:r>
              <a:rPr lang="ru-RU" sz="3600" i="1" u="sng" smtClean="0">
                <a:solidFill>
                  <a:srgbClr val="FFFF00"/>
                </a:solidFill>
              </a:rPr>
              <a:t>сравнительной</a:t>
            </a:r>
            <a:r>
              <a:rPr lang="ru-RU" sz="3600" smtClean="0">
                <a:solidFill>
                  <a:srgbClr val="66FFFF"/>
                </a:solidFill>
              </a:rPr>
              <a:t> степени переводится на русский язык союзом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1301FF"/>
                </a:solidFill>
              </a:rPr>
              <a:t>чем... тем </a:t>
            </a:r>
            <a:r>
              <a:rPr lang="ru-RU" sz="3600" smtClean="0">
                <a:solidFill>
                  <a:srgbClr val="66FFFF"/>
                </a:solidFill>
              </a:rPr>
              <a:t>в сочетании с прилагательными в </a:t>
            </a:r>
            <a:r>
              <a:rPr lang="ru-RU" sz="3600" i="1" u="sng" smtClean="0">
                <a:solidFill>
                  <a:srgbClr val="FFFF00"/>
                </a:solidFill>
              </a:rPr>
              <a:t>сравнительной </a:t>
            </a:r>
            <a:r>
              <a:rPr lang="ru-RU" sz="3600" smtClean="0">
                <a:solidFill>
                  <a:srgbClr val="66FFFF"/>
                </a:solidFill>
              </a:rPr>
              <a:t>степени:</a:t>
            </a:r>
          </a:p>
          <a:p>
            <a:r>
              <a:rPr lang="ru-RU" sz="3600" smtClean="0">
                <a:solidFill>
                  <a:srgbClr val="1301FF"/>
                </a:solidFill>
              </a:rPr>
              <a:t>The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66FFFF"/>
                </a:solidFill>
              </a:rPr>
              <a:t>sooner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1301FF"/>
                </a:solidFill>
              </a:rPr>
              <a:t>the</a:t>
            </a:r>
            <a:r>
              <a:rPr lang="ru-RU" sz="3600" smtClean="0"/>
              <a:t> </a:t>
            </a:r>
            <a:r>
              <a:rPr lang="ru-RU" sz="3600" smtClean="0">
                <a:solidFill>
                  <a:srgbClr val="66FFFF"/>
                </a:solidFill>
              </a:rPr>
              <a:t>better.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571500"/>
            <a:ext cx="8258175" cy="55245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b="1" u="sng" dirty="0" smtClean="0">
                <a:solidFill>
                  <a:srgbClr val="FF0000"/>
                </a:solidFill>
              </a:rPr>
              <a:t>Качественные прилагательные </a:t>
            </a:r>
            <a:r>
              <a:rPr lang="ru-RU" dirty="0" smtClean="0">
                <a:solidFill>
                  <a:srgbClr val="66FFFF"/>
                </a:solidFill>
              </a:rPr>
              <a:t>в английском языке имеют три степени сравнения: </a:t>
            </a:r>
            <a:r>
              <a:rPr lang="ru-RU" b="1" i="1" u="sng" dirty="0" smtClean="0">
                <a:solidFill>
                  <a:srgbClr val="FFC000"/>
                </a:solidFill>
              </a:rPr>
              <a:t>положительную,</a:t>
            </a:r>
            <a:r>
              <a:rPr lang="ru-RU" b="1" i="1" u="sng" dirty="0" smtClean="0">
                <a:solidFill>
                  <a:srgbClr val="FFFF00"/>
                </a:solidFill>
              </a:rPr>
              <a:t> сравнительную и </a:t>
            </a:r>
            <a:r>
              <a:rPr lang="ru-RU" b="1" i="1" u="sng" dirty="0" smtClean="0">
                <a:solidFill>
                  <a:srgbClr val="7030A0"/>
                </a:solidFill>
              </a:rPr>
              <a:t>превосходную.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 smtClean="0">
                <a:solidFill>
                  <a:srgbClr val="FFC000"/>
                </a:solidFill>
              </a:rPr>
              <a:t>Положительная степень </a:t>
            </a:r>
            <a:r>
              <a:rPr lang="ru-RU" dirty="0" smtClean="0">
                <a:solidFill>
                  <a:schemeClr val="bg1"/>
                </a:solidFill>
              </a:rPr>
              <a:t>(The Positive Degree) </a:t>
            </a:r>
            <a:r>
              <a:rPr lang="ru-RU" dirty="0" smtClean="0">
                <a:solidFill>
                  <a:srgbClr val="66FFFF"/>
                </a:solidFill>
              </a:rPr>
              <a:t>обозначает качество предмета вне сравнения с каким-либо другим предметом, обладающим тем же качеством.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 smtClean="0">
                <a:solidFill>
                  <a:srgbClr val="FFFF00"/>
                </a:solidFill>
              </a:rPr>
              <a:t>Сравнительная степень </a:t>
            </a:r>
            <a:r>
              <a:rPr lang="ru-RU" dirty="0" smtClean="0">
                <a:solidFill>
                  <a:schemeClr val="bg1"/>
                </a:solidFill>
              </a:rPr>
              <a:t>(The Comparative Degree) </a:t>
            </a:r>
            <a:r>
              <a:rPr lang="ru-RU" dirty="0" smtClean="0">
                <a:solidFill>
                  <a:srgbClr val="66FFFF"/>
                </a:solidFill>
              </a:rPr>
              <a:t>указывает на наличие большей степени качества у одного предмета сравнительно с другим предметом, обладающим тем же качеством. При сравнении часто употребляется союз than - чем.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 smtClean="0">
                <a:solidFill>
                  <a:srgbClr val="7030A0"/>
                </a:solidFill>
              </a:rPr>
              <a:t>Превосходная степень </a:t>
            </a:r>
            <a:r>
              <a:rPr lang="ru-RU" dirty="0" smtClean="0">
                <a:solidFill>
                  <a:schemeClr val="bg1"/>
                </a:solidFill>
              </a:rPr>
              <a:t>(The Superlative Degree) </a:t>
            </a:r>
            <a:r>
              <a:rPr lang="ru-RU" dirty="0" smtClean="0">
                <a:solidFill>
                  <a:srgbClr val="66FFFF"/>
                </a:solidFill>
              </a:rPr>
              <a:t>указывает на высшую степень качества у того или иного предмета среди всех других однородных предметов, обладающих тем же качеством.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66FFFF"/>
                </a:solidFill>
              </a:rPr>
              <a:t>Односложные прилагательные и двусложные, оканчивающиеся на </a:t>
            </a:r>
            <a:r>
              <a:rPr lang="ru-RU" smtClean="0">
                <a:solidFill>
                  <a:schemeClr val="bg1"/>
                </a:solidFill>
              </a:rPr>
              <a:t>-у, -er, -ow</a:t>
            </a:r>
            <a:r>
              <a:rPr lang="ru-RU" smtClean="0"/>
              <a:t>, </a:t>
            </a:r>
            <a:r>
              <a:rPr lang="ru-RU" smtClean="0">
                <a:solidFill>
                  <a:srgbClr val="66FFFF"/>
                </a:solidFill>
              </a:rPr>
              <a:t>образуют </a:t>
            </a:r>
            <a:r>
              <a:rPr lang="ru-RU" i="1" u="sng" smtClean="0">
                <a:solidFill>
                  <a:srgbClr val="FFFF00"/>
                </a:solidFill>
              </a:rPr>
              <a:t>сравнительную</a:t>
            </a:r>
            <a:r>
              <a:rPr lang="ru-RU" smtClean="0">
                <a:solidFill>
                  <a:srgbClr val="66FFFF"/>
                </a:solidFill>
              </a:rPr>
              <a:t> степень при помощи суффикса </a:t>
            </a:r>
            <a:r>
              <a:rPr lang="ru-RU" smtClean="0">
                <a:solidFill>
                  <a:schemeClr val="bg1"/>
                </a:solidFill>
              </a:rPr>
              <a:t>-ег, </a:t>
            </a:r>
            <a:r>
              <a:rPr lang="ru-RU" smtClean="0">
                <a:solidFill>
                  <a:srgbClr val="66FFFF"/>
                </a:solidFill>
              </a:rPr>
              <a:t>а </a:t>
            </a:r>
            <a:r>
              <a:rPr lang="ru-RU" i="1" u="sng" smtClean="0">
                <a:solidFill>
                  <a:srgbClr val="7030A0"/>
                </a:solidFill>
              </a:rPr>
              <a:t>превосходную</a:t>
            </a:r>
            <a:r>
              <a:rPr lang="ru-RU" smtClean="0">
                <a:solidFill>
                  <a:srgbClr val="66FFFF"/>
                </a:solidFill>
              </a:rPr>
              <a:t> степень при помощи суффикса </a:t>
            </a:r>
            <a:r>
              <a:rPr lang="ru-RU" smtClean="0">
                <a:solidFill>
                  <a:schemeClr val="bg1"/>
                </a:solidFill>
              </a:rPr>
              <a:t>-est</a:t>
            </a:r>
            <a:r>
              <a:rPr lang="ru-RU" smtClean="0"/>
              <a:t>, </a:t>
            </a:r>
            <a:r>
              <a:rPr lang="ru-RU" smtClean="0">
                <a:solidFill>
                  <a:srgbClr val="66FFFF"/>
                </a:solidFill>
              </a:rPr>
              <a:t>которые прибавляются к прилагательному в </a:t>
            </a:r>
            <a:r>
              <a:rPr lang="ru-RU" i="1" u="sng" smtClean="0">
                <a:solidFill>
                  <a:srgbClr val="FFC000"/>
                </a:solidFill>
              </a:rPr>
              <a:t>положительной</a:t>
            </a:r>
            <a:r>
              <a:rPr lang="ru-RU" smtClean="0">
                <a:solidFill>
                  <a:srgbClr val="66FFFF"/>
                </a:solidFill>
              </a:rPr>
              <a:t> степени: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66FFFF"/>
                </a:solidFill>
              </a:rPr>
              <a:t>This highway is </a:t>
            </a:r>
            <a:r>
              <a:rPr lang="en-US" u="sng" smtClean="0">
                <a:solidFill>
                  <a:srgbClr val="FF0000"/>
                </a:solidFill>
              </a:rPr>
              <a:t>wid</a:t>
            </a:r>
            <a:r>
              <a:rPr lang="en-US" u="sng" smtClean="0">
                <a:solidFill>
                  <a:schemeClr val="bg1"/>
                </a:solidFill>
              </a:rPr>
              <a:t>er</a:t>
            </a:r>
            <a:r>
              <a:rPr lang="en-US" smtClean="0"/>
              <a:t> </a:t>
            </a:r>
            <a:r>
              <a:rPr lang="en-US" smtClean="0">
                <a:solidFill>
                  <a:srgbClr val="66FFFF"/>
                </a:solidFill>
              </a:rPr>
              <a:t>than that highway. </a:t>
            </a:r>
            <a:endParaRPr lang="ru-RU" smtClean="0">
              <a:solidFill>
                <a:srgbClr val="66FF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66FFFF"/>
                </a:solidFill>
              </a:rPr>
              <a:t>That is the </a:t>
            </a:r>
            <a:r>
              <a:rPr lang="en-US" u="sng" smtClean="0">
                <a:solidFill>
                  <a:srgbClr val="FF0000"/>
                </a:solidFill>
              </a:rPr>
              <a:t>high</a:t>
            </a:r>
            <a:r>
              <a:rPr lang="en-US" u="sng" smtClean="0">
                <a:solidFill>
                  <a:schemeClr val="bg1"/>
                </a:solidFill>
              </a:rPr>
              <a:t>est</a:t>
            </a:r>
            <a:r>
              <a:rPr lang="en-US" u="sng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66FFFF"/>
                </a:solidFill>
              </a:rPr>
              <a:t>building in the city.</a:t>
            </a:r>
            <a:endParaRPr lang="ru-RU" smtClean="0">
              <a:solidFill>
                <a:srgbClr val="66FF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/>
              <a:t/>
            </a:r>
            <a:br>
              <a:rPr lang="ru-RU" b="1" smtClean="0"/>
            </a:br>
            <a:r>
              <a:rPr lang="ru-RU" sz="4000" b="1" smtClean="0">
                <a:solidFill>
                  <a:srgbClr val="1BF955"/>
                </a:solidFill>
              </a:rPr>
              <a:t>Образование степеней сравнения.</a:t>
            </a:r>
            <a:endParaRPr lang="ru-RU" sz="4000">
              <a:solidFill>
                <a:srgbClr val="1BF95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500063"/>
            <a:ext cx="8329612" cy="55959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66FFFF"/>
                </a:solidFill>
              </a:rPr>
              <a:t>В односложных прилагательных, оканчивающихся на одну согласную, стоящую после краткой гласной, для сохранения краткости чтения этой гласной согласная перед суффиксами</a:t>
            </a:r>
            <a:r>
              <a:rPr lang="ru-RU" sz="2800" dirty="0" smtClean="0"/>
              <a:t> </a:t>
            </a:r>
            <a:r>
              <a:rPr lang="ru-RU" sz="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-ег, -est </a:t>
            </a:r>
            <a:r>
              <a:rPr lang="ru-RU" sz="2800" dirty="0" smtClean="0">
                <a:solidFill>
                  <a:srgbClr val="66FFFF"/>
                </a:solidFill>
              </a:rPr>
              <a:t>удваивается: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big</a:t>
            </a:r>
            <a:r>
              <a:rPr lang="ru-RU" sz="2800" dirty="0" smtClean="0"/>
              <a:t> - </a:t>
            </a:r>
            <a:r>
              <a:rPr lang="ru-RU" sz="2800" dirty="0" smtClean="0">
                <a:solidFill>
                  <a:srgbClr val="C00000"/>
                </a:solidFill>
              </a:rPr>
              <a:t>big</a:t>
            </a:r>
            <a:r>
              <a:rPr lang="ru-RU" sz="2800" dirty="0" smtClean="0">
                <a:solidFill>
                  <a:schemeClr val="bg1"/>
                </a:solidFill>
              </a:rPr>
              <a:t>ger</a:t>
            </a:r>
            <a:r>
              <a:rPr lang="ru-RU" sz="2800" dirty="0" smtClean="0"/>
              <a:t> - (the) </a:t>
            </a:r>
            <a:r>
              <a:rPr lang="ru-RU" sz="2800" dirty="0" smtClean="0">
                <a:solidFill>
                  <a:srgbClr val="C00000"/>
                </a:solidFill>
              </a:rPr>
              <a:t>big</a:t>
            </a:r>
            <a:r>
              <a:rPr lang="ru-RU" sz="2800" dirty="0" smtClean="0">
                <a:solidFill>
                  <a:schemeClr val="bg1"/>
                </a:solidFill>
              </a:rPr>
              <a:t>gest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H</a:t>
            </a:r>
            <a:r>
              <a:rPr lang="ru-RU" sz="2800" dirty="0" err="1" smtClean="0">
                <a:solidFill>
                  <a:srgbClr val="C00000"/>
                </a:solidFill>
              </a:rPr>
              <a:t>ot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err="1" smtClean="0">
                <a:solidFill>
                  <a:srgbClr val="C00000"/>
                </a:solidFill>
              </a:rPr>
              <a:t>hot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ter</a:t>
            </a:r>
            <a:r>
              <a:rPr lang="ru-RU" sz="2800" dirty="0" smtClean="0"/>
              <a:t> - (the) </a:t>
            </a:r>
            <a:r>
              <a:rPr lang="ru-RU" sz="2800" dirty="0" err="1" smtClean="0">
                <a:solidFill>
                  <a:srgbClr val="C00000"/>
                </a:solidFill>
              </a:rPr>
              <a:t>hot</a:t>
            </a:r>
            <a:r>
              <a:rPr lang="ru-RU" sz="2800" dirty="0" err="1" smtClean="0">
                <a:solidFill>
                  <a:schemeClr val="bg1"/>
                </a:solidFill>
              </a:rPr>
              <a:t>test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66FFFF"/>
                </a:solidFill>
              </a:rPr>
              <a:t>В прилагательных, оканчивающихся на -у, стоящую после согласной, перед суффиксами </a:t>
            </a:r>
            <a:r>
              <a:rPr lang="ru-RU" sz="28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2800" u="sng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</a:t>
            </a:r>
            <a:r>
              <a:rPr lang="ru-RU" sz="28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-est -у </a:t>
            </a:r>
            <a:r>
              <a:rPr lang="ru-RU" sz="2800" dirty="0" smtClean="0">
                <a:solidFill>
                  <a:srgbClr val="66FFFF"/>
                </a:solidFill>
              </a:rPr>
              <a:t>меняется на </a:t>
            </a:r>
            <a:r>
              <a:rPr lang="ru-RU" sz="2800" dirty="0" smtClean="0">
                <a:solidFill>
                  <a:srgbClr val="92D050"/>
                </a:solidFill>
              </a:rPr>
              <a:t>i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err="1" smtClean="0">
                <a:solidFill>
                  <a:srgbClr val="C00000"/>
                </a:solidFill>
              </a:rPr>
              <a:t>bus</a:t>
            </a:r>
            <a:r>
              <a:rPr lang="ru-RU" sz="2800" dirty="0" err="1" smtClean="0">
                <a:solidFill>
                  <a:schemeClr val="bg1"/>
                </a:solidFill>
              </a:rPr>
              <a:t>y</a:t>
            </a:r>
            <a:r>
              <a:rPr lang="ru-RU" sz="2800" dirty="0" smtClean="0"/>
              <a:t> - </a:t>
            </a:r>
            <a:r>
              <a:rPr lang="ru-RU" sz="2800" dirty="0" err="1" smtClean="0">
                <a:solidFill>
                  <a:srgbClr val="C00000"/>
                </a:solidFill>
              </a:rPr>
              <a:t>bus</a:t>
            </a:r>
            <a:r>
              <a:rPr lang="ru-RU" sz="2800" dirty="0" err="1" smtClean="0">
                <a:solidFill>
                  <a:srgbClr val="92D050"/>
                </a:solidFill>
              </a:rPr>
              <a:t>i</a:t>
            </a:r>
            <a:r>
              <a:rPr lang="ru-RU" sz="2800" dirty="0" err="1" smtClean="0">
                <a:solidFill>
                  <a:schemeClr val="bg1"/>
                </a:solidFill>
              </a:rPr>
              <a:t>er</a:t>
            </a:r>
            <a:r>
              <a:rPr lang="ru-RU" sz="2800" dirty="0" smtClean="0"/>
              <a:t> - (the) </a:t>
            </a:r>
            <a:r>
              <a:rPr lang="ru-RU" sz="2800" dirty="0" err="1" smtClean="0">
                <a:solidFill>
                  <a:srgbClr val="C00000"/>
                </a:solidFill>
              </a:rPr>
              <a:t>bus</a:t>
            </a:r>
            <a:r>
              <a:rPr lang="ru-RU" sz="2800" dirty="0" err="1" smtClean="0">
                <a:solidFill>
                  <a:srgbClr val="92D050"/>
                </a:solidFill>
              </a:rPr>
              <a:t>i</a:t>
            </a:r>
            <a:r>
              <a:rPr lang="ru-RU" sz="2800" dirty="0" err="1" smtClean="0">
                <a:solidFill>
                  <a:schemeClr val="bg1"/>
                </a:solidFill>
              </a:rPr>
              <a:t>est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>
                <a:solidFill>
                  <a:srgbClr val="C00000"/>
                </a:solidFill>
              </a:rPr>
              <a:t>happ</a:t>
            </a:r>
            <a:r>
              <a:rPr lang="ru-RU" sz="2800" dirty="0" err="1" smtClean="0">
                <a:solidFill>
                  <a:schemeClr val="bg1"/>
                </a:solidFill>
              </a:rPr>
              <a:t>y</a:t>
            </a:r>
            <a:r>
              <a:rPr lang="ru-RU" sz="2800" dirty="0" smtClean="0"/>
              <a:t> -</a:t>
            </a:r>
            <a:r>
              <a:rPr lang="ru-RU" sz="2800" dirty="0" err="1" smtClean="0">
                <a:solidFill>
                  <a:srgbClr val="C00000"/>
                </a:solidFill>
              </a:rPr>
              <a:t>happ</a:t>
            </a:r>
            <a:r>
              <a:rPr lang="ru-RU" sz="2800" dirty="0" err="1" smtClean="0">
                <a:solidFill>
                  <a:srgbClr val="92D050"/>
                </a:solidFill>
              </a:rPr>
              <a:t>i</a:t>
            </a:r>
            <a:r>
              <a:rPr lang="ru-RU" sz="2800" dirty="0" err="1" smtClean="0">
                <a:solidFill>
                  <a:schemeClr val="bg1"/>
                </a:solidFill>
              </a:rPr>
              <a:t>er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-(the) </a:t>
            </a:r>
            <a:r>
              <a:rPr lang="ru-RU" sz="2800" dirty="0" err="1" smtClean="0">
                <a:solidFill>
                  <a:srgbClr val="C00000"/>
                </a:solidFill>
              </a:rPr>
              <a:t>happ</a:t>
            </a:r>
            <a:r>
              <a:rPr lang="ru-RU" sz="2800" dirty="0" err="1" smtClean="0">
                <a:solidFill>
                  <a:srgbClr val="92D050"/>
                </a:solidFill>
              </a:rPr>
              <a:t>i</a:t>
            </a:r>
            <a:r>
              <a:rPr lang="ru-RU" sz="2800" dirty="0" err="1" smtClean="0">
                <a:solidFill>
                  <a:schemeClr val="bg1"/>
                </a:solidFill>
              </a:rPr>
              <a:t>est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673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66FFFF"/>
                </a:solidFill>
              </a:rPr>
              <a:t>Перед суффиксами </a:t>
            </a:r>
            <a:r>
              <a:rPr lang="ru-RU" sz="2800" dirty="0" smtClean="0">
                <a:solidFill>
                  <a:schemeClr val="bg1"/>
                </a:solidFill>
              </a:rPr>
              <a:t>-ег, -</a:t>
            </a:r>
            <a:r>
              <a:rPr lang="en-US" sz="2800" dirty="0" err="1" smtClean="0">
                <a:solidFill>
                  <a:schemeClr val="bg1"/>
                </a:solidFill>
              </a:rPr>
              <a:t>est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rgbClr val="66FFFF"/>
                </a:solidFill>
              </a:rPr>
              <a:t>буквосочетание</a:t>
            </a:r>
            <a:r>
              <a:rPr lang="ru-RU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ng</a:t>
            </a:r>
            <a:r>
              <a:rPr lang="en-US" sz="2800" dirty="0" smtClean="0"/>
              <a:t> </a:t>
            </a:r>
            <a:r>
              <a:rPr lang="ru-RU" sz="2800" dirty="0" smtClean="0">
                <a:solidFill>
                  <a:srgbClr val="66FFFF"/>
                </a:solidFill>
              </a:rPr>
              <a:t>читается как </a:t>
            </a:r>
            <a:r>
              <a:rPr lang="ru-RU" sz="2800" dirty="0" smtClean="0">
                <a:solidFill>
                  <a:srgbClr val="00B0F0"/>
                </a:solidFill>
              </a:rPr>
              <a:t>[</a:t>
            </a:r>
            <a:r>
              <a:rPr lang="en-US" sz="2800" dirty="0" err="1" smtClean="0">
                <a:solidFill>
                  <a:srgbClr val="00B0F0"/>
                </a:solidFill>
              </a:rPr>
              <a:t>ng</a:t>
            </a:r>
            <a:r>
              <a:rPr lang="en-US" sz="2800" dirty="0" smtClean="0">
                <a:solidFill>
                  <a:srgbClr val="00B0F0"/>
                </a:solidFill>
              </a:rPr>
              <a:t>];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strong</a:t>
            </a:r>
            <a:r>
              <a:rPr lang="en-US" sz="2800" dirty="0" smtClean="0"/>
              <a:t> </a:t>
            </a:r>
            <a:r>
              <a:rPr lang="ru-RU" sz="2800" dirty="0" smtClean="0"/>
              <a:t>-</a:t>
            </a:r>
            <a:r>
              <a:rPr lang="en-US" sz="2800" dirty="0" smtClean="0">
                <a:solidFill>
                  <a:srgbClr val="C00000"/>
                </a:solidFill>
              </a:rPr>
              <a:t>stro</a:t>
            </a:r>
            <a:r>
              <a:rPr lang="en-US" sz="2800" dirty="0" smtClean="0">
                <a:solidFill>
                  <a:srgbClr val="00B0F0"/>
                </a:solidFill>
              </a:rPr>
              <a:t>ng</a:t>
            </a:r>
            <a:r>
              <a:rPr lang="en-US" sz="2800" dirty="0" smtClean="0">
                <a:solidFill>
                  <a:schemeClr val="bg1"/>
                </a:solidFill>
              </a:rPr>
              <a:t>er</a:t>
            </a:r>
            <a:r>
              <a:rPr lang="en-US" sz="2800" dirty="0" smtClean="0"/>
              <a:t> ['</a:t>
            </a:r>
            <a:r>
              <a:rPr lang="en-US" sz="2800" dirty="0" err="1" smtClean="0"/>
              <a:t>stro</a:t>
            </a:r>
            <a:r>
              <a:rPr lang="en-US" sz="2800" dirty="0" err="1" smtClean="0">
                <a:solidFill>
                  <a:srgbClr val="00B0F0"/>
                </a:solidFill>
              </a:rPr>
              <a:t>ng</a:t>
            </a:r>
            <a:r>
              <a:rPr lang="en-US" sz="2800" dirty="0" err="1" smtClean="0"/>
              <a:t>e</a:t>
            </a:r>
            <a:r>
              <a:rPr lang="en-US" sz="2800" dirty="0" smtClean="0"/>
              <a:t>]</a:t>
            </a:r>
            <a:br>
              <a:rPr lang="en-US" sz="2800" dirty="0" smtClean="0"/>
            </a:br>
            <a:r>
              <a:rPr lang="en-US" sz="2800" dirty="0" smtClean="0"/>
              <a:t>(the) </a:t>
            </a:r>
            <a:r>
              <a:rPr lang="en-US" sz="2800" dirty="0" smtClean="0">
                <a:solidFill>
                  <a:srgbClr val="C00000"/>
                </a:solidFill>
              </a:rPr>
              <a:t>stro</a:t>
            </a:r>
            <a:r>
              <a:rPr lang="en-US" sz="2800" dirty="0" smtClean="0">
                <a:solidFill>
                  <a:srgbClr val="00B0F0"/>
                </a:solidFill>
              </a:rPr>
              <a:t>ng</a:t>
            </a:r>
            <a:r>
              <a:rPr lang="en-US" sz="2800" dirty="0" smtClean="0">
                <a:solidFill>
                  <a:schemeClr val="bg1"/>
                </a:solidFill>
              </a:rPr>
              <a:t>est</a:t>
            </a:r>
            <a:r>
              <a:rPr lang="en-US" sz="2800" dirty="0" smtClean="0"/>
              <a:t> ['</a:t>
            </a:r>
            <a:r>
              <a:rPr lang="en-US" sz="2800" dirty="0" err="1" smtClean="0"/>
              <a:t>stro</a:t>
            </a:r>
            <a:r>
              <a:rPr lang="en-US" sz="2800" dirty="0" err="1" smtClean="0">
                <a:solidFill>
                  <a:srgbClr val="00B0F0"/>
                </a:solidFill>
              </a:rPr>
              <a:t>ng</a:t>
            </a:r>
            <a:r>
              <a:rPr lang="en-US" sz="2800" dirty="0" err="1" smtClean="0"/>
              <a:t>ist</a:t>
            </a:r>
            <a:r>
              <a:rPr lang="en-US" sz="2800" dirty="0" smtClean="0"/>
              <a:t>]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66FFFF"/>
                </a:solidFill>
              </a:rPr>
              <a:t>Буквосочетания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-ег, -</a:t>
            </a:r>
            <a:r>
              <a:rPr lang="en-US" sz="2800" dirty="0" smtClean="0">
                <a:solidFill>
                  <a:schemeClr val="bg1"/>
                </a:solidFill>
              </a:rPr>
              <a:t>re </a:t>
            </a:r>
            <a:r>
              <a:rPr lang="ru-RU" sz="2800" dirty="0" smtClean="0">
                <a:solidFill>
                  <a:srgbClr val="66FFFF"/>
                </a:solidFill>
              </a:rPr>
              <a:t>перед суффиксами </a:t>
            </a:r>
            <a:r>
              <a:rPr lang="ru-RU" sz="2800" dirty="0" smtClean="0">
                <a:solidFill>
                  <a:schemeClr val="bg1"/>
                </a:solidFill>
              </a:rPr>
              <a:t>-ег, -</a:t>
            </a:r>
            <a:r>
              <a:rPr lang="en-US" sz="2800" dirty="0" err="1" smtClean="0">
                <a:solidFill>
                  <a:schemeClr val="bg1"/>
                </a:solidFill>
              </a:rPr>
              <a:t>est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rgbClr val="66FFFF"/>
                </a:solidFill>
              </a:rPr>
              <a:t>читаются как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[</a:t>
            </a:r>
            <a:r>
              <a:rPr lang="en-US" sz="2800" dirty="0" err="1" smtClean="0">
                <a:solidFill>
                  <a:srgbClr val="00B0F0"/>
                </a:solidFill>
              </a:rPr>
              <a:t>er</a:t>
            </a:r>
            <a:r>
              <a:rPr lang="en-US" sz="2800" dirty="0" smtClean="0">
                <a:solidFill>
                  <a:srgbClr val="00B0F0"/>
                </a:solidFill>
              </a:rPr>
              <a:t>]: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clever</a:t>
            </a:r>
            <a:r>
              <a:rPr lang="en-US" sz="2800" dirty="0" smtClean="0"/>
              <a:t> ['</a:t>
            </a:r>
            <a:r>
              <a:rPr lang="en-US" sz="2800" dirty="0" err="1" smtClean="0"/>
              <a:t>klever</a:t>
            </a:r>
            <a:r>
              <a:rPr lang="en-US" sz="2800" dirty="0" smtClean="0"/>
              <a:t>] - </a:t>
            </a:r>
            <a:r>
              <a:rPr lang="en-US" sz="2800" dirty="0" smtClean="0">
                <a:solidFill>
                  <a:srgbClr val="C00000"/>
                </a:solidFill>
              </a:rPr>
              <a:t>clev</a:t>
            </a:r>
            <a:r>
              <a:rPr lang="en-US" sz="2800" dirty="0" smtClean="0">
                <a:solidFill>
                  <a:srgbClr val="00B0F0"/>
                </a:solidFill>
              </a:rPr>
              <a:t>er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</a:t>
            </a:r>
            <a:r>
              <a:rPr lang="en-US" sz="2800" dirty="0" smtClean="0"/>
              <a:t> ['</a:t>
            </a:r>
            <a:r>
              <a:rPr lang="en-US" sz="2800" dirty="0" err="1" smtClean="0"/>
              <a:t>klev</a:t>
            </a:r>
            <a:r>
              <a:rPr lang="en-US" sz="2800" dirty="0" err="1" smtClean="0">
                <a:solidFill>
                  <a:srgbClr val="00B0F0"/>
                </a:solidFill>
              </a:rPr>
              <a:t>er</a:t>
            </a:r>
            <a:r>
              <a:rPr lang="en-US" sz="2800" dirty="0" err="1" smtClean="0"/>
              <a:t>e</a:t>
            </a:r>
            <a:r>
              <a:rPr lang="en-US" sz="2800" dirty="0" smtClean="0"/>
              <a:t>] - </a:t>
            </a:r>
            <a:r>
              <a:rPr lang="en-US" sz="2800" dirty="0" smtClean="0">
                <a:solidFill>
                  <a:srgbClr val="C00000"/>
                </a:solidFill>
              </a:rPr>
              <a:t>clev</a:t>
            </a:r>
            <a:r>
              <a:rPr lang="en-US" sz="2800" dirty="0" smtClean="0">
                <a:solidFill>
                  <a:srgbClr val="00B0F0"/>
                </a:solidFill>
              </a:rPr>
              <a:t>er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</a:t>
            </a:r>
            <a:r>
              <a:rPr lang="en-US" sz="2800" dirty="0" smtClean="0"/>
              <a:t> ['</a:t>
            </a:r>
            <a:r>
              <a:rPr lang="en-US" sz="2800" dirty="0" err="1" smtClean="0"/>
              <a:t>klev</a:t>
            </a:r>
            <a:r>
              <a:rPr lang="en-US" sz="2800" dirty="0" err="1" smtClean="0">
                <a:solidFill>
                  <a:srgbClr val="00B0F0"/>
                </a:solidFill>
              </a:rPr>
              <a:t>er</a:t>
            </a:r>
            <a:r>
              <a:rPr lang="en-US" sz="2800" dirty="0" err="1" smtClean="0"/>
              <a:t>ist</a:t>
            </a:r>
            <a:r>
              <a:rPr lang="en-US" sz="2800" dirty="0" smtClean="0"/>
              <a:t>]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428625" y="571500"/>
            <a:ext cx="8258175" cy="5524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rgbClr val="66FFFF"/>
                </a:solidFill>
              </a:rPr>
              <a:t>Все многосложные прилагательные, а также двусложные, не оканчивающиеся на </a:t>
            </a:r>
            <a:r>
              <a:rPr lang="ru-RU" sz="2400" smtClean="0">
                <a:solidFill>
                  <a:schemeClr val="bg1"/>
                </a:solidFill>
              </a:rPr>
              <a:t>-у, -er, -ow</a:t>
            </a:r>
            <a:r>
              <a:rPr lang="ru-RU" sz="2400" smtClean="0"/>
              <a:t>, </a:t>
            </a:r>
            <a:r>
              <a:rPr lang="ru-RU" sz="2400" smtClean="0">
                <a:solidFill>
                  <a:srgbClr val="66FFFF"/>
                </a:solidFill>
              </a:rPr>
              <a:t>образуют степени сравнения при помощи служебных слов </a:t>
            </a:r>
            <a:r>
              <a:rPr lang="ru-RU" sz="2400" smtClean="0">
                <a:solidFill>
                  <a:srgbClr val="002060"/>
                </a:solidFill>
              </a:rPr>
              <a:t>more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66FFFF"/>
                </a:solidFill>
              </a:rPr>
              <a:t>более- для </a:t>
            </a:r>
            <a:r>
              <a:rPr lang="ru-RU" sz="2400" i="1" u="sng" smtClean="0">
                <a:solidFill>
                  <a:srgbClr val="FFFF00"/>
                </a:solidFill>
              </a:rPr>
              <a:t>сравнительной</a:t>
            </a:r>
            <a:r>
              <a:rPr lang="ru-RU" sz="2400" smtClean="0">
                <a:solidFill>
                  <a:srgbClr val="66FFFF"/>
                </a:solidFill>
              </a:rPr>
              <a:t> степени и</a:t>
            </a:r>
            <a:r>
              <a:rPr lang="ru-RU" sz="2400" smtClean="0"/>
              <a:t> (the) </a:t>
            </a:r>
            <a:r>
              <a:rPr lang="ru-RU" sz="2400" smtClean="0">
                <a:solidFill>
                  <a:srgbClr val="002060"/>
                </a:solidFill>
              </a:rPr>
              <a:t>most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66FFFF"/>
                </a:solidFill>
              </a:rPr>
              <a:t>наиболее, самый- для </a:t>
            </a:r>
            <a:r>
              <a:rPr lang="ru-RU" sz="2400" i="1" u="sng" smtClean="0">
                <a:solidFill>
                  <a:srgbClr val="7030A0"/>
                </a:solidFill>
              </a:rPr>
              <a:t>превосходной</a:t>
            </a:r>
            <a:r>
              <a:rPr lang="ru-RU" sz="2400" smtClean="0">
                <a:solidFill>
                  <a:srgbClr val="66FFFF"/>
                </a:solidFill>
              </a:rPr>
              <a:t> степени: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66FFFF"/>
                </a:solidFill>
              </a:rPr>
              <a:t>This subject is </a:t>
            </a:r>
            <a:r>
              <a:rPr lang="en-US" sz="2400" smtClean="0">
                <a:solidFill>
                  <a:srgbClr val="002060"/>
                </a:solidFill>
              </a:rPr>
              <a:t>more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6FFFF"/>
                </a:solidFill>
              </a:rPr>
              <a:t>important for you now.</a:t>
            </a:r>
            <a:endParaRPr lang="ru-RU" sz="2400" smtClean="0">
              <a:solidFill>
                <a:srgbClr val="66FF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66FFFF"/>
                </a:solidFill>
              </a:rPr>
              <a:t>It is the </a:t>
            </a:r>
            <a:r>
              <a:rPr lang="en-US" sz="2400" smtClean="0">
                <a:solidFill>
                  <a:srgbClr val="002060"/>
                </a:solidFill>
              </a:rPr>
              <a:t>most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6FFFF"/>
                </a:solidFill>
              </a:rPr>
              <a:t>interesting book I have ever read. </a:t>
            </a:r>
            <a:endParaRPr lang="ru-RU" sz="2400" smtClean="0">
              <a:solidFill>
                <a:srgbClr val="66FF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rgbClr val="66FFFF"/>
                </a:solidFill>
              </a:rPr>
              <a:t>Для выражения более низкой степени качества употребляются служебные слова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002060"/>
                </a:solidFill>
              </a:rPr>
              <a:t>less </a:t>
            </a:r>
            <a:r>
              <a:rPr lang="ru-RU" sz="2400" smtClean="0">
                <a:solidFill>
                  <a:srgbClr val="66FFFF"/>
                </a:solidFill>
              </a:rPr>
              <a:t>менее- в </a:t>
            </a:r>
            <a:r>
              <a:rPr lang="ru-RU" sz="2400" i="1" u="sng" smtClean="0">
                <a:solidFill>
                  <a:srgbClr val="FFFF00"/>
                </a:solidFill>
              </a:rPr>
              <a:t>сравнительной</a:t>
            </a:r>
            <a:r>
              <a:rPr lang="ru-RU" sz="2400" smtClean="0">
                <a:solidFill>
                  <a:srgbClr val="66FFFF"/>
                </a:solidFill>
              </a:rPr>
              <a:t> степени и</a:t>
            </a:r>
            <a:r>
              <a:rPr lang="ru-RU" sz="2400" smtClean="0"/>
              <a:t> (the) </a:t>
            </a:r>
            <a:r>
              <a:rPr lang="ru-RU" sz="2400" smtClean="0">
                <a:solidFill>
                  <a:srgbClr val="002060"/>
                </a:solidFill>
              </a:rPr>
              <a:t>least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66FFFF"/>
                </a:solidFill>
              </a:rPr>
              <a:t>меньше всего, наименее- </a:t>
            </a:r>
            <a:r>
              <a:rPr lang="ru-RU" sz="2400" i="1" u="sng" smtClean="0">
                <a:solidFill>
                  <a:srgbClr val="7030A0"/>
                </a:solidFill>
              </a:rPr>
              <a:t>в превосходной</a:t>
            </a:r>
            <a:r>
              <a:rPr lang="ru-RU" sz="2400" smtClean="0">
                <a:solidFill>
                  <a:srgbClr val="66FFFF"/>
                </a:solidFill>
              </a:rPr>
              <a:t>: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rgbClr val="66FFFF"/>
                </a:solidFill>
              </a:rPr>
              <a:t>This text is </a:t>
            </a:r>
            <a:r>
              <a:rPr lang="ru-RU" sz="2400" smtClean="0">
                <a:solidFill>
                  <a:srgbClr val="002060"/>
                </a:solidFill>
              </a:rPr>
              <a:t>less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66FFFF"/>
                </a:solidFill>
              </a:rPr>
              <a:t>difficult than that one.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66FFFF"/>
                </a:solidFill>
              </a:rPr>
              <a:t>This text is the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002060"/>
                </a:solidFill>
              </a:rPr>
              <a:t>least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6FFFF"/>
                </a:solidFill>
              </a:rPr>
              <a:t>difficult of all.</a:t>
            </a:r>
            <a:endParaRPr lang="ru-RU" sz="24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63" y="285750"/>
            <a:ext cx="8258175" cy="58102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smtClean="0">
                <a:solidFill>
                  <a:srgbClr val="66FFFF"/>
                </a:solidFill>
              </a:rPr>
              <a:t>Несколько прилагательных образуют степени сравнения от разных основ. Их рекомендуется запомнить: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err="1" smtClean="0">
                <a:solidFill>
                  <a:srgbClr val="C00000"/>
                </a:solidFill>
              </a:rPr>
              <a:t>good</a:t>
            </a:r>
            <a:r>
              <a:rPr lang="ru-RU" sz="3900" dirty="0" smtClean="0"/>
              <a:t> </a:t>
            </a:r>
            <a:r>
              <a:rPr lang="ru-RU" sz="3900" dirty="0" smtClean="0">
                <a:solidFill>
                  <a:srgbClr val="C00000"/>
                </a:solidFill>
              </a:rPr>
              <a:t>- </a:t>
            </a:r>
            <a:r>
              <a:rPr lang="ru-RU" sz="3900" dirty="0" err="1" smtClean="0">
                <a:solidFill>
                  <a:srgbClr val="C00000"/>
                </a:solidFill>
              </a:rPr>
              <a:t>better</a:t>
            </a:r>
            <a:r>
              <a:rPr lang="ru-RU" sz="3900" dirty="0" smtClean="0"/>
              <a:t> - (the)</a:t>
            </a:r>
            <a:r>
              <a:rPr lang="ru-RU" sz="3900" dirty="0" smtClean="0">
                <a:solidFill>
                  <a:srgbClr val="C00000"/>
                </a:solidFill>
              </a:rPr>
              <a:t> </a:t>
            </a:r>
            <a:r>
              <a:rPr lang="ru-RU" sz="3900" dirty="0" err="1" smtClean="0">
                <a:solidFill>
                  <a:srgbClr val="C00000"/>
                </a:solidFill>
              </a:rPr>
              <a:t>best</a:t>
            </a:r>
            <a:endParaRPr lang="ru-RU" sz="39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err="1" smtClean="0">
                <a:solidFill>
                  <a:srgbClr val="C00000"/>
                </a:solidFill>
              </a:rPr>
              <a:t>bad</a:t>
            </a:r>
            <a:r>
              <a:rPr lang="ru-RU" sz="3900" dirty="0" smtClean="0"/>
              <a:t> - </a:t>
            </a:r>
            <a:r>
              <a:rPr lang="ru-RU" sz="3900" dirty="0" err="1" smtClean="0">
                <a:solidFill>
                  <a:srgbClr val="C00000"/>
                </a:solidFill>
              </a:rPr>
              <a:t>worse</a:t>
            </a:r>
            <a:r>
              <a:rPr lang="ru-RU" sz="3900" dirty="0" smtClean="0"/>
              <a:t> - (the) </a:t>
            </a:r>
            <a:r>
              <a:rPr lang="ru-RU" sz="3900" dirty="0" err="1" smtClean="0">
                <a:solidFill>
                  <a:srgbClr val="C00000"/>
                </a:solidFill>
              </a:rPr>
              <a:t>worst</a:t>
            </a:r>
            <a:endParaRPr lang="ru-RU" sz="39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err="1" smtClean="0">
                <a:solidFill>
                  <a:srgbClr val="C00000"/>
                </a:solidFill>
              </a:rPr>
              <a:t>little</a:t>
            </a:r>
            <a:r>
              <a:rPr lang="ru-RU" sz="3900" dirty="0" smtClean="0"/>
              <a:t> -</a:t>
            </a:r>
            <a:r>
              <a:rPr lang="ru-RU" sz="3900" dirty="0" err="1" smtClean="0">
                <a:solidFill>
                  <a:srgbClr val="C00000"/>
                </a:solidFill>
              </a:rPr>
              <a:t>less</a:t>
            </a:r>
            <a:r>
              <a:rPr lang="ru-RU" sz="3900" dirty="0" smtClean="0"/>
              <a:t> -(the) </a:t>
            </a:r>
            <a:r>
              <a:rPr lang="ru-RU" sz="3900" dirty="0" err="1" smtClean="0">
                <a:solidFill>
                  <a:srgbClr val="C00000"/>
                </a:solidFill>
              </a:rPr>
              <a:t>least</a:t>
            </a:r>
            <a:endParaRPr lang="ru-RU" sz="39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900" dirty="0" smtClean="0">
              <a:solidFill>
                <a:srgbClr val="66FFFF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smtClean="0">
                <a:solidFill>
                  <a:srgbClr val="66FFFF"/>
                </a:solidFill>
              </a:rPr>
              <a:t>Следующие прилагательные имеют две различные по значению формы </a:t>
            </a:r>
            <a:r>
              <a:rPr lang="ru-RU" sz="3900" i="1" u="sng" dirty="0" smtClean="0">
                <a:solidFill>
                  <a:srgbClr val="FFFF00"/>
                </a:solidFill>
              </a:rPr>
              <a:t>сравнительной</a:t>
            </a:r>
            <a:r>
              <a:rPr lang="ru-RU" sz="3900" dirty="0" smtClean="0">
                <a:solidFill>
                  <a:srgbClr val="66FFFF"/>
                </a:solidFill>
              </a:rPr>
              <a:t> и </a:t>
            </a:r>
            <a:r>
              <a:rPr lang="ru-RU" sz="3900" i="1" u="sng" dirty="0" smtClean="0">
                <a:solidFill>
                  <a:srgbClr val="7030A0"/>
                </a:solidFill>
              </a:rPr>
              <a:t>превосходной</a:t>
            </a:r>
            <a:r>
              <a:rPr lang="ru-RU" sz="3900" dirty="0" smtClean="0">
                <a:solidFill>
                  <a:srgbClr val="66FFFF"/>
                </a:solidFill>
              </a:rPr>
              <a:t> степени: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rcRect l="9091" t="8485" r="909" b="29697"/>
          <a:stretch>
            <a:fillRect/>
          </a:stretch>
        </p:blipFill>
        <p:spPr>
          <a:xfrm>
            <a:off x="642938" y="928688"/>
            <a:ext cx="7786687" cy="4929187"/>
          </a:xfrm>
          <a:ln w="127000" cap="sq">
            <a:solidFill>
              <a:srgbClr val="000000"/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500063" y="500063"/>
            <a:ext cx="8186737" cy="5595937"/>
          </a:xfrm>
        </p:spPr>
        <p:txBody>
          <a:bodyPr/>
          <a:lstStyle/>
          <a:p>
            <a:r>
              <a:rPr lang="ru-RU" smtClean="0">
                <a:solidFill>
                  <a:srgbClr val="66FFFF"/>
                </a:solidFill>
              </a:rPr>
              <a:t>Для усиления сравнения перед прилагательными в </a:t>
            </a:r>
            <a:r>
              <a:rPr lang="ru-RU" i="1" u="sng" smtClean="0">
                <a:solidFill>
                  <a:srgbClr val="FFFF00"/>
                </a:solidFill>
              </a:rPr>
              <a:t>сравнительной</a:t>
            </a:r>
            <a:r>
              <a:rPr lang="ru-RU" smtClean="0">
                <a:solidFill>
                  <a:srgbClr val="66FFFF"/>
                </a:solidFill>
              </a:rPr>
              <a:t> степени употребляются наречия </a:t>
            </a:r>
            <a:r>
              <a:rPr lang="ru-RU" smtClean="0">
                <a:solidFill>
                  <a:srgbClr val="C00000"/>
                </a:solidFill>
              </a:rPr>
              <a:t>far,</a:t>
            </a:r>
            <a:r>
              <a:rPr lang="ru-RU" smtClean="0"/>
              <a:t> </a:t>
            </a:r>
            <a:r>
              <a:rPr lang="ru-RU" smtClean="0">
                <a:solidFill>
                  <a:srgbClr val="1BF955"/>
                </a:solidFill>
              </a:rPr>
              <a:t>still,</a:t>
            </a:r>
            <a:r>
              <a:rPr lang="ru-RU" smtClean="0"/>
              <a:t> </a:t>
            </a:r>
            <a:r>
              <a:rPr lang="ru-RU" smtClean="0">
                <a:solidFill>
                  <a:srgbClr val="1301FF"/>
                </a:solidFill>
              </a:rPr>
              <a:t>much.</a:t>
            </a:r>
            <a:r>
              <a:rPr lang="ru-RU" smtClean="0"/>
              <a:t> </a:t>
            </a:r>
            <a:r>
              <a:rPr lang="ru-RU" smtClean="0">
                <a:solidFill>
                  <a:srgbClr val="66FFFF"/>
                </a:solidFill>
              </a:rPr>
              <a:t>На русский язык такие наречия переводятся словами</a:t>
            </a:r>
            <a:r>
              <a:rPr lang="ru-RU" smtClean="0"/>
              <a:t> </a:t>
            </a:r>
            <a:r>
              <a:rPr lang="ru-RU" smtClean="0">
                <a:solidFill>
                  <a:srgbClr val="C00000"/>
                </a:solidFill>
              </a:rPr>
              <a:t>гораздо,</a:t>
            </a:r>
            <a:r>
              <a:rPr lang="ru-RU" smtClean="0"/>
              <a:t> </a:t>
            </a:r>
            <a:r>
              <a:rPr lang="ru-RU" smtClean="0">
                <a:solidFill>
                  <a:srgbClr val="1BF955"/>
                </a:solidFill>
              </a:rPr>
              <a:t>намного</a:t>
            </a:r>
            <a:r>
              <a:rPr lang="ru-RU" smtClean="0"/>
              <a:t>, </a:t>
            </a:r>
            <a:r>
              <a:rPr lang="ru-RU" smtClean="0">
                <a:solidFill>
                  <a:srgbClr val="1301FF"/>
                </a:solidFill>
              </a:rPr>
              <a:t>значительно:</a:t>
            </a:r>
          </a:p>
          <a:p>
            <a:r>
              <a:rPr lang="ru-RU" smtClean="0">
                <a:solidFill>
                  <a:srgbClr val="1301FF"/>
                </a:solidFill>
              </a:rPr>
              <a:t>much</a:t>
            </a:r>
            <a:r>
              <a:rPr lang="ru-RU" smtClean="0"/>
              <a:t> better - </a:t>
            </a:r>
            <a:r>
              <a:rPr lang="ru-RU" smtClean="0">
                <a:solidFill>
                  <a:srgbClr val="66FFFF"/>
                </a:solidFill>
              </a:rPr>
              <a:t>гораздо (значительно) лучше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1301FF"/>
                </a:solidFill>
              </a:rPr>
              <a:t>much</a:t>
            </a:r>
            <a:r>
              <a:rPr lang="ru-RU" smtClean="0"/>
              <a:t> more - </a:t>
            </a:r>
            <a:r>
              <a:rPr lang="ru-RU" smtClean="0">
                <a:solidFill>
                  <a:srgbClr val="66FFFF"/>
                </a:solidFill>
              </a:rPr>
              <a:t>гораздо (значительно) больше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1301FF"/>
                </a:solidFill>
              </a:rPr>
              <a:t>much</a:t>
            </a:r>
            <a:r>
              <a:rPr lang="ru-RU" smtClean="0"/>
              <a:t> worse - </a:t>
            </a:r>
            <a:r>
              <a:rPr lang="ru-RU" smtClean="0">
                <a:solidFill>
                  <a:srgbClr val="66FFFF"/>
                </a:solidFill>
              </a:rPr>
              <a:t>гораздо (значительно) хуже</a:t>
            </a:r>
          </a:p>
          <a:p>
            <a:r>
              <a:rPr lang="ru-RU" smtClean="0">
                <a:solidFill>
                  <a:srgbClr val="66FFFF"/>
                </a:solidFill>
              </a:rPr>
              <a:t>The weather is</a:t>
            </a:r>
            <a:r>
              <a:rPr lang="ru-RU" smtClean="0"/>
              <a:t> </a:t>
            </a:r>
            <a:r>
              <a:rPr lang="ru-RU" smtClean="0">
                <a:solidFill>
                  <a:srgbClr val="1301FF"/>
                </a:solidFill>
              </a:rPr>
              <a:t>much</a:t>
            </a:r>
            <a:r>
              <a:rPr lang="ru-RU" smtClean="0"/>
              <a:t> </a:t>
            </a:r>
            <a:r>
              <a:rPr lang="ru-RU" smtClean="0">
                <a:solidFill>
                  <a:srgbClr val="66FFFF"/>
                </a:solidFill>
              </a:rPr>
              <a:t>better today.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409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«Сравнительные степени у прилагательных в английском языке».</dc:title>
  <dc:creator>Пользователь</dc:creator>
  <cp:lastModifiedBy>user</cp:lastModifiedBy>
  <cp:revision>10</cp:revision>
  <dcterms:created xsi:type="dcterms:W3CDTF">2013-10-08T16:05:10Z</dcterms:created>
  <dcterms:modified xsi:type="dcterms:W3CDTF">2013-10-09T07:25:12Z</dcterms:modified>
</cp:coreProperties>
</file>