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3" r:id="rId3"/>
    <p:sldId id="279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78" r:id="rId13"/>
    <p:sldId id="269" r:id="rId14"/>
    <p:sldId id="270" r:id="rId15"/>
    <p:sldId id="271" r:id="rId16"/>
    <p:sldId id="272" r:id="rId17"/>
    <p:sldId id="273" r:id="rId18"/>
    <p:sldId id="280" r:id="rId19"/>
    <p:sldId id="281" r:id="rId20"/>
    <p:sldId id="282" r:id="rId21"/>
    <p:sldId id="283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F5B"/>
    <a:srgbClr val="CCCC00"/>
    <a:srgbClr val="996633"/>
    <a:srgbClr val="009900"/>
    <a:srgbClr val="9900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с целью приятного времяпровождения</c:v>
                </c:pt>
                <c:pt idx="1">
                  <c:v>с целью общения</c:v>
                </c:pt>
                <c:pt idx="2">
                  <c:v>в целях передачи существенной информации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</c:v>
                </c:pt>
                <c:pt idx="1">
                  <c:v>68</c:v>
                </c:pt>
                <c:pt idx="2">
                  <c:v>40</c:v>
                </c:pt>
              </c:numCache>
            </c:numRef>
          </c:val>
        </c:ser>
        <c:axId val="44339200"/>
        <c:axId val="44341504"/>
      </c:barChart>
      <c:catAx>
        <c:axId val="44339200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44341504"/>
        <c:crosses val="autoZero"/>
        <c:auto val="1"/>
        <c:lblAlgn val="ctr"/>
        <c:lblOffset val="100"/>
      </c:catAx>
      <c:valAx>
        <c:axId val="44341504"/>
        <c:scaling>
          <c:orientation val="minMax"/>
        </c:scaling>
        <c:axPos val="b"/>
        <c:majorGridlines/>
        <c:numFmt formatCode="General" sourceLinked="1"/>
        <c:tickLblPos val="nextTo"/>
        <c:crossAx val="44339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E%D1%82%D0%BE%D0%B2%D1%8B%D0%B9_%D1%82%D0%B5%D0%BB%D0%B5%D1%84%D0%BE%D0%BD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A1%D0%BE%D1%82%D0%BE%D0%B2%D0%B0%D1%8F_%D1%81%D0%B2%D1%8F%D0%B7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14" y="1428736"/>
            <a:ext cx="6929486" cy="2714644"/>
          </a:xfrm>
        </p:spPr>
        <p:txBody>
          <a:bodyPr>
            <a:noAutofit/>
          </a:bodyPr>
          <a:lstStyle/>
          <a:p>
            <a:pPr marL="95250" algn="l">
              <a:tabLst>
                <a:tab pos="0" algn="l"/>
              </a:tabLst>
            </a:pPr>
            <a:r>
              <a:rPr lang="en-US" sz="5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SMS</a:t>
            </a:r>
            <a:r>
              <a:rPr lang="ru-RU" sz="5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СООБЩЕНИЕ</a:t>
            </a:r>
            <a:r>
              <a:rPr lang="ru-RU" sz="5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НОВЫЙ ВИД КОММУНИКАЦИИ</a:t>
            </a:r>
            <a:endParaRPr lang="ru-RU" sz="5400" b="1" i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64" y="4214818"/>
            <a:ext cx="8715436" cy="785818"/>
          </a:xfrm>
        </p:spPr>
        <p:txBody>
          <a:bodyPr>
            <a:normAutofit fontScale="55000" lnSpcReduction="20000"/>
          </a:bodyPr>
          <a:lstStyle/>
          <a:p>
            <a:pPr marL="26988" indent="-26988" algn="l">
              <a:lnSpc>
                <a:spcPct val="170000"/>
              </a:lnSpc>
              <a:tabLst>
                <a:tab pos="2238375" algn="l"/>
              </a:tabLst>
            </a:pPr>
            <a:r>
              <a:rPr lang="ru-RU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Выполнила:	</a:t>
            </a:r>
            <a:r>
              <a:rPr lang="ru-RU" sz="5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Бурцева Наталья, </a:t>
            </a: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8 Б класс</a:t>
            </a:r>
            <a:endParaRPr lang="ru-RU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l"/>
            <a:endParaRPr lang="ru-RU" dirty="0"/>
          </a:p>
        </p:txBody>
      </p:sp>
      <p:pic>
        <p:nvPicPr>
          <p:cNvPr id="1026" name="Picture 2" descr="D:\Наташа\400_F_9747363_QedZKToMUEQ6TOKAxYAzYe6rjwwQBIYR.jpg"/>
          <p:cNvPicPr>
            <a:picLocks noChangeAspect="1" noChangeArrowheads="1"/>
          </p:cNvPicPr>
          <p:nvPr/>
        </p:nvPicPr>
        <p:blipFill>
          <a:blip r:embed="rId2" cstate="print"/>
          <a:srcRect l="16246" t="4151" r="12274" b="8123"/>
          <a:stretch>
            <a:fillRect/>
          </a:stretch>
        </p:blipFill>
        <p:spPr bwMode="auto">
          <a:xfrm>
            <a:off x="0" y="0"/>
            <a:ext cx="1979097" cy="2428892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214414" y="5072074"/>
            <a:ext cx="6643734" cy="714380"/>
          </a:xfrm>
          <a:prstGeom prst="rect">
            <a:avLst/>
          </a:prstGeom>
        </p:spPr>
        <p:txBody>
          <a:bodyPr vert="horz" anchor="t">
            <a:normAutofit fontScale="55000" lnSpcReduction="20000"/>
          </a:bodyPr>
          <a:lstStyle/>
          <a:p>
            <a:pPr marL="0" marR="36576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400" b="1" i="1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Руководитель: Бурцева Е.В., </a:t>
            </a:r>
          </a:p>
          <a:p>
            <a:pPr marL="0" marR="36576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400" b="1" i="1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учитель русского языка и литературы</a:t>
            </a:r>
            <a:endParaRPr kumimoji="0" lang="ru-RU" sz="34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214290"/>
            <a:ext cx="6715172" cy="571504"/>
          </a:xfrm>
          <a:prstGeom prst="rect">
            <a:avLst/>
          </a:prstGeom>
        </p:spPr>
        <p:txBody>
          <a:bodyPr vert="horz" anchor="t">
            <a:normAutofit fontScale="32500" lnSpcReduction="20000"/>
          </a:bodyPr>
          <a:lstStyle/>
          <a:p>
            <a:pPr marL="26988" marR="36576" lvl="0" indent="-26988" algn="r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5500" i="1" u="sng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МОУ лицей №8 им. Н.Н. Рукавишникова г.Томска</a:t>
            </a:r>
            <a:endParaRPr kumimoji="0" lang="ru-RU" sz="5500" i="0" u="sng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357290" y="5929330"/>
            <a:ext cx="6643734" cy="71438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36576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400" b="1" i="1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Томск - 2011</a:t>
            </a:r>
            <a:endParaRPr kumimoji="0" lang="ru-RU" sz="3400" b="1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solidFill>
                  <a:schemeClr val="bg2"/>
                </a:solidFill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48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8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/>
          </a:bodyPr>
          <a:lstStyle/>
          <a:p>
            <a:pPr marL="0" algn="ctr"/>
            <a:r>
              <a:rPr lang="ru-RU" b="1" i="1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01122" cy="4811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Century" pitchFamily="18" charset="0"/>
              </a:rPr>
              <a:t>SMS была создана как составная часть стандарта GSM </a:t>
            </a:r>
            <a:r>
              <a:rPr lang="ru-RU" sz="3600" dirty="0" err="1">
                <a:latin typeface="Century" pitchFamily="18" charset="0"/>
              </a:rPr>
              <a:t>Phase</a:t>
            </a:r>
            <a:r>
              <a:rPr lang="ru-RU" sz="3600" dirty="0">
                <a:latin typeface="Century" pitchFamily="18" charset="0"/>
              </a:rPr>
              <a:t> 1. Впервые идея осуществления сервиса возникла в 1984 </a:t>
            </a:r>
            <a:r>
              <a:rPr lang="ru-RU" sz="3600" dirty="0" smtClean="0">
                <a:latin typeface="Century" pitchFamily="18" charset="0"/>
              </a:rPr>
              <a:t>г.</a:t>
            </a:r>
          </a:p>
          <a:p>
            <a:pPr marL="0" indent="0" algn="ctr">
              <a:buNone/>
            </a:pPr>
            <a:endParaRPr lang="ru-RU" sz="2000" dirty="0" smtClean="0">
              <a:latin typeface="Century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Century" pitchFamily="18" charset="0"/>
              </a:rPr>
              <a:t>Система </a:t>
            </a:r>
            <a:r>
              <a:rPr lang="ru-RU" sz="3600" dirty="0">
                <a:latin typeface="Century" pitchFamily="18" charset="0"/>
              </a:rPr>
              <a:t>рассылки коротких сообщений была опробована в декабре 1992 года в </a:t>
            </a:r>
            <a:r>
              <a:rPr lang="ru-RU" sz="3600" dirty="0" smtClean="0">
                <a:latin typeface="Century" pitchFamily="18" charset="0"/>
              </a:rPr>
              <a:t>Великобритании.</a:t>
            </a:r>
            <a:endParaRPr lang="ru-RU" sz="3600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Наташа\n97bigpic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40000"/>
          </a:blip>
          <a:srcRect t="16562" b="1777"/>
          <a:stretch>
            <a:fillRect/>
          </a:stretch>
        </p:blipFill>
        <p:spPr bwMode="auto">
          <a:xfrm>
            <a:off x="0" y="3786190"/>
            <a:ext cx="9144000" cy="307181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2500330"/>
          </a:xfrm>
        </p:spPr>
        <p:txBody>
          <a:bodyPr>
            <a:normAutofit/>
          </a:bodyPr>
          <a:lstStyle/>
          <a:p>
            <a:pPr marL="630238" indent="-361950">
              <a:buFont typeface="Arial" pitchFamily="34" charset="0"/>
              <a:buChar char="•"/>
            </a:pPr>
            <a:r>
              <a:rPr lang="ru-RU" dirty="0" smtClean="0"/>
              <a:t>компрессия </a:t>
            </a:r>
            <a:r>
              <a:rPr lang="ru-RU" dirty="0"/>
              <a:t>текста, </a:t>
            </a:r>
            <a:endParaRPr lang="ru-RU" dirty="0" smtClean="0"/>
          </a:p>
          <a:p>
            <a:pPr marL="630238" indent="-361950">
              <a:buFont typeface="Arial" pitchFamily="34" charset="0"/>
              <a:buChar char="•"/>
            </a:pPr>
            <a:r>
              <a:rPr lang="ru-RU" dirty="0" smtClean="0"/>
              <a:t>транслитерация</a:t>
            </a:r>
            <a:r>
              <a:rPr lang="ru-RU" dirty="0"/>
              <a:t>, </a:t>
            </a:r>
            <a:endParaRPr lang="ru-RU" dirty="0" smtClean="0"/>
          </a:p>
          <a:p>
            <a:pPr marL="630238" indent="-361950">
              <a:buFont typeface="Arial" pitchFamily="34" charset="0"/>
              <a:buChar char="•"/>
            </a:pPr>
            <a:r>
              <a:rPr lang="ru-RU" dirty="0" smtClean="0"/>
              <a:t>языковая </a:t>
            </a:r>
            <a:r>
              <a:rPr lang="ru-RU" dirty="0"/>
              <a:t>игра</a:t>
            </a:r>
            <a:r>
              <a:rPr lang="ru-RU" dirty="0" smtClean="0"/>
              <a:t>,</a:t>
            </a:r>
          </a:p>
          <a:p>
            <a:pPr marL="630238" indent="-361950">
              <a:buFont typeface="Arial" pitchFamily="34" charset="0"/>
              <a:buChar char="•"/>
            </a:pPr>
            <a:r>
              <a:rPr lang="ru-RU" dirty="0" smtClean="0"/>
              <a:t>позитивная </a:t>
            </a:r>
            <a:r>
              <a:rPr lang="ru-RU" dirty="0"/>
              <a:t>эмоциональная роль</a:t>
            </a:r>
            <a:r>
              <a:rPr lang="ru-RU" dirty="0" smtClean="0"/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01080" cy="857256"/>
          </a:xfrm>
        </p:spPr>
        <p:txBody>
          <a:bodyPr>
            <a:normAutofit fontScale="90000"/>
          </a:bodyPr>
          <a:lstStyle/>
          <a:p>
            <a:pPr marL="0" algn="ctr"/>
            <a:r>
              <a:rPr lang="ru-RU" b="1" dirty="0" smtClean="0"/>
              <a:t>Особенность </a:t>
            </a:r>
            <a:r>
              <a:rPr lang="ru-RU" b="1" dirty="0" err="1" smtClean="0"/>
              <a:t>смс-сообщений</a:t>
            </a:r>
            <a:r>
              <a:rPr lang="ru-RU" b="1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357982"/>
          </a:xfrm>
        </p:spPr>
        <p:txBody>
          <a:bodyPr>
            <a:normAutofit lnSpcReduction="10000"/>
          </a:bodyPr>
          <a:lstStyle/>
          <a:p>
            <a:pPr marL="0" indent="725488">
              <a:buNone/>
            </a:pPr>
            <a:r>
              <a:rPr lang="ru-RU" b="1" dirty="0" smtClean="0"/>
              <a:t>Основные черты </a:t>
            </a:r>
            <a:r>
              <a:rPr lang="ru-RU" dirty="0" err="1" smtClean="0"/>
              <a:t>смски</a:t>
            </a:r>
            <a:r>
              <a:rPr lang="ru-RU" dirty="0" smtClean="0"/>
              <a:t> как жанра - краткость, сиюминутность и частный (непубличный) характер содержания, сильная зависимость от средства передачи информации - мобильного телефона, разрешающего лишь небольшой объем сообщения и располагающего ограниченным набором клавиш (причем порой только с латиницей), на каждой из которых не одна, а несколько букв. </a:t>
            </a:r>
          </a:p>
          <a:p>
            <a:pPr marL="0" indent="725488">
              <a:buNone/>
            </a:pPr>
            <a:r>
              <a:rPr lang="ru-RU" dirty="0" smtClean="0"/>
              <a:t>Эти черты влияют на языковой облик </a:t>
            </a:r>
            <a:r>
              <a:rPr lang="ru-RU" dirty="0" err="1" smtClean="0"/>
              <a:t>смсок</a:t>
            </a:r>
            <a:r>
              <a:rPr lang="ru-RU" dirty="0" smtClean="0"/>
              <a:t>, но не приводят к засорению языка как такового.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Наташа\851560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-2371" y="1778"/>
            <a:ext cx="9146371" cy="685622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643315"/>
            <a:ext cx="8501122" cy="3000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Смски</a:t>
            </a:r>
            <a:r>
              <a:rPr lang="ru-RU" sz="4400" dirty="0"/>
              <a:t> </a:t>
            </a:r>
            <a:r>
              <a:rPr lang="ru-RU" sz="4400" dirty="0" smtClean="0"/>
              <a:t>– </a:t>
            </a:r>
          </a:p>
          <a:p>
            <a:pPr marL="361950" indent="0">
              <a:buNone/>
            </a:pPr>
            <a:r>
              <a:rPr lang="ru-RU" sz="4400" dirty="0" smtClean="0"/>
              <a:t>явление </a:t>
            </a:r>
            <a:r>
              <a:rPr lang="ru-RU" sz="4400" dirty="0"/>
              <a:t>с лингвистической и психологической точки зрения скорее позитивное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2214578"/>
          </a:xfrm>
        </p:spPr>
        <p:txBody>
          <a:bodyPr>
            <a:noAutofit/>
          </a:bodyPr>
          <a:lstStyle/>
          <a:p>
            <a:pPr marL="725488" indent="-725488" algn="l" defTabSz="222250">
              <a:tabLst>
                <a:tab pos="725488" algn="l"/>
              </a:tabLst>
            </a:pPr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1)	У </a:t>
            </a:r>
            <a:r>
              <a:rPr lang="ru-RU" sz="36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смс-автора</a:t>
            </a:r>
            <a:r>
              <a:rPr lang="ru-RU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 актуализируются процессы </a:t>
            </a:r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компрессии </a:t>
            </a:r>
            <a:r>
              <a:rPr lang="ru-RU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текста, которая может происходить за счет средств разных языковых уровней</a:t>
            </a:r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:</a:t>
            </a:r>
            <a:endParaRPr lang="ru-RU"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42902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рафических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Синтаксических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Морфологических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Словообразовательных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Лексических</a:t>
            </a:r>
          </a:p>
          <a:p>
            <a:pPr marL="514350" indent="-514350">
              <a:buFont typeface="+mj-lt"/>
              <a:buAutoNum type="alphaL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Autofit/>
          </a:bodyPr>
          <a:lstStyle/>
          <a:p>
            <a:pPr marL="0" indent="725488">
              <a:lnSpc>
                <a:spcPct val="110000"/>
              </a:lnSpc>
              <a:buNone/>
            </a:pPr>
            <a:r>
              <a:rPr lang="ru-RU" sz="2800" dirty="0" smtClean="0">
                <a:latin typeface="Century" pitchFamily="18" charset="0"/>
              </a:rPr>
              <a:t>Вторая </a:t>
            </a:r>
            <a:r>
              <a:rPr lang="ru-RU" sz="2800" dirty="0">
                <a:latin typeface="Century" pitchFamily="18" charset="0"/>
              </a:rPr>
              <a:t>задача, стоящая перед автором </a:t>
            </a:r>
            <a:r>
              <a:rPr lang="ru-RU" sz="2800" dirty="0" err="1">
                <a:latin typeface="Century" pitchFamily="18" charset="0"/>
              </a:rPr>
              <a:t>смсок</a:t>
            </a:r>
            <a:r>
              <a:rPr lang="ru-RU" sz="2800" dirty="0">
                <a:latin typeface="Century" pitchFamily="18" charset="0"/>
              </a:rPr>
              <a:t> и активизирующая его языковое чутье, - это так называемый </a:t>
            </a:r>
            <a:r>
              <a:rPr lang="ru-RU" sz="2800" dirty="0" err="1">
                <a:latin typeface="Century" pitchFamily="18" charset="0"/>
              </a:rPr>
              <a:t>транслит</a:t>
            </a:r>
            <a:r>
              <a:rPr lang="ru-RU" sz="2800" dirty="0">
                <a:latin typeface="Century" pitchFamily="18" charset="0"/>
              </a:rPr>
              <a:t> - необходимость набирать русские слова латиницей (так приходится делать пользователям нерусифицированных телефонов).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2800" i="1" dirty="0" smtClean="0">
                <a:latin typeface="Century" pitchFamily="18" charset="0"/>
              </a:rPr>
              <a:t>Например: </a:t>
            </a:r>
          </a:p>
          <a:p>
            <a:pPr marL="0" indent="441325">
              <a:lnSpc>
                <a:spcPct val="110000"/>
              </a:lnSpc>
              <a:buNone/>
            </a:pPr>
            <a:r>
              <a:rPr lang="ru-RU" sz="2800" dirty="0" smtClean="0">
                <a:latin typeface="Century" pitchFamily="18" charset="0"/>
              </a:rPr>
              <a:t>"Ох </a:t>
            </a:r>
            <a:r>
              <a:rPr lang="ru-RU" sz="2800" dirty="0">
                <a:latin typeface="Century" pitchFamily="18" charset="0"/>
              </a:rPr>
              <a:t>уж эта латиница! Писала дочке </a:t>
            </a:r>
            <a:r>
              <a:rPr lang="ru-RU" sz="2800" dirty="0" err="1">
                <a:latin typeface="Century" pitchFamily="18" charset="0"/>
              </a:rPr>
              <a:t>смску</a:t>
            </a:r>
            <a:r>
              <a:rPr lang="ru-RU" sz="2800" dirty="0">
                <a:latin typeface="Century" pitchFamily="18" charset="0"/>
              </a:rPr>
              <a:t>: </a:t>
            </a:r>
            <a:endParaRPr lang="ru-RU" sz="2800" dirty="0" smtClean="0">
              <a:latin typeface="Century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800" i="1" dirty="0" err="1" smtClean="0">
                <a:latin typeface="Century" pitchFamily="18" charset="0"/>
              </a:rPr>
              <a:t>Kupi</a:t>
            </a:r>
            <a:r>
              <a:rPr lang="ru-RU" sz="2800" i="1" dirty="0" smtClean="0">
                <a:latin typeface="Century" pitchFamily="18" charset="0"/>
              </a:rPr>
              <a:t> </a:t>
            </a:r>
            <a:r>
              <a:rPr lang="ru-RU" sz="2800" i="1" dirty="0" err="1">
                <a:latin typeface="Century" pitchFamily="18" charset="0"/>
              </a:rPr>
              <a:t>moloko</a:t>
            </a:r>
            <a:r>
              <a:rPr lang="ru-RU" sz="2800" i="1" dirty="0">
                <a:latin typeface="Century" pitchFamily="18" charset="0"/>
              </a:rPr>
              <a:t>, </a:t>
            </a:r>
            <a:r>
              <a:rPr lang="ru-RU" sz="2800" i="1" dirty="0" err="1">
                <a:latin typeface="Century" pitchFamily="18" charset="0"/>
              </a:rPr>
              <a:t>maslo</a:t>
            </a:r>
            <a:r>
              <a:rPr lang="ru-RU" sz="2800" i="1" dirty="0">
                <a:latin typeface="Century" pitchFamily="18" charset="0"/>
              </a:rPr>
              <a:t> </a:t>
            </a:r>
            <a:r>
              <a:rPr lang="ru-RU" sz="2800" i="1" dirty="0" err="1" smtClean="0">
                <a:latin typeface="Century" pitchFamily="18" charset="0"/>
              </a:rPr>
              <a:t>y</a:t>
            </a:r>
            <a:r>
              <a:rPr lang="ru-RU" sz="2800" i="1" dirty="0" smtClean="0">
                <a:latin typeface="Century" pitchFamily="18" charset="0"/>
              </a:rPr>
              <a:t>…</a:t>
            </a:r>
          </a:p>
          <a:p>
            <a:pPr marL="361950" indent="0">
              <a:lnSpc>
                <a:spcPct val="120000"/>
              </a:lnSpc>
              <a:buNone/>
            </a:pPr>
            <a:r>
              <a:rPr lang="ru-RU" sz="2800" dirty="0" smtClean="0">
                <a:latin typeface="Century" pitchFamily="18" charset="0"/>
              </a:rPr>
              <a:t>Три </a:t>
            </a:r>
            <a:r>
              <a:rPr lang="ru-RU" sz="2800" dirty="0">
                <a:latin typeface="Century" pitchFamily="18" charset="0"/>
              </a:rPr>
              <a:t>раза попробовала написать </a:t>
            </a:r>
            <a:r>
              <a:rPr lang="ru-RU" sz="2800" i="1" dirty="0">
                <a:latin typeface="Century" pitchFamily="18" charset="0"/>
              </a:rPr>
              <a:t>"яйца" - </a:t>
            </a:r>
            <a:r>
              <a:rPr lang="ru-RU" sz="2800" dirty="0">
                <a:latin typeface="Century" pitchFamily="18" charset="0"/>
              </a:rPr>
              <a:t>бросила, купила яйца сама".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404"/>
          </a:xfrm>
        </p:spPr>
        <p:txBody>
          <a:bodyPr>
            <a:noAutofit/>
          </a:bodyPr>
          <a:lstStyle/>
          <a:p>
            <a:pPr marL="725488" indent="-725488" algn="l" defTabSz="222250">
              <a:tabLst>
                <a:tab pos="725488" algn="l"/>
              </a:tabLst>
            </a:pPr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2)	Транслитерация</a:t>
            </a:r>
            <a:endParaRPr lang="ru-RU"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6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929330"/>
          </a:xfrm>
        </p:spPr>
        <p:txBody>
          <a:bodyPr>
            <a:normAutofit/>
          </a:bodyPr>
          <a:lstStyle/>
          <a:p>
            <a:pPr marL="0" indent="725488">
              <a:buNone/>
            </a:pPr>
            <a:r>
              <a:rPr lang="ru-RU" dirty="0" smtClean="0"/>
              <a:t>Всякое </a:t>
            </a:r>
            <a:r>
              <a:rPr lang="ru-RU" dirty="0"/>
              <a:t>новое средство коммуникации не только предоставляет человеку новые возможности создания и передачи сообщений, но и бросает вызов игровой способности человека, активизирует живущее в нас не только в детстве </a:t>
            </a:r>
            <a:r>
              <a:rPr lang="ru-RU" dirty="0" smtClean="0"/>
              <a:t>«А </a:t>
            </a:r>
            <a:r>
              <a:rPr lang="ru-RU" dirty="0"/>
              <a:t>если так</a:t>
            </a:r>
            <a:r>
              <a:rPr lang="ru-RU" dirty="0" smtClean="0"/>
              <a:t>?»</a:t>
            </a:r>
            <a:endParaRPr lang="ru-RU" dirty="0"/>
          </a:p>
          <a:p>
            <a:pPr marL="0" indent="0">
              <a:buNone/>
              <a:tabLst>
                <a:tab pos="0" algn="l"/>
              </a:tabLst>
            </a:pPr>
            <a:r>
              <a:rPr lang="ru-RU" i="1" dirty="0" smtClean="0"/>
              <a:t>Например:</a:t>
            </a:r>
          </a:p>
          <a:p>
            <a:pPr marL="0" indent="361950">
              <a:buNone/>
              <a:tabLst>
                <a:tab pos="268288" algn="l"/>
              </a:tabLst>
            </a:pPr>
            <a:r>
              <a:rPr lang="ru-RU" dirty="0" smtClean="0"/>
              <a:t> </a:t>
            </a:r>
            <a:r>
              <a:rPr lang="ru-RU" i="1" dirty="0"/>
              <a:t>Одни пишущие ставят вместо </a:t>
            </a:r>
            <a:r>
              <a:rPr lang="ru-RU" i="1" dirty="0" err="1"/>
              <a:t>ch</a:t>
            </a:r>
            <a:r>
              <a:rPr lang="ru-RU" i="1" dirty="0"/>
              <a:t> для передачи русского Ч цифру 4, а вместо </a:t>
            </a:r>
            <a:r>
              <a:rPr lang="ru-RU" i="1" dirty="0" err="1"/>
              <a:t>sh</a:t>
            </a:r>
            <a:r>
              <a:rPr lang="ru-RU" i="1" dirty="0"/>
              <a:t> для передачи Ш шестерку из соображений экономии, другие - из озорства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404"/>
          </a:xfrm>
        </p:spPr>
        <p:txBody>
          <a:bodyPr>
            <a:noAutofit/>
          </a:bodyPr>
          <a:lstStyle/>
          <a:p>
            <a:pPr marL="725488" indent="-725488" algn="l" defTabSz="222250">
              <a:tabLst>
                <a:tab pos="725488" algn="l"/>
              </a:tabLst>
            </a:pPr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3)	Языковая игра</a:t>
            </a:r>
            <a:endParaRPr lang="ru-RU"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Наташа\4509_msg-big.jpg"/>
          <p:cNvPicPr>
            <a:picLocks noChangeAspect="1" noChangeArrowheads="1"/>
          </p:cNvPicPr>
          <p:nvPr/>
        </p:nvPicPr>
        <p:blipFill>
          <a:blip r:embed="rId2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929330"/>
          </a:xfrm>
        </p:spPr>
        <p:txBody>
          <a:bodyPr>
            <a:normAutofit lnSpcReduction="10000"/>
          </a:bodyPr>
          <a:lstStyle/>
          <a:p>
            <a:pPr marL="0" indent="361950">
              <a:spcBef>
                <a:spcPts val="600"/>
              </a:spcBef>
              <a:buNone/>
            </a:pPr>
            <a:r>
              <a:rPr lang="ru-RU" sz="2400" dirty="0" smtClean="0"/>
              <a:t>Наконец</a:t>
            </a:r>
            <a:r>
              <a:rPr lang="ru-RU" sz="2400" dirty="0"/>
              <a:t>, важнейшей чертой </a:t>
            </a:r>
            <a:r>
              <a:rPr lang="ru-RU" sz="2400" dirty="0" err="1" smtClean="0"/>
              <a:t>смс</a:t>
            </a:r>
            <a:r>
              <a:rPr lang="ru-RU" sz="2400" dirty="0" smtClean="0"/>
              <a:t> - коммуникации </a:t>
            </a:r>
            <a:r>
              <a:rPr lang="ru-RU" sz="2400" dirty="0"/>
              <a:t>является ее общий позитивный, дружелюбный характер. </a:t>
            </a:r>
            <a:r>
              <a:rPr lang="ru-RU" sz="2400" dirty="0" err="1"/>
              <a:t>Смски</a:t>
            </a:r>
            <a:r>
              <a:rPr lang="ru-RU" sz="2400" dirty="0"/>
              <a:t> в большинстве своем передают не только информацию или побуждение к действию  но и то, что психолог Э. Берн называет "похлопываниями", необходимыми каждому человеку для хорошего эмоционального состояния.</a:t>
            </a:r>
          </a:p>
          <a:p>
            <a:pPr marL="0" indent="361950">
              <a:buNone/>
            </a:pPr>
            <a:r>
              <a:rPr lang="ru-RU" sz="2400" dirty="0"/>
              <a:t>Неслучайно, в </a:t>
            </a:r>
            <a:r>
              <a:rPr lang="ru-RU" sz="2400" dirty="0" err="1"/>
              <a:t>смс</a:t>
            </a:r>
            <a:r>
              <a:rPr lang="ru-RU" sz="2400" dirty="0"/>
              <a:t> нормативные знаки препинания зачастую уступают место смайликам - графическим значкам, передающим эмоциональные смыслы:</a:t>
            </a:r>
          </a:p>
          <a:p>
            <a:pPr marL="0" indent="361950">
              <a:buNone/>
            </a:pPr>
            <a:r>
              <a:rPr lang="ru-RU" sz="2400" b="1" i="1" dirty="0">
                <a:solidFill>
                  <a:srgbClr val="FFC000"/>
                </a:solidFill>
              </a:rPr>
              <a:t>:) - улыбающийся</a:t>
            </a:r>
            <a:endParaRPr lang="ru-RU" sz="2400" dirty="0">
              <a:solidFill>
                <a:srgbClr val="FFC000"/>
              </a:solidFill>
            </a:endParaRPr>
          </a:p>
          <a:p>
            <a:pPr marL="0" indent="361950">
              <a:buNone/>
            </a:pPr>
            <a:r>
              <a:rPr lang="ru-RU" sz="2400" b="1" i="1" dirty="0">
                <a:solidFill>
                  <a:srgbClr val="FFC000"/>
                </a:solidFill>
              </a:rPr>
              <a:t>:* - </a:t>
            </a:r>
            <a:r>
              <a:rPr lang="ru-RU" sz="2400" b="1" i="1" dirty="0" err="1">
                <a:solidFill>
                  <a:srgbClr val="FFC000"/>
                </a:solidFill>
              </a:rPr>
              <a:t>поцелуйчик</a:t>
            </a:r>
            <a:endParaRPr lang="ru-RU" sz="2400" dirty="0">
              <a:solidFill>
                <a:srgbClr val="FFC000"/>
              </a:solidFill>
            </a:endParaRPr>
          </a:p>
          <a:p>
            <a:pPr marL="0" indent="361950">
              <a:buNone/>
            </a:pPr>
            <a:r>
              <a:rPr lang="ru-RU" sz="2400" b="1" i="1" dirty="0">
                <a:solidFill>
                  <a:srgbClr val="FFC000"/>
                </a:solidFill>
              </a:rPr>
              <a:t>;) - подмигивающий</a:t>
            </a:r>
            <a:endParaRPr lang="ru-RU" sz="2400" dirty="0">
              <a:solidFill>
                <a:srgbClr val="FFC000"/>
              </a:solidFill>
            </a:endParaRPr>
          </a:p>
          <a:p>
            <a:pPr marL="0" indent="361950">
              <a:buNone/>
            </a:pPr>
            <a:r>
              <a:rPr lang="ru-RU" sz="2400" b="1" i="1" dirty="0">
                <a:solidFill>
                  <a:srgbClr val="FFC000"/>
                </a:solidFill>
              </a:rPr>
              <a:t>:( - грустный</a:t>
            </a:r>
            <a:endParaRPr lang="ru-RU" sz="2400" dirty="0">
              <a:solidFill>
                <a:srgbClr val="FFC000"/>
              </a:solidFill>
            </a:endParaRPr>
          </a:p>
          <a:p>
            <a:pPr marL="0" indent="361950">
              <a:buNone/>
            </a:pPr>
            <a:r>
              <a:rPr lang="ru-RU" sz="2400" b="1" i="1" dirty="0">
                <a:solidFill>
                  <a:srgbClr val="FFC000"/>
                </a:solidFill>
              </a:rPr>
              <a:t>:D - </a:t>
            </a:r>
            <a:r>
              <a:rPr lang="ru-RU" sz="2400" b="1" i="1" dirty="0" smtClean="0">
                <a:solidFill>
                  <a:srgbClr val="FFC000"/>
                </a:solidFill>
              </a:rPr>
              <a:t>смеющийся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14404"/>
          </a:xfrm>
        </p:spPr>
        <p:txBody>
          <a:bodyPr>
            <a:noAutofit/>
          </a:bodyPr>
          <a:lstStyle/>
          <a:p>
            <a:pPr marL="725488" indent="-725488" algn="l" defTabSz="222250">
              <a:tabLst>
                <a:tab pos="725488" algn="l"/>
              </a:tabLst>
            </a:pPr>
            <a:r>
              <a:rPr lang="ru-RU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4)	«Похлопывания»</a:t>
            </a:r>
            <a:endParaRPr lang="ru-RU"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С этой целью нами было проведено небольшое исследование, в котором приняло участие 104 респондента.</a:t>
            </a:r>
            <a:br>
              <a:rPr lang="ru-RU" sz="4800" b="1" dirty="0" smtClean="0">
                <a:solidFill>
                  <a:srgbClr val="FFC000"/>
                </a:solidFill>
              </a:rPr>
            </a:br>
            <a:r>
              <a:rPr lang="ru-RU" sz="4800" b="1" dirty="0" smtClean="0">
                <a:solidFill>
                  <a:srgbClr val="FFC000"/>
                </a:solidFill>
              </a:rPr>
              <a:t>Анкета – </a:t>
            </a:r>
            <a:r>
              <a:rPr lang="ru-RU" sz="4800" b="1" dirty="0" err="1" smtClean="0">
                <a:solidFill>
                  <a:srgbClr val="FFC000"/>
                </a:solidFill>
              </a:rPr>
              <a:t>опросник</a:t>
            </a:r>
            <a:r>
              <a:rPr lang="ru-RU" sz="4800" b="1" dirty="0" smtClean="0">
                <a:solidFill>
                  <a:srgbClr val="FFC000"/>
                </a:solidFill>
              </a:rPr>
              <a:t>  состоит из 19 вопросов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6143644"/>
            <a:ext cx="8258204" cy="50006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прилагается отдельно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Один из результатов исследования представлен на диаграмме</a:t>
            </a:r>
            <a:endParaRPr lang="ru-RU" sz="3600" b="1" dirty="0">
              <a:solidFill>
                <a:srgbClr val="FFC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3071810"/>
          <a:ext cx="857256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14282" y="1785926"/>
            <a:ext cx="8715436" cy="92869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 какой целью используете</a:t>
            </a:r>
            <a:r>
              <a:rPr kumimoji="0" lang="ru-RU" sz="3200" b="1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SMS</a:t>
            </a:r>
            <a:r>
              <a:rPr kumimoji="0" lang="ru-RU" sz="3200" b="1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-сообщения?</a:t>
            </a:r>
            <a:endParaRPr kumimoji="0" lang="ru-RU" sz="3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9286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Тема</a:t>
            </a:r>
            <a:r>
              <a:rPr lang="ru-RU" sz="4800" dirty="0">
                <a:latin typeface="Century" pitchFamily="18" charset="0"/>
              </a:rPr>
              <a:t> нашего </a:t>
            </a:r>
            <a:r>
              <a:rPr lang="ru-RU" sz="4800" dirty="0" smtClean="0">
                <a:latin typeface="Century" pitchFamily="18" charset="0"/>
              </a:rPr>
              <a:t>исследования</a:t>
            </a:r>
          </a:p>
        </p:txBody>
      </p:sp>
      <p:pic>
        <p:nvPicPr>
          <p:cNvPr id="2050" name="Picture 2" descr="D:\Наташа\photos0-800x600.jpeg"/>
          <p:cNvPicPr>
            <a:picLocks noChangeAspect="1" noChangeArrowheads="1"/>
          </p:cNvPicPr>
          <p:nvPr/>
        </p:nvPicPr>
        <p:blipFill>
          <a:blip r:embed="rId2" cstate="print">
            <a:lum bright="-40000" contrast="-30000"/>
          </a:blip>
          <a:srcRect/>
          <a:stretch>
            <a:fillRect/>
          </a:stretch>
        </p:blipFill>
        <p:spPr bwMode="auto">
          <a:xfrm>
            <a:off x="5238754" y="3929066"/>
            <a:ext cx="3905246" cy="2928934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857232"/>
            <a:ext cx="8715436" cy="292895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+mn-ea"/>
                <a:cs typeface="+mn-cs"/>
              </a:rPr>
              <a:t>«</a:t>
            </a:r>
            <a:r>
              <a:rPr kumimoji="0" lang="en-US" sz="5400" b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+mn-ea"/>
                <a:cs typeface="+mn-cs"/>
              </a:rPr>
              <a:t>SMS</a:t>
            </a:r>
            <a:r>
              <a:rPr kumimoji="0" lang="ru-RU" sz="5400" b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+mn-ea"/>
                <a:cs typeface="+mn-cs"/>
              </a:rPr>
              <a:t> – СООБЩЕНИЕ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+mn-ea"/>
                <a:cs typeface="+mn-cs"/>
              </a:rPr>
              <a:t>КАК НОВЫЙ ВИД КОММУНИКАЦИИ».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14974"/>
          </a:xfrm>
        </p:spPr>
        <p:txBody>
          <a:bodyPr>
            <a:normAutofit fontScale="47500" lnSpcReduction="20000"/>
          </a:bodyPr>
          <a:lstStyle/>
          <a:p>
            <a:pPr marL="268288" lvl="0" indent="-203200"/>
            <a:r>
              <a:rPr lang="ru-RU" sz="4300" dirty="0"/>
              <a:t>95% опрошенных используют </a:t>
            </a:r>
            <a:r>
              <a:rPr lang="en-US" sz="4300" dirty="0"/>
              <a:t>SMS</a:t>
            </a:r>
            <a:r>
              <a:rPr lang="ru-RU" sz="4300" dirty="0"/>
              <a:t> – сообщения в повседневной жизни;</a:t>
            </a:r>
          </a:p>
          <a:p>
            <a:pPr marL="268288" lvl="0" indent="-203200"/>
            <a:r>
              <a:rPr lang="ru-RU" sz="4300" dirty="0"/>
              <a:t>33% и 46% используют </a:t>
            </a:r>
            <a:r>
              <a:rPr lang="en-US" sz="4300" dirty="0"/>
              <a:t>SMS</a:t>
            </a:r>
            <a:r>
              <a:rPr lang="ru-RU" sz="4300" dirty="0"/>
              <a:t> – сообщения в повседневной жизни очень часто и часто соответственно и только 9,6% стараются обходиться без них;</a:t>
            </a:r>
          </a:p>
          <a:p>
            <a:pPr marL="268288" lvl="0" indent="-203200"/>
            <a:r>
              <a:rPr lang="ru-RU" sz="4300" dirty="0"/>
              <a:t>40% используют </a:t>
            </a:r>
            <a:r>
              <a:rPr lang="en-US" sz="4300" dirty="0"/>
              <a:t>SMS</a:t>
            </a:r>
            <a:r>
              <a:rPr lang="ru-RU" sz="4300" dirty="0"/>
              <a:t> – сообщения в целях передачи существенной информации, 68% - с целью общения, 16% - с целью приятного </a:t>
            </a:r>
            <a:r>
              <a:rPr lang="ru-RU" sz="4300" dirty="0" err="1"/>
              <a:t>времепровождения</a:t>
            </a:r>
            <a:r>
              <a:rPr lang="ru-RU" sz="4300" dirty="0"/>
              <a:t>;</a:t>
            </a:r>
          </a:p>
          <a:p>
            <a:pPr marL="268288" lvl="0" indent="-203200"/>
            <a:r>
              <a:rPr lang="ru-RU" sz="4300" dirty="0"/>
              <a:t>74% респондентов являются адресатами, т.е. получателями </a:t>
            </a:r>
            <a:r>
              <a:rPr lang="en-US" sz="4300" dirty="0"/>
              <a:t>SMS</a:t>
            </a:r>
            <a:r>
              <a:rPr lang="ru-RU" sz="4300" dirty="0"/>
              <a:t> – сообщений;</a:t>
            </a:r>
          </a:p>
          <a:p>
            <a:pPr marL="268288" lvl="0" indent="-203200"/>
            <a:r>
              <a:rPr lang="ru-RU" sz="4300" dirty="0"/>
              <a:t>96% адресатов респондентов являются друзья или одноклассники, это говорит о том, что </a:t>
            </a:r>
            <a:r>
              <a:rPr lang="en-US" sz="4300" dirty="0"/>
              <a:t>SMS</a:t>
            </a:r>
            <a:r>
              <a:rPr lang="ru-RU" sz="4300" dirty="0"/>
              <a:t> – сообщения являются неофициальным видом коммуникации;</a:t>
            </a:r>
          </a:p>
          <a:p>
            <a:pPr marL="268288" lvl="0" indent="-203200"/>
            <a:r>
              <a:rPr lang="ru-RU" sz="4300" dirty="0"/>
              <a:t>49% респондентов считают, что </a:t>
            </a:r>
            <a:r>
              <a:rPr lang="en-US" sz="4300" dirty="0"/>
              <a:t>SMS</a:t>
            </a:r>
            <a:r>
              <a:rPr lang="ru-RU" sz="4300" dirty="0"/>
              <a:t> – сообщения должны быть написаны грамотно, т.к. 26% и 54% опрошенных уверены в том, что </a:t>
            </a:r>
            <a:r>
              <a:rPr lang="en-US" sz="4300" dirty="0"/>
              <a:t>SMS</a:t>
            </a:r>
            <a:r>
              <a:rPr lang="ru-RU" sz="4300" dirty="0"/>
              <a:t> – сообщение – это текст, поэтому он должен быть написан в соответствии с правилами орфографии и пунктуации и грамотное написание – это показатель уровня образованности человека;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20" y="0"/>
            <a:ext cx="8643998" cy="11430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R="0" lvl="0" algn="ctr" defTabSz="222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1" i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В  ходе исследования мы  пришли к следующим выводам:</a:t>
            </a:r>
            <a:endParaRPr kumimoji="0" lang="ru-RU" sz="3600" b="1" i="1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57850"/>
          </a:xfrm>
        </p:spPr>
        <p:txBody>
          <a:bodyPr>
            <a:normAutofit fontScale="47500" lnSpcReduction="20000"/>
          </a:bodyPr>
          <a:lstStyle/>
          <a:p>
            <a:pPr marL="268288" lvl="0" indent="-203200"/>
            <a:r>
              <a:rPr lang="ru-RU" sz="4300" dirty="0" smtClean="0"/>
              <a:t>у 41% респондентов неграмотно написанное </a:t>
            </a:r>
            <a:r>
              <a:rPr lang="en-US" sz="4300" dirty="0" smtClean="0"/>
              <a:t>SMS</a:t>
            </a:r>
            <a:r>
              <a:rPr lang="ru-RU" sz="4300" dirty="0" smtClean="0"/>
              <a:t> – сообщение затрудняет восприятие информации, хотя для 44% это не влияет на прочтение;</a:t>
            </a:r>
          </a:p>
          <a:p>
            <a:pPr marL="268288" lvl="0" indent="-203200"/>
            <a:r>
              <a:rPr lang="ru-RU" sz="4300" dirty="0" smtClean="0"/>
              <a:t>87% опрошенных считают приемлемым употребление в </a:t>
            </a:r>
            <a:r>
              <a:rPr lang="en-US" sz="4300" dirty="0" smtClean="0"/>
              <a:t>SMS</a:t>
            </a:r>
            <a:r>
              <a:rPr lang="ru-RU" sz="4300" dirty="0" smtClean="0"/>
              <a:t> – сообщениях сокращений слов, неполных фраз и предложений, т.к. этот вид подразумевает концентрированную (сжатую,  укороченную) передачу информации с целью экономии времени (84%);</a:t>
            </a:r>
          </a:p>
          <a:p>
            <a:pPr marL="268288" lvl="0" indent="-203200"/>
            <a:r>
              <a:rPr lang="ru-RU" sz="4300" dirty="0" smtClean="0"/>
              <a:t>хотя большинство респондентов употребляют сокращенные слова, 49% считают нецелесообразным составление словарика сокращенных слов для </a:t>
            </a:r>
            <a:r>
              <a:rPr lang="en-US" sz="4300" dirty="0" smtClean="0"/>
              <a:t>SMS</a:t>
            </a:r>
            <a:r>
              <a:rPr lang="ru-RU" sz="4300" dirty="0" smtClean="0"/>
              <a:t> – сообщений, т.к. «каждый пишет, как хочет», т.е. в своих сообщениях проявляет свою авторскую индивидуальность;</a:t>
            </a:r>
          </a:p>
          <a:p>
            <a:pPr marL="268288" lvl="0" indent="-203200"/>
            <a:r>
              <a:rPr lang="ru-RU" sz="4300" dirty="0" smtClean="0"/>
              <a:t>92% респондентов используют в своих </a:t>
            </a:r>
            <a:r>
              <a:rPr lang="en-US" sz="4300" dirty="0" smtClean="0"/>
              <a:t>SMS</a:t>
            </a:r>
            <a:r>
              <a:rPr lang="ru-RU" sz="4300" dirty="0" smtClean="0"/>
              <a:t> – сообщениях смайлики в основном с целью передачи положительных эмоций (93%) или словесной игры (11%), а 34% заменяют графическими изображениями этикетные слова (приветствие, благодарность, прощание и др.);</a:t>
            </a:r>
          </a:p>
          <a:p>
            <a:pPr marL="268288" lvl="0" indent="-203200"/>
            <a:r>
              <a:rPr lang="ru-RU" sz="4300" dirty="0" smtClean="0"/>
              <a:t>следует отметить, что 35% опрошенных сами пишут </a:t>
            </a:r>
            <a:r>
              <a:rPr lang="en-US" sz="4300" dirty="0" smtClean="0"/>
              <a:t>SMS</a:t>
            </a:r>
            <a:r>
              <a:rPr lang="ru-RU" sz="4300" dirty="0" smtClean="0"/>
              <a:t> – сообщения грамотно, а 44% - «как получится».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20" y="0"/>
            <a:ext cx="8643998" cy="11430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R="0" lvl="0" algn="ctr" defTabSz="222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1" i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+mj-ea"/>
                <a:cs typeface="+mj-cs"/>
              </a:rPr>
              <a:t>В  ходе исследования мы  пришли к следующим выводам:</a:t>
            </a:r>
            <a:endParaRPr kumimoji="0" lang="ru-RU" sz="3600" b="1" i="1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pPr marL="0" algn="ctr"/>
            <a:r>
              <a:rPr lang="ru-RU" sz="9600" b="1" i="1" dirty="0" smtClean="0">
                <a:solidFill>
                  <a:srgbClr val="FF0000"/>
                </a:solidFill>
                <a:latin typeface="Candara" pitchFamily="34" charset="0"/>
              </a:rPr>
              <a:t>Спасибо за внимание!</a:t>
            </a:r>
            <a:endParaRPr lang="ru-RU" sz="9600" b="1" i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9286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исследования: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14282" y="857232"/>
            <a:ext cx="8715436" cy="292895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выявить основные направления (тенденции) развития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– СООБЩЕНИЯ КАК НОВОГО ВИДА КОММУНИКАЦИИ.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Наташа\get_img.jpeg"/>
          <p:cNvPicPr>
            <a:picLocks noChangeAspect="1" noChangeArrowheads="1"/>
          </p:cNvPicPr>
          <p:nvPr/>
        </p:nvPicPr>
        <p:blipFill>
          <a:blip r:embed="rId2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2214546" y="3857629"/>
            <a:ext cx="5357818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Задачи </a:t>
            </a:r>
            <a:r>
              <a:rPr lang="ru-RU" b="1" dirty="0">
                <a:solidFill>
                  <a:schemeClr val="tx1"/>
                </a:solidFill>
              </a:rPr>
              <a:t>исследования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857784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ru-RU" dirty="0">
                <a:solidFill>
                  <a:srgbClr val="FFFF00"/>
                </a:solidFill>
              </a:rPr>
              <a:t>Выявить основные цели использования </a:t>
            </a:r>
            <a:r>
              <a:rPr lang="en-US" dirty="0">
                <a:solidFill>
                  <a:srgbClr val="FFFF00"/>
                </a:solidFill>
              </a:rPr>
              <a:t>SMS</a:t>
            </a:r>
            <a:r>
              <a:rPr lang="ru-RU" dirty="0">
                <a:solidFill>
                  <a:srgbClr val="FFFF00"/>
                </a:solidFill>
              </a:rPr>
              <a:t> – СООБЩЕНИЙ;</a:t>
            </a:r>
          </a:p>
          <a:p>
            <a:pPr lvl="0">
              <a:spcBef>
                <a:spcPts val="1200"/>
              </a:spcBef>
            </a:pPr>
            <a:r>
              <a:rPr lang="ru-RU" dirty="0">
                <a:solidFill>
                  <a:srgbClr val="FFFF00"/>
                </a:solidFill>
              </a:rPr>
              <a:t>Определить частотность употребления этого вида коммуникации;</a:t>
            </a:r>
          </a:p>
          <a:p>
            <a:pPr lvl="0">
              <a:spcBef>
                <a:spcPts val="1200"/>
              </a:spcBef>
            </a:pPr>
            <a:r>
              <a:rPr lang="ru-RU" dirty="0">
                <a:solidFill>
                  <a:srgbClr val="FFFF00"/>
                </a:solidFill>
              </a:rPr>
              <a:t>Ответить на вопрос: как соотносится норма литературного языка и </a:t>
            </a:r>
            <a:r>
              <a:rPr lang="en-US" dirty="0">
                <a:solidFill>
                  <a:srgbClr val="FFFF00"/>
                </a:solidFill>
              </a:rPr>
              <a:t>SMS</a:t>
            </a:r>
            <a:r>
              <a:rPr lang="ru-RU" dirty="0">
                <a:solidFill>
                  <a:srgbClr val="FFFF00"/>
                </a:solidFill>
              </a:rPr>
              <a:t>-СООБЩЕНИЕ (уровень орфографической и пунктуационной грамотности).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Основные этапы </a:t>
            </a:r>
            <a:r>
              <a:rPr lang="ru-RU" dirty="0"/>
              <a:t>работы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929718" cy="492922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Дать определение понятий «коммуникация», «</a:t>
            </a:r>
            <a:r>
              <a:rPr lang="en-US" dirty="0"/>
              <a:t>SMS</a:t>
            </a:r>
            <a:r>
              <a:rPr lang="ru-RU" dirty="0"/>
              <a:t> – СООБЩЕНИЕ», «норма литературного языка»;</a:t>
            </a:r>
          </a:p>
          <a:p>
            <a:pPr lvl="0"/>
            <a:r>
              <a:rPr lang="ru-RU" dirty="0"/>
              <a:t>Изучить историю возникновения и развития </a:t>
            </a:r>
            <a:r>
              <a:rPr lang="en-US" dirty="0"/>
              <a:t>SMS</a:t>
            </a:r>
            <a:r>
              <a:rPr lang="ru-RU" dirty="0"/>
              <a:t> – СООБЩЕНИЯ;</a:t>
            </a:r>
          </a:p>
          <a:p>
            <a:pPr lvl="0"/>
            <a:r>
              <a:rPr lang="ru-RU" dirty="0"/>
              <a:t>Составить </a:t>
            </a:r>
            <a:r>
              <a:rPr lang="ru-RU" dirty="0" err="1"/>
              <a:t>опросник</a:t>
            </a:r>
            <a:r>
              <a:rPr lang="ru-RU" dirty="0"/>
              <a:t> и провести анкетирование среди учащихся 6-11 классов лицея;</a:t>
            </a:r>
          </a:p>
          <a:p>
            <a:pPr lvl="0"/>
            <a:r>
              <a:rPr lang="ru-RU" dirty="0"/>
              <a:t>Обработать полученные данные анкетирования и сделать выводы, соотносящиеся с поставленными задачами.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3"/>
            <a:ext cx="8229600" cy="52149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</a:t>
            </a:r>
          </a:p>
          <a:p>
            <a:pPr marL="0" indent="0" algn="ctr"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выбранной 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темы определена массовостью использования данного вида сообщения, </a:t>
            </a:r>
            <a:r>
              <a:rPr lang="ru-RU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востребованностью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этого вида коммуникации.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59293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/>
              <a:t>В ходе исследования была разработана </a:t>
            </a:r>
            <a:r>
              <a:rPr lang="ru-RU" sz="4000" dirty="0" err="1"/>
              <a:t>анкета-опросник</a:t>
            </a:r>
            <a:r>
              <a:rPr lang="ru-RU" sz="4000" dirty="0"/>
              <a:t>, проведено и проанализировано 104 анкеты респондентов (опрошенных) 6-11классов нашего лицея</a:t>
            </a:r>
            <a:r>
              <a:rPr lang="ru-RU" sz="4000" dirty="0" smtClean="0"/>
              <a:t>.</a:t>
            </a:r>
          </a:p>
          <a:p>
            <a:pPr marL="0" indent="0" algn="ctr">
              <a:buNone/>
            </a:pPr>
            <a:r>
              <a:rPr lang="ru-RU" sz="4000" dirty="0" smtClean="0"/>
              <a:t>Собран </a:t>
            </a:r>
            <a:r>
              <a:rPr lang="ru-RU" sz="4000" dirty="0"/>
              <a:t>материал по истории возникновения и развития жанра </a:t>
            </a:r>
            <a:r>
              <a:rPr lang="en-US" sz="4000" dirty="0"/>
              <a:t>SMS</a:t>
            </a:r>
            <a:r>
              <a:rPr lang="ru-RU" sz="4000" dirty="0"/>
              <a:t>-СООБЩЕНИЯ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43182"/>
            <a:ext cx="8929718" cy="1928826"/>
          </a:xfrm>
        </p:spPr>
        <p:txBody>
          <a:bodyPr>
            <a:noAutofit/>
          </a:bodyPr>
          <a:lstStyle/>
          <a:p>
            <a:pPr marL="0" algn="ctr"/>
            <a:r>
              <a:rPr lang="en-US" sz="6600" b="1" i="1" dirty="0" smtClean="0">
                <a:solidFill>
                  <a:srgbClr val="FFC000"/>
                </a:solidFill>
              </a:rPr>
              <a:t>SMS</a:t>
            </a:r>
            <a:r>
              <a:rPr lang="ru-RU" sz="6600" b="1" i="1" dirty="0" smtClean="0">
                <a:solidFill>
                  <a:srgbClr val="FFC000"/>
                </a:solidFill>
              </a:rPr>
              <a:t>-СООБЩЕНИЕ</a:t>
            </a:r>
            <a:r>
              <a:rPr lang="ru-RU" sz="6600" b="1" i="1" dirty="0" smtClean="0">
                <a:solidFill>
                  <a:srgbClr val="F56F5B"/>
                </a:solidFill>
              </a:rPr>
              <a:t>?</a:t>
            </a:r>
            <a:endParaRPr lang="ru-RU" sz="6600" b="1" i="1" dirty="0">
              <a:solidFill>
                <a:srgbClr val="F56F5B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596" y="1285860"/>
            <a:ext cx="8515352" cy="179547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1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56F5B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Что же такое</a:t>
            </a:r>
            <a:endParaRPr kumimoji="0" lang="ru-RU" sz="6600" b="1" i="1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56F5B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5554683"/>
          </a:xfrm>
        </p:spPr>
        <p:txBody>
          <a:bodyPr>
            <a:normAutofit/>
          </a:bodyPr>
          <a:lstStyle/>
          <a:p>
            <a:pPr marL="536575" indent="-536575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</a:t>
            </a:r>
            <a:r>
              <a:rPr lang="ru-RU" sz="4000" dirty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Short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Message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Service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— служба коротких сообщений) — технология, позволяющая осуществлять приём и передачу коротких текстовых сообщений </a:t>
            </a:r>
            <a:r>
              <a:rPr lang="ru-RU" sz="4000" dirty="0">
                <a:latin typeface="Times New Roman" pitchFamily="18" charset="0"/>
                <a:cs typeface="Times New Roman" pitchFamily="18" charset="0"/>
                <a:hlinkClick r:id="rId3" tooltip="Сотовый телефон"/>
              </a:rPr>
              <a:t>сотовым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3" tooltip="Сотовый телефон"/>
              </a:rPr>
              <a:t>телефоном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6575" indent="-536575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настоящему времени входит в стандарты </a:t>
            </a:r>
            <a:r>
              <a:rPr lang="ru-RU" sz="4000" dirty="0">
                <a:latin typeface="Times New Roman" pitchFamily="18" charset="0"/>
                <a:cs typeface="Times New Roman" pitchFamily="18" charset="0"/>
                <a:hlinkClick r:id="rId4" tooltip="Сотовая связь"/>
              </a:rPr>
              <a:t>сотовой связи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248</TotalTime>
  <Words>939</Words>
  <Application>Microsoft Office PowerPoint</Application>
  <PresentationFormat>Экран (4:3)</PresentationFormat>
  <Paragraphs>83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Яркая</vt:lpstr>
      <vt:lpstr>SMS – СООБЩЕНИЕ КАК НОВЫЙ ВИД КОММУНИКАЦИИ</vt:lpstr>
      <vt:lpstr>Слайд 2</vt:lpstr>
      <vt:lpstr>Слайд 3</vt:lpstr>
      <vt:lpstr>Задачи исследования:</vt:lpstr>
      <vt:lpstr>Основные этапы работы:</vt:lpstr>
      <vt:lpstr>Слайд 6</vt:lpstr>
      <vt:lpstr>Слайд 7</vt:lpstr>
      <vt:lpstr>SMS-СООБЩЕНИЕ?</vt:lpstr>
      <vt:lpstr>Слайд 9</vt:lpstr>
      <vt:lpstr>История</vt:lpstr>
      <vt:lpstr>Особенность смс-сообщений:</vt:lpstr>
      <vt:lpstr>Слайд 12</vt:lpstr>
      <vt:lpstr>Слайд 13</vt:lpstr>
      <vt:lpstr>1) У смс-автора актуализируются процессы компрессии текста, которая может происходить за счет средств разных языковых уровней:</vt:lpstr>
      <vt:lpstr>2) Транслитерация</vt:lpstr>
      <vt:lpstr>3) Языковая игра</vt:lpstr>
      <vt:lpstr>4) «Похлопывания»</vt:lpstr>
      <vt:lpstr>С этой целью нами было проведено небольшое исследование, в котором приняло участие 104 респондента. Анкета – опросник  состоит из 19 вопросов</vt:lpstr>
      <vt:lpstr>Один из результатов исследования представлен на диаграмме</vt:lpstr>
      <vt:lpstr>Слайд 20</vt:lpstr>
      <vt:lpstr>Слайд 21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SMS – СООБЩЕНИЕ КАК НОВЫЙ ВИД КОММУНИКАЦИИ</dc:title>
  <cp:lastModifiedBy>Дом</cp:lastModifiedBy>
  <cp:revision>31</cp:revision>
  <dcterms:modified xsi:type="dcterms:W3CDTF">2011-11-24T02:50:07Z</dcterms:modified>
</cp:coreProperties>
</file>