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66" r:id="rId4"/>
    <p:sldId id="259" r:id="rId5"/>
    <p:sldId id="260" r:id="rId6"/>
    <p:sldId id="264" r:id="rId7"/>
    <p:sldId id="261" r:id="rId8"/>
    <p:sldId id="262" r:id="rId9"/>
    <p:sldId id="263" r:id="rId10"/>
    <p:sldId id="267"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9"/>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0000CC"/>
    <a:srgbClr val="FFCCFF"/>
    <a:srgbClr val="CCFFCC"/>
    <a:srgbClr val="66CCFF"/>
    <a:srgbClr val="800080"/>
    <a:srgbClr val="660066"/>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707" autoAdjust="0"/>
  </p:normalViewPr>
  <p:slideViewPr>
    <p:cSldViewPr>
      <p:cViewPr varScale="1">
        <p:scale>
          <a:sx n="111" d="100"/>
          <a:sy n="111" d="100"/>
        </p:scale>
        <p:origin x="-161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D736EA-388A-467E-816F-8A0CBE938139}" type="datetimeFigureOut">
              <a:rPr lang="ru-RU" smtClean="0"/>
              <a:pPr/>
              <a:t>20.01.2013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F6F53D-C5FE-4AD7-9E67-DD9F865592A0}" type="slidenum">
              <a:rPr lang="ru-RU" smtClean="0"/>
              <a:pPr/>
              <a:t>‹#›</a:t>
            </a:fld>
            <a:endParaRPr lang="ru-RU"/>
          </a:p>
        </p:txBody>
      </p:sp>
    </p:spTree>
    <p:extLst>
      <p:ext uri="{BB962C8B-B14F-4D97-AF65-F5344CB8AC3E}">
        <p14:creationId xmlns:p14="http://schemas.microsoft.com/office/powerpoint/2010/main" val="3457427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smtClean="0"/>
          </a:p>
          <a:p>
            <a:endParaRPr lang="ru-RU" dirty="0"/>
          </a:p>
        </p:txBody>
      </p:sp>
      <p:sp>
        <p:nvSpPr>
          <p:cNvPr id="4" name="Номер слайда 3"/>
          <p:cNvSpPr>
            <a:spLocks noGrp="1"/>
          </p:cNvSpPr>
          <p:nvPr>
            <p:ph type="sldNum" sz="quarter" idx="10"/>
          </p:nvPr>
        </p:nvSpPr>
        <p:spPr/>
        <p:txBody>
          <a:bodyPr/>
          <a:lstStyle/>
          <a:p>
            <a:fld id="{69F6F53D-C5FE-4AD7-9E67-DD9F865592A0}"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20.01.2013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20.01.2013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20.01.2013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20.01.2013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20.01.2013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20.01.2013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1.jpeg"/><Relationship Id="rId4" Type="http://schemas.openxmlformats.org/officeDocument/2006/relationships/hyperlink" Target="http://mirtajn.com/uploads/posts/2012-04/1333712526_index.jp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hyperlink" Target="http://muhammet.free.fr/icegocuk.jpg"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kafa-info.com.ua/news_thumbs/knf2361bfe1ed165e6c33fc6a98acd4758b_800.jpg" TargetMode="External"/><Relationship Id="rId2" Type="http://schemas.openxmlformats.org/officeDocument/2006/relationships/slideLayout" Target="../slideLayouts/slideLayout4.xml"/><Relationship Id="rId1" Type="http://schemas.openxmlformats.org/officeDocument/2006/relationships/tags" Target="../tags/tag3.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hyperlink" Target="http://statica2.obnovlenie.ru/foto/original/2007/06/22/b583c314b3176f25b5625d42b1799972.jpg" TargetMode="Externa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img67.imageshack.us/img67/4449/sancristobalpu0.jpg" TargetMode="Externa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одзаголовок 2"/>
          <p:cNvSpPr>
            <a:spLocks noGrp="1"/>
          </p:cNvSpPr>
          <p:nvPr>
            <p:ph type="title"/>
          </p:nvPr>
        </p:nvSpPr>
        <p:spPr>
          <a:xfrm>
            <a:off x="214282" y="357167"/>
            <a:ext cx="8786874" cy="785817"/>
          </a:xfrm>
        </p:spPr>
        <p:txBody>
          <a:bodyPr>
            <a:normAutofit fontScale="90000"/>
          </a:bodyPr>
          <a:lstStyle/>
          <a:p>
            <a:pPr algn="ctr"/>
            <a:r>
              <a:rPr lang="ru-RU" sz="3000" b="1" i="1" dirty="0" smtClean="0">
                <a:latin typeface="Bookman Old Style" pitchFamily="18" charset="0"/>
                <a:cs typeface="Times New Roman" pitchFamily="18" charset="0"/>
              </a:rPr>
              <a:t>Происхождение и типы землетрясений</a:t>
            </a:r>
            <a:endParaRPr lang="ru-RU" sz="3000" b="1" i="1" dirty="0">
              <a:latin typeface="Bookman Old Style" pitchFamily="18" charset="0"/>
              <a:cs typeface="Times New Roman" pitchFamily="18" charset="0"/>
            </a:endParaRPr>
          </a:p>
        </p:txBody>
      </p:sp>
      <p:sp>
        <p:nvSpPr>
          <p:cNvPr id="13" name="Горизонтальный свиток 12"/>
          <p:cNvSpPr/>
          <p:nvPr/>
        </p:nvSpPr>
        <p:spPr>
          <a:xfrm>
            <a:off x="5715008" y="1142984"/>
            <a:ext cx="3000396" cy="1928826"/>
          </a:xfrm>
          <a:prstGeom prst="horizontalScroll">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i="1" u="sng" dirty="0" smtClean="0">
                <a:solidFill>
                  <a:schemeClr val="tx1"/>
                </a:solidFill>
              </a:rPr>
              <a:t>Выполнили: </a:t>
            </a:r>
            <a:endParaRPr lang="ru-RU" b="1" i="1" u="sng" dirty="0" smtClean="0">
              <a:solidFill>
                <a:schemeClr val="tx1"/>
              </a:solidFill>
            </a:endParaRPr>
          </a:p>
          <a:p>
            <a:r>
              <a:rPr lang="ru-RU" b="1" i="1" dirty="0" err="1" smtClean="0">
                <a:solidFill>
                  <a:schemeClr val="tx1"/>
                </a:solidFill>
              </a:rPr>
              <a:t>Баяндинова</a:t>
            </a:r>
            <a:r>
              <a:rPr lang="ru-RU" b="1" i="1" dirty="0" smtClean="0">
                <a:solidFill>
                  <a:schemeClr val="tx1"/>
                </a:solidFill>
              </a:rPr>
              <a:t> </a:t>
            </a:r>
            <a:r>
              <a:rPr lang="ru-RU" b="1" i="1" dirty="0" err="1" smtClean="0">
                <a:solidFill>
                  <a:schemeClr val="tx1"/>
                </a:solidFill>
              </a:rPr>
              <a:t>Ариана</a:t>
            </a:r>
            <a:r>
              <a:rPr lang="ru-RU" b="1" i="1" dirty="0" smtClean="0">
                <a:solidFill>
                  <a:schemeClr val="tx1"/>
                </a:solidFill>
              </a:rPr>
              <a:t> </a:t>
            </a:r>
            <a:r>
              <a:rPr lang="ru-RU" b="1" i="1" dirty="0" smtClean="0">
                <a:solidFill>
                  <a:schemeClr val="tx1"/>
                </a:solidFill>
              </a:rPr>
              <a:t>, </a:t>
            </a:r>
            <a:r>
              <a:rPr lang="ru-RU" b="1" i="1" dirty="0" smtClean="0">
                <a:solidFill>
                  <a:schemeClr val="tx1"/>
                </a:solidFill>
              </a:rPr>
              <a:t>Александрова </a:t>
            </a:r>
            <a:r>
              <a:rPr lang="ru-RU" b="1" i="1" dirty="0" smtClean="0">
                <a:solidFill>
                  <a:schemeClr val="tx1"/>
                </a:solidFill>
              </a:rPr>
              <a:t>Лилия</a:t>
            </a:r>
          </a:p>
          <a:p>
            <a:r>
              <a:rPr lang="ru-RU" b="1" i="1" dirty="0" smtClean="0">
                <a:solidFill>
                  <a:schemeClr val="tx1"/>
                </a:solidFill>
              </a:rPr>
              <a:t>МБОУ СОШ №3, 6 А </a:t>
            </a:r>
            <a:r>
              <a:rPr lang="ru-RU" b="1" i="1" dirty="0" err="1" smtClean="0">
                <a:solidFill>
                  <a:schemeClr val="tx1"/>
                </a:solidFill>
              </a:rPr>
              <a:t>кл</a:t>
            </a:r>
            <a:r>
              <a:rPr lang="ru-RU" b="1" i="1" dirty="0" smtClean="0">
                <a:solidFill>
                  <a:schemeClr val="tx1"/>
                </a:solidFill>
              </a:rPr>
              <a:t>.</a:t>
            </a:r>
            <a:endParaRPr lang="ru-RU" b="1" i="1" dirty="0">
              <a:solidFill>
                <a:schemeClr val="tx1"/>
              </a:solidFill>
            </a:endParaRPr>
          </a:p>
        </p:txBody>
      </p:sp>
      <p:sp>
        <p:nvSpPr>
          <p:cNvPr id="17" name="Горизонтальный свиток 16"/>
          <p:cNvSpPr/>
          <p:nvPr/>
        </p:nvSpPr>
        <p:spPr>
          <a:xfrm>
            <a:off x="5715008" y="3286124"/>
            <a:ext cx="3071834" cy="1928826"/>
          </a:xfrm>
          <a:prstGeom prst="horizontalScroll">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i="1" u="sng" dirty="0" smtClean="0">
                <a:solidFill>
                  <a:schemeClr val="tx1"/>
                </a:solidFill>
              </a:rPr>
              <a:t>Учитель:</a:t>
            </a:r>
            <a:r>
              <a:rPr lang="ru-RU" b="1" i="1" dirty="0" smtClean="0">
                <a:solidFill>
                  <a:schemeClr val="tx1"/>
                </a:solidFill>
              </a:rPr>
              <a:t>  </a:t>
            </a:r>
            <a:r>
              <a:rPr lang="ru-RU" b="1" i="1" dirty="0" smtClean="0">
                <a:solidFill>
                  <a:schemeClr val="tx1"/>
                </a:solidFill>
              </a:rPr>
              <a:t>Петрова Л.А., учитель географии </a:t>
            </a:r>
            <a:endParaRPr lang="ru-RU" b="1" i="1" dirty="0">
              <a:solidFill>
                <a:schemeClr val="tx1"/>
              </a:solidFill>
            </a:endParaRPr>
          </a:p>
        </p:txBody>
      </p:sp>
      <p:sp>
        <p:nvSpPr>
          <p:cNvPr id="19" name="Лента лицом вниз 18"/>
          <p:cNvSpPr/>
          <p:nvPr/>
        </p:nvSpPr>
        <p:spPr>
          <a:xfrm>
            <a:off x="2857488" y="5715016"/>
            <a:ext cx="3214710" cy="714380"/>
          </a:xfrm>
          <a:prstGeom prst="ribbon">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solidFill>
                  <a:schemeClr val="tx1"/>
                </a:solidFill>
                <a:latin typeface="+mj-lt"/>
                <a:cs typeface="Times New Roman" pitchFamily="18" charset="0"/>
              </a:rPr>
              <a:t>г. Стрежевой </a:t>
            </a:r>
          </a:p>
          <a:p>
            <a:pPr algn="ctr"/>
            <a:r>
              <a:rPr lang="ru-RU" b="1" i="1" smtClean="0">
                <a:solidFill>
                  <a:schemeClr val="tx1"/>
                </a:solidFill>
                <a:latin typeface="+mj-lt"/>
                <a:cs typeface="Times New Roman" pitchFamily="18" charset="0"/>
              </a:rPr>
              <a:t>2013</a:t>
            </a:r>
            <a:endParaRPr lang="ru-RU" b="1" i="1" dirty="0">
              <a:solidFill>
                <a:schemeClr val="tx1"/>
              </a:solidFill>
              <a:latin typeface="+mj-lt"/>
              <a:cs typeface="Times New Roman" pitchFamily="18" charset="0"/>
            </a:endParaRPr>
          </a:p>
        </p:txBody>
      </p:sp>
      <p:pic>
        <p:nvPicPr>
          <p:cNvPr id="7" name="Рисунок 6" descr="Как и где происходят землетрясения?!">
            <a:hlinkClick r:id="rId4"/>
          </p:cNvPr>
          <p:cNvPicPr/>
          <p:nvPr/>
        </p:nvPicPr>
        <p:blipFill>
          <a:blip r:embed="rId5"/>
          <a:srcRect/>
          <a:stretch>
            <a:fillRect/>
          </a:stretch>
        </p:blipFill>
        <p:spPr bwMode="auto">
          <a:xfrm>
            <a:off x="428596" y="1357298"/>
            <a:ext cx="5072098" cy="3929090"/>
          </a:xfrm>
          <a:prstGeom prst="rect">
            <a:avLst/>
          </a:prstGeom>
          <a:noFill/>
          <a:ln w="9525">
            <a:noFill/>
            <a:miter lim="800000"/>
            <a:headEnd/>
            <a:tailEnd/>
          </a:ln>
        </p:spPr>
      </p:pic>
    </p:spTree>
    <p:custDataLst>
      <p:tags r:id="rId1"/>
    </p:custDataLst>
  </p:cSld>
  <p:clrMapOvr>
    <a:masterClrMapping/>
  </p:clrMapOvr>
  <p:transition advTm="15861">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amond(in)">
                                      <p:cBhvr>
                                        <p:cTn id="12" dur="2000"/>
                                        <p:tgtEl>
                                          <p:spTgt spid="13"/>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diamond(in)">
                                      <p:cBhvr>
                                        <p:cTn id="15" dur="2000"/>
                                        <p:tgtEl>
                                          <p:spTgt spid="17"/>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diamond(in)">
                                      <p:cBhvr>
                                        <p:cTn id="1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7" grpId="0" animBg="1"/>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Спасибо </a:t>
            </a:r>
            <a:r>
              <a:rPr lang="ru-RU" smtClean="0"/>
              <a:t>за внимание!</a:t>
            </a:r>
            <a:endParaRPr lang="ru-RU"/>
          </a:p>
        </p:txBody>
      </p:sp>
      <p:sp>
        <p:nvSpPr>
          <p:cNvPr id="3" name="Подзаголовок 2"/>
          <p:cNvSpPr>
            <a:spLocks noGrp="1"/>
          </p:cNvSpPr>
          <p:nvPr>
            <p:ph type="subTitle" idx="1"/>
          </p:nvPr>
        </p:nvSpPr>
        <p:spPr/>
        <p:txBody>
          <a:bodyPr/>
          <a:lstStyle/>
          <a:p>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74638"/>
            <a:ext cx="8229600" cy="868362"/>
          </a:xfrm>
        </p:spPr>
        <p:txBody>
          <a:bodyPr numCol="1">
            <a:normAutofit/>
          </a:bodyPr>
          <a:lstStyle/>
          <a:p>
            <a:pPr algn="l"/>
            <a:r>
              <a:rPr lang="ru-RU" sz="2800" b="1" i="1" dirty="0" smtClean="0">
                <a:solidFill>
                  <a:srgbClr val="0000CC"/>
                </a:solidFill>
                <a:latin typeface="Times New Roman" pitchFamily="18" charset="0"/>
                <a:cs typeface="Times New Roman" pitchFamily="18" charset="0"/>
              </a:rPr>
              <a:t>		</a:t>
            </a:r>
            <a:endParaRPr lang="ru-RU" sz="2800" b="1" i="1" dirty="0">
              <a:solidFill>
                <a:srgbClr val="0000CC"/>
              </a:solidFill>
              <a:latin typeface="Times New Roman" pitchFamily="18" charset="0"/>
              <a:cs typeface="Times New Roman" pitchFamily="18" charset="0"/>
            </a:endParaRPr>
          </a:p>
        </p:txBody>
      </p:sp>
      <p:sp>
        <p:nvSpPr>
          <p:cNvPr id="6" name="Содержимое 5"/>
          <p:cNvSpPr>
            <a:spLocks noGrp="1"/>
          </p:cNvSpPr>
          <p:nvPr>
            <p:ph idx="4294967295"/>
          </p:nvPr>
        </p:nvSpPr>
        <p:spPr>
          <a:xfrm>
            <a:off x="500063" y="285750"/>
            <a:ext cx="8643937" cy="6215063"/>
          </a:xfrm>
        </p:spPr>
        <p:txBody>
          <a:bodyPr>
            <a:normAutofit fontScale="92500" lnSpcReduction="20000"/>
          </a:bodyPr>
          <a:lstStyle/>
          <a:p>
            <a:pPr>
              <a:buNone/>
            </a:pPr>
            <a:endParaRPr lang="ru-RU" sz="1800" b="1" i="1" u="sng" dirty="0" smtClean="0">
              <a:solidFill>
                <a:srgbClr val="0000CC"/>
              </a:solidFill>
              <a:cs typeface="Times New Roman" pitchFamily="18" charset="0"/>
            </a:endParaRPr>
          </a:p>
          <a:p>
            <a:pPr marL="514350" indent="-514350">
              <a:buAutoNum type="arabicPeriod"/>
            </a:pPr>
            <a:r>
              <a:rPr lang="ru-RU" sz="3500" b="1" i="1" dirty="0" smtClean="0"/>
              <a:t>Причины</a:t>
            </a:r>
          </a:p>
          <a:p>
            <a:pPr marL="514350" indent="-514350">
              <a:buNone/>
            </a:pPr>
            <a:r>
              <a:rPr lang="ru-RU" sz="3500" b="1" i="1" dirty="0" smtClean="0"/>
              <a:t> землетрясений</a:t>
            </a:r>
          </a:p>
          <a:p>
            <a:pPr>
              <a:buNone/>
            </a:pPr>
            <a:endParaRPr lang="ru-RU" sz="3500" b="1" i="1" dirty="0" smtClean="0"/>
          </a:p>
          <a:p>
            <a:pPr>
              <a:buNone/>
            </a:pPr>
            <a:endParaRPr lang="ru-RU" sz="3500" b="1" i="1" dirty="0" smtClean="0">
              <a:solidFill>
                <a:srgbClr val="0000CC"/>
              </a:solidFill>
            </a:endParaRPr>
          </a:p>
          <a:p>
            <a:pPr>
              <a:buNone/>
            </a:pPr>
            <a:r>
              <a:rPr lang="ru-RU" sz="3500" dirty="0" smtClean="0">
                <a:solidFill>
                  <a:srgbClr val="0000CC"/>
                </a:solidFill>
              </a:rPr>
              <a:t> </a:t>
            </a:r>
          </a:p>
          <a:p>
            <a:pPr>
              <a:buNone/>
            </a:pPr>
            <a:r>
              <a:rPr lang="ru-RU" sz="3500" b="1" i="1" dirty="0" smtClean="0"/>
              <a:t>2. Виды землетрясений</a:t>
            </a:r>
          </a:p>
          <a:p>
            <a:pPr>
              <a:buNone/>
            </a:pPr>
            <a:endParaRPr lang="ru-RU" sz="3500" b="1" i="1" dirty="0" smtClean="0"/>
          </a:p>
          <a:p>
            <a:pPr>
              <a:buNone/>
            </a:pPr>
            <a:endParaRPr lang="ru-RU" sz="3500" b="1" i="1" dirty="0" smtClean="0"/>
          </a:p>
          <a:p>
            <a:pPr>
              <a:buNone/>
            </a:pPr>
            <a:endParaRPr lang="ru-RU" sz="3500" b="1" i="1" dirty="0" smtClean="0"/>
          </a:p>
          <a:p>
            <a:pPr>
              <a:buNone/>
            </a:pPr>
            <a:r>
              <a:rPr lang="ru-RU" sz="3500" b="1" i="1" dirty="0" smtClean="0"/>
              <a:t> 3. Наиболее разрушитель-</a:t>
            </a:r>
          </a:p>
          <a:p>
            <a:pPr>
              <a:buNone/>
            </a:pPr>
            <a:r>
              <a:rPr lang="ru-RU" sz="3500" b="1" i="1" dirty="0" err="1" smtClean="0"/>
              <a:t>ные</a:t>
            </a:r>
            <a:r>
              <a:rPr lang="ru-RU" sz="3500" b="1" i="1" dirty="0" smtClean="0"/>
              <a:t>  землетрясения</a:t>
            </a:r>
            <a:endParaRPr lang="ru-RU" sz="3500" b="1" i="1" dirty="0">
              <a:solidFill>
                <a:srgbClr val="0000CC"/>
              </a:solidFill>
            </a:endParaRPr>
          </a:p>
        </p:txBody>
      </p:sp>
      <p:pic>
        <p:nvPicPr>
          <p:cNvPr id="5" name="Рисунок 4" descr="http://img-fotki.yandex.ru/get/6105/158282662.6/0_7d479_758e8137_XL"/>
          <p:cNvPicPr/>
          <p:nvPr/>
        </p:nvPicPr>
        <p:blipFill>
          <a:blip r:embed="rId3"/>
          <a:srcRect/>
          <a:stretch>
            <a:fillRect/>
          </a:stretch>
        </p:blipFill>
        <p:spPr bwMode="auto">
          <a:xfrm>
            <a:off x="5715008" y="357166"/>
            <a:ext cx="3000396" cy="2071702"/>
          </a:xfrm>
          <a:prstGeom prst="rect">
            <a:avLst/>
          </a:prstGeom>
          <a:noFill/>
          <a:ln w="9525">
            <a:noFill/>
            <a:miter lim="800000"/>
            <a:headEnd/>
            <a:tailEnd/>
          </a:ln>
        </p:spPr>
      </p:pic>
      <p:pic>
        <p:nvPicPr>
          <p:cNvPr id="7" name="Рисунок 6" descr="C:\Documents and Settings\BayandinovaOI\Рабочий стол\071105surtsey.jpg"/>
          <p:cNvPicPr/>
          <p:nvPr/>
        </p:nvPicPr>
        <p:blipFill>
          <a:blip r:embed="rId4" cstate="print"/>
          <a:srcRect/>
          <a:stretch>
            <a:fillRect/>
          </a:stretch>
        </p:blipFill>
        <p:spPr bwMode="auto">
          <a:xfrm>
            <a:off x="5715008" y="2500306"/>
            <a:ext cx="3000396" cy="2143140"/>
          </a:xfrm>
          <a:prstGeom prst="rect">
            <a:avLst/>
          </a:prstGeom>
          <a:noFill/>
          <a:ln w="9525">
            <a:noFill/>
            <a:miter lim="800000"/>
            <a:headEnd/>
            <a:tailEnd/>
          </a:ln>
        </p:spPr>
      </p:pic>
      <p:pic>
        <p:nvPicPr>
          <p:cNvPr id="8" name="Рисунок 7" descr="http://muhammet.free.fr/icegocuk.jpg">
            <a:hlinkClick r:id="rId5" tgtFrame="_blank"/>
          </p:cNvPr>
          <p:cNvPicPr/>
          <p:nvPr/>
        </p:nvPicPr>
        <p:blipFill>
          <a:blip r:embed="rId6"/>
          <a:srcRect/>
          <a:stretch>
            <a:fillRect/>
          </a:stretch>
        </p:blipFill>
        <p:spPr bwMode="auto">
          <a:xfrm>
            <a:off x="5715008" y="4714884"/>
            <a:ext cx="3000396" cy="1990725"/>
          </a:xfrm>
          <a:prstGeom prst="rect">
            <a:avLst/>
          </a:prstGeom>
          <a:noFill/>
          <a:ln w="9525">
            <a:noFill/>
            <a:miter lim="800000"/>
            <a:headEnd/>
            <a:tailEnd/>
          </a:ln>
        </p:spPr>
      </p:pic>
    </p:spTree>
    <p:custDataLst>
      <p:tags r:id="rId1"/>
    </p:custDataLst>
  </p:cSld>
  <p:clrMapOvr>
    <a:masterClrMapping/>
  </p:clrMapOvr>
  <p:transition advTm="31735">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diamond(in)">
                                      <p:cBhvr>
                                        <p:cTn id="7" dur="2000"/>
                                        <p:tgtEl>
                                          <p:spTgt spid="6">
                                            <p:txEl>
                                              <p:pRg st="5" end="5"/>
                                            </p:txEl>
                                          </p:spTgt>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animEffect transition="in" filter="diamond(in)">
                                      <p:cBhvr>
                                        <p:cTn id="11" dur="2000"/>
                                        <p:tgtEl>
                                          <p:spTgt spid="6">
                                            <p:txEl>
                                              <p:pRg st="6" end="6"/>
                                            </p:txEl>
                                          </p:spTgt>
                                        </p:tgtEl>
                                      </p:cBhvr>
                                    </p:animEffect>
                                  </p:childTnLst>
                                </p:cTn>
                              </p:par>
                            </p:childTnLst>
                          </p:cTn>
                        </p:par>
                        <p:par>
                          <p:cTn id="12" fill="hold">
                            <p:stCondLst>
                              <p:cond delay="4000"/>
                            </p:stCondLst>
                            <p:childTnLst>
                              <p:par>
                                <p:cTn id="13" presetID="8" presetClass="entr" presetSubtype="16" fill="hold" nodeType="afterEffect">
                                  <p:stCondLst>
                                    <p:cond delay="0"/>
                                  </p:stCondLst>
                                  <p:childTnLst>
                                    <p:set>
                                      <p:cBhvr>
                                        <p:cTn id="14" dur="1" fill="hold">
                                          <p:stCondLst>
                                            <p:cond delay="0"/>
                                          </p:stCondLst>
                                        </p:cTn>
                                        <p:tgtEl>
                                          <p:spTgt spid="6">
                                            <p:txEl>
                                              <p:pRg st="10" end="10"/>
                                            </p:txEl>
                                          </p:spTgt>
                                        </p:tgtEl>
                                        <p:attrNameLst>
                                          <p:attrName>style.visibility</p:attrName>
                                        </p:attrNameLst>
                                      </p:cBhvr>
                                      <p:to>
                                        <p:strVal val="visible"/>
                                      </p:to>
                                    </p:set>
                                    <p:animEffect transition="in" filter="diamond(in)">
                                      <p:cBhvr>
                                        <p:cTn id="15" dur="2000"/>
                                        <p:tgtEl>
                                          <p:spTgt spid="6">
                                            <p:txEl>
                                              <p:pRg st="10" end="10"/>
                                            </p:txEl>
                                          </p:spTgt>
                                        </p:tgtEl>
                                      </p:cBhvr>
                                    </p:animEffect>
                                  </p:childTnLst>
                                </p:cTn>
                              </p:par>
                            </p:childTnLst>
                          </p:cTn>
                        </p:par>
                        <p:par>
                          <p:cTn id="16" fill="hold">
                            <p:stCondLst>
                              <p:cond delay="6000"/>
                            </p:stCondLst>
                            <p:childTnLst>
                              <p:par>
                                <p:cTn id="17" presetID="8" presetClass="entr" presetSubtype="16" fill="hold" nodeType="afterEffect">
                                  <p:stCondLst>
                                    <p:cond delay="0"/>
                                  </p:stCondLst>
                                  <p:childTnLst>
                                    <p:set>
                                      <p:cBhvr>
                                        <p:cTn id="18" dur="1" fill="hold">
                                          <p:stCondLst>
                                            <p:cond delay="0"/>
                                          </p:stCondLst>
                                        </p:cTn>
                                        <p:tgtEl>
                                          <p:spTgt spid="6">
                                            <p:txEl>
                                              <p:pRg st="11" end="11"/>
                                            </p:txEl>
                                          </p:spTgt>
                                        </p:tgtEl>
                                        <p:attrNameLst>
                                          <p:attrName>style.visibility</p:attrName>
                                        </p:attrNameLst>
                                      </p:cBhvr>
                                      <p:to>
                                        <p:strVal val="visible"/>
                                      </p:to>
                                    </p:set>
                                    <p:animEffect transition="in" filter="diamond(in)">
                                      <p:cBhvr>
                                        <p:cTn id="19" dur="20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500042"/>
            <a:ext cx="8715436" cy="6001643"/>
          </a:xfrm>
          <a:prstGeom prst="rect">
            <a:avLst/>
          </a:prstGeom>
        </p:spPr>
        <p:txBody>
          <a:bodyPr wrap="square">
            <a:spAutoFit/>
          </a:bodyPr>
          <a:lstStyle/>
          <a:p>
            <a:r>
              <a:rPr lang="ru-RU" sz="1400" i="1" dirty="0" smtClean="0"/>
              <a:t>        </a:t>
            </a:r>
            <a:r>
              <a:rPr lang="ru-RU" sz="1600" i="1" dirty="0" smtClean="0"/>
              <a:t>Вопрос о причинах землетрясений интересовал людей очень</a:t>
            </a:r>
          </a:p>
          <a:p>
            <a:r>
              <a:rPr lang="ru-RU" sz="1600" i="1" dirty="0" smtClean="0"/>
              <a:t> давно-. В старинных египетских, вавилонских, греческих</a:t>
            </a:r>
          </a:p>
          <a:p>
            <a:r>
              <a:rPr lang="ru-RU" sz="1600" i="1" dirty="0" smtClean="0"/>
              <a:t> преданиях можно разыскать много интересных рассказов </a:t>
            </a:r>
          </a:p>
          <a:p>
            <a:r>
              <a:rPr lang="ru-RU" sz="1600" i="1" dirty="0" smtClean="0"/>
              <a:t>о том, как и отчего возникают землетрясения. В те времена</a:t>
            </a:r>
          </a:p>
          <a:p>
            <a:r>
              <a:rPr lang="ru-RU" sz="1600" i="1" dirty="0" smtClean="0"/>
              <a:t> наука только что зарождалась и ещё не смогла дать ответа</a:t>
            </a:r>
          </a:p>
          <a:p>
            <a:r>
              <a:rPr lang="ru-RU" sz="1600" i="1" dirty="0" smtClean="0"/>
              <a:t> на этот вопрос. Люди придумывали разнообразные </a:t>
            </a:r>
            <a:r>
              <a:rPr lang="ru-RU" sz="1600" i="1" dirty="0" err="1" smtClean="0"/>
              <a:t>несущест</a:t>
            </a:r>
            <a:r>
              <a:rPr lang="ru-RU" sz="1600" i="1" dirty="0" smtClean="0"/>
              <a:t>-</a:t>
            </a:r>
          </a:p>
          <a:p>
            <a:r>
              <a:rPr lang="ru-RU" sz="1600" i="1" dirty="0" err="1" smtClean="0"/>
              <a:t>вующие</a:t>
            </a:r>
            <a:r>
              <a:rPr lang="ru-RU" sz="1600" i="1" dirty="0" smtClean="0"/>
              <a:t> причины землетрясений. Так, древние греки считали</a:t>
            </a:r>
          </a:p>
          <a:p>
            <a:r>
              <a:rPr lang="ru-RU" sz="1600" i="1" dirty="0" smtClean="0"/>
              <a:t> виновником землетрясений особого бога Нептуна. Они </a:t>
            </a:r>
            <a:r>
              <a:rPr lang="ru-RU" sz="1600" i="1" dirty="0" err="1" smtClean="0"/>
              <a:t>изобра</a:t>
            </a:r>
            <a:r>
              <a:rPr lang="ru-RU" sz="1600" i="1" dirty="0" smtClean="0"/>
              <a:t>-</a:t>
            </a:r>
          </a:p>
          <a:p>
            <a:r>
              <a:rPr lang="ru-RU" sz="1600" i="1" dirty="0" smtClean="0"/>
              <a:t>жали его в виде сильного мужчины с трёхконечным копьём в</a:t>
            </a:r>
          </a:p>
          <a:p>
            <a:r>
              <a:rPr lang="ru-RU" sz="1600" i="1" dirty="0" smtClean="0"/>
              <a:t>руках, с помощью которого он якобы мог приводить землю в</a:t>
            </a:r>
          </a:p>
          <a:p>
            <a:r>
              <a:rPr lang="ru-RU" sz="1600" i="1" dirty="0" smtClean="0"/>
              <a:t> движение. Много таких же сказок появлялось и позже. По</a:t>
            </a:r>
          </a:p>
          <a:p>
            <a:r>
              <a:rPr lang="ru-RU" sz="1600" i="1" dirty="0" smtClean="0"/>
              <a:t> японскому народному преданию, например, Земля держится </a:t>
            </a:r>
          </a:p>
          <a:p>
            <a:r>
              <a:rPr lang="ru-RU" sz="1600" i="1" dirty="0" smtClean="0"/>
              <a:t>на китах и содрогается в тот момент, когда киты движутся</a:t>
            </a:r>
          </a:p>
          <a:p>
            <a:r>
              <a:rPr lang="ru-RU" sz="1600" i="1" dirty="0" smtClean="0"/>
              <a:t> под нею. </a:t>
            </a:r>
          </a:p>
          <a:p>
            <a:r>
              <a:rPr lang="ru-RU" sz="1600" i="1" dirty="0" smtClean="0"/>
              <a:t>        В Иране говорят, что Земля держится на роге быка, бык</a:t>
            </a:r>
          </a:p>
          <a:p>
            <a:r>
              <a:rPr lang="ru-RU" sz="1600" i="1" dirty="0" smtClean="0"/>
              <a:t> стоит на спине огромной рыбы, плавающей в подземном океане; бык иногда перебрасывает Землю с одного рога на другой — отсюда землетрясения. Невежественные буддийские</a:t>
            </a:r>
          </a:p>
          <a:p>
            <a:r>
              <a:rPr lang="ru-RU" sz="1600" i="1" dirty="0" smtClean="0"/>
              <a:t> ламы (священнослужители) рассказывают, что Земля опирается на золотую лягушку, которая время от времени почёсывает голову или вытягивает ноги и тогда Земля колеблется.</a:t>
            </a:r>
            <a:br>
              <a:rPr lang="ru-RU" sz="1600" i="1" dirty="0" smtClean="0"/>
            </a:br>
            <a:r>
              <a:rPr lang="ru-RU" sz="1600" i="1" dirty="0" smtClean="0"/>
              <a:t>       В других поверьях, чтобы объяснить землетрясение, привлекают на помощь воображаемых великанов, духов, черепах, морских зверей и прочих сказочных вымышленных существ. К таким же сказкам относятся и различные религиозные, в том числе и православные, легенды о </a:t>
            </a:r>
            <a:r>
              <a:rPr lang="ru-RU" sz="1400" i="1" dirty="0" smtClean="0"/>
              <a:t>землетрясениях.</a:t>
            </a:r>
            <a:endParaRPr lang="ru-RU" sz="1400" i="1" dirty="0"/>
          </a:p>
        </p:txBody>
      </p:sp>
      <p:pic>
        <p:nvPicPr>
          <p:cNvPr id="3" name="Рисунок 2" descr="C:\Documents and Settings\BayandinovaOI\Рабочий стол\severe-weather-weather-250419_800_600.jpg"/>
          <p:cNvPicPr/>
          <p:nvPr/>
        </p:nvPicPr>
        <p:blipFill>
          <a:blip r:embed="rId2"/>
          <a:srcRect/>
          <a:stretch>
            <a:fillRect/>
          </a:stretch>
        </p:blipFill>
        <p:spPr bwMode="auto">
          <a:xfrm>
            <a:off x="6357950" y="571480"/>
            <a:ext cx="2643206" cy="34290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2800" b="1" i="1" dirty="0" smtClean="0"/>
              <a:t>Причины землетрясений</a:t>
            </a:r>
            <a:r>
              <a:rPr lang="ru-RU" sz="3600" b="1" i="1" dirty="0" smtClean="0"/>
              <a:t/>
            </a:r>
            <a:br>
              <a:rPr lang="ru-RU" sz="3600" b="1" i="1" dirty="0" smtClean="0"/>
            </a:br>
            <a:endParaRPr lang="ru-RU" sz="3600" b="1" i="1" dirty="0">
              <a:solidFill>
                <a:srgbClr val="0000CC"/>
              </a:solidFill>
            </a:endParaRPr>
          </a:p>
        </p:txBody>
      </p:sp>
      <p:sp>
        <p:nvSpPr>
          <p:cNvPr id="5" name="Содержимое 4"/>
          <p:cNvSpPr>
            <a:spLocks noGrp="1"/>
          </p:cNvSpPr>
          <p:nvPr>
            <p:ph sz="half" idx="1"/>
          </p:nvPr>
        </p:nvSpPr>
        <p:spPr>
          <a:xfrm>
            <a:off x="142844" y="857232"/>
            <a:ext cx="4429156" cy="5572164"/>
          </a:xfrm>
        </p:spPr>
        <p:txBody>
          <a:bodyPr>
            <a:normAutofit/>
          </a:bodyPr>
          <a:lstStyle/>
          <a:p>
            <a:pPr algn="ctr">
              <a:buNone/>
            </a:pPr>
            <a:r>
              <a:rPr lang="ru-RU" sz="2000" b="1" i="1" dirty="0" smtClean="0"/>
              <a:t>Причины землетрясений</a:t>
            </a:r>
          </a:p>
          <a:p>
            <a:pPr algn="ctr">
              <a:buNone/>
            </a:pPr>
            <a:r>
              <a:rPr lang="ru-RU" sz="1600" i="1" dirty="0" smtClean="0"/>
              <a:t>Причиной землетрясения является быстрое смещение участка земной коры как целого в момент пластической (хрупкой) изменения упруго напряжённых пород в очаге землетрясения. Большинство очагов землетрясений возникает близ поверхности Земли.</a:t>
            </a:r>
            <a:r>
              <a:rPr lang="ru-RU" sz="1200" dirty="0" smtClean="0"/>
              <a:t/>
            </a:r>
            <a:br>
              <a:rPr lang="ru-RU" sz="1200" dirty="0" smtClean="0"/>
            </a:br>
            <a:endParaRPr lang="ru-RU" sz="1200" b="1" i="1" dirty="0" smtClean="0"/>
          </a:p>
        </p:txBody>
      </p:sp>
      <p:pic>
        <p:nvPicPr>
          <p:cNvPr id="10" name="Рисунок 9" descr="http://kafa-info.com.ua/news_thumbs/knf2361bfe1ed165e6c33fc6a98acd4758b_800.jpg">
            <a:hlinkClick r:id="rId3" tgtFrame="_blank"/>
          </p:cNvPr>
          <p:cNvPicPr/>
          <p:nvPr/>
        </p:nvPicPr>
        <p:blipFill>
          <a:blip r:embed="rId4"/>
          <a:srcRect/>
          <a:stretch>
            <a:fillRect/>
          </a:stretch>
        </p:blipFill>
        <p:spPr bwMode="auto">
          <a:xfrm>
            <a:off x="571472" y="3429000"/>
            <a:ext cx="3643338" cy="3071834"/>
          </a:xfrm>
          <a:prstGeom prst="rect">
            <a:avLst/>
          </a:prstGeom>
          <a:noFill/>
          <a:ln w="9525">
            <a:noFill/>
            <a:miter lim="800000"/>
            <a:headEnd/>
            <a:tailEnd/>
          </a:ln>
        </p:spPr>
      </p:pic>
      <p:pic>
        <p:nvPicPr>
          <p:cNvPr id="11" name="Содержимое 10" descr="C:\Documents and Settings\BayandinovaOI\Рабочий стол\b13ea605-057a-4cf9-8690-a58074bf5333.jpg"/>
          <p:cNvPicPr>
            <a:picLocks noGrp="1"/>
          </p:cNvPicPr>
          <p:nvPr>
            <p:ph sz="half" idx="2"/>
          </p:nvPr>
        </p:nvPicPr>
        <p:blipFill>
          <a:blip r:embed="rId5" cstate="print"/>
          <a:srcRect/>
          <a:stretch>
            <a:fillRect/>
          </a:stretch>
        </p:blipFill>
        <p:spPr bwMode="auto">
          <a:xfrm>
            <a:off x="4643438" y="3571876"/>
            <a:ext cx="4286280" cy="2928958"/>
          </a:xfrm>
          <a:prstGeom prst="rect">
            <a:avLst/>
          </a:prstGeom>
          <a:noFill/>
          <a:ln w="9525">
            <a:noFill/>
            <a:miter lim="800000"/>
            <a:headEnd/>
            <a:tailEnd/>
          </a:ln>
        </p:spPr>
      </p:pic>
      <p:sp>
        <p:nvSpPr>
          <p:cNvPr id="12" name="Прямоугольник 11"/>
          <p:cNvSpPr/>
          <p:nvPr/>
        </p:nvSpPr>
        <p:spPr>
          <a:xfrm>
            <a:off x="4572000" y="785795"/>
            <a:ext cx="4572000" cy="3139321"/>
          </a:xfrm>
          <a:prstGeom prst="rect">
            <a:avLst/>
          </a:prstGeom>
        </p:spPr>
        <p:txBody>
          <a:bodyPr wrap="square">
            <a:spAutoFit/>
          </a:bodyPr>
          <a:lstStyle/>
          <a:p>
            <a:r>
              <a:rPr lang="ru-RU" sz="1200" b="1" i="1" dirty="0" err="1" smtClean="0"/>
              <a:t>Землетрясе́ния</a:t>
            </a:r>
            <a:r>
              <a:rPr lang="ru-RU" sz="1200" i="1" dirty="0" smtClean="0"/>
              <a:t> — подземные толчки и колебания поверхности Земли, вызванные естественными причинами (главным образом тектоническими процессами) или искусственными процессами (взрывы, заполнение водохранилищ, обрушением подземных полостей горных выработок). Небольшие толчки могут вызывать также подъём лавы при вулканических извержениях.</a:t>
            </a:r>
            <a:br>
              <a:rPr lang="ru-RU" sz="1200" i="1" dirty="0" smtClean="0"/>
            </a:br>
            <a:r>
              <a:rPr lang="ru-RU" sz="1200" i="1" dirty="0" smtClean="0"/>
              <a:t/>
            </a:r>
            <a:br>
              <a:rPr lang="ru-RU" sz="1200" i="1" dirty="0" smtClean="0"/>
            </a:br>
            <a:r>
              <a:rPr lang="ru-RU" sz="1200" i="1" dirty="0" smtClean="0"/>
              <a:t>Ежегодно на всей Земле происходит около миллиона землетрясений, но большинство из них так незначительны, что они остаются незамеченными. Сильные землетрясения, способные вызвать обширные разрушения, случаются на планете примерно раз в две недели. К счастью, большая их часть приходится на дно океанов, и поэтому не сопровождается катастрофическими последствиями (если землетрясение под океаном обходится без цунами).</a:t>
            </a:r>
            <a:r>
              <a:rPr lang="ru-RU" dirty="0" smtClean="0"/>
              <a:t/>
            </a:r>
            <a:br>
              <a:rPr lang="ru-RU" dirty="0" smtClean="0"/>
            </a:br>
            <a:endParaRPr lang="ru-RU" dirty="0"/>
          </a:p>
        </p:txBody>
      </p:sp>
    </p:spTree>
    <p:custDataLst>
      <p:tags r:id="rId1"/>
    </p:custDataLst>
  </p:cSld>
  <p:clrMapOvr>
    <a:masterClrMapping/>
  </p:clrMapOvr>
  <p:transition spd="med" advTm="25014">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diamond(in)">
                                      <p:cBhvr>
                                        <p:cTn id="10" dur="2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diamond(in)">
                                      <p:cBhvr>
                                        <p:cTn id="15"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txBox="1">
            <a:spLocks/>
          </p:cNvSpPr>
          <p:nvPr/>
        </p:nvSpPr>
        <p:spPr>
          <a:xfrm>
            <a:off x="457200" y="274638"/>
            <a:ext cx="8229600" cy="11430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3600" b="1" i="1" u="none" strike="noStrike" kern="1200" cap="none" spc="0" normalizeH="0" baseline="0" noProof="0" dirty="0" smtClean="0">
              <a:ln>
                <a:noFill/>
              </a:ln>
              <a:solidFill>
                <a:srgbClr val="0000CC"/>
              </a:solidFill>
              <a:effectLst/>
              <a:uLnTx/>
              <a:uFillTx/>
              <a:latin typeface="+mj-lt"/>
              <a:ea typeface="+mj-ea"/>
              <a:cs typeface="+mj-cs"/>
            </a:endParaRPr>
          </a:p>
        </p:txBody>
      </p:sp>
      <p:sp>
        <p:nvSpPr>
          <p:cNvPr id="22" name="Прямоугольник 21"/>
          <p:cNvSpPr/>
          <p:nvPr/>
        </p:nvSpPr>
        <p:spPr>
          <a:xfrm>
            <a:off x="3286116" y="357166"/>
            <a:ext cx="3610284" cy="954107"/>
          </a:xfrm>
          <a:prstGeom prst="rect">
            <a:avLst/>
          </a:prstGeom>
        </p:spPr>
        <p:txBody>
          <a:bodyPr wrap="none">
            <a:spAutoFit/>
          </a:bodyPr>
          <a:lstStyle/>
          <a:p>
            <a:pPr>
              <a:buNone/>
            </a:pPr>
            <a:r>
              <a:rPr lang="ru-RU" sz="2800" b="1" i="1" dirty="0" smtClean="0"/>
              <a:t>Виды землетрясений</a:t>
            </a:r>
          </a:p>
          <a:p>
            <a:pPr>
              <a:buNone/>
            </a:pPr>
            <a:endParaRPr lang="ru-RU" sz="2800" b="1" i="1" dirty="0" smtClean="0"/>
          </a:p>
        </p:txBody>
      </p:sp>
      <p:sp>
        <p:nvSpPr>
          <p:cNvPr id="23" name="Прямоугольник 22"/>
          <p:cNvSpPr/>
          <p:nvPr/>
        </p:nvSpPr>
        <p:spPr>
          <a:xfrm>
            <a:off x="357158" y="928670"/>
            <a:ext cx="4429156" cy="5109091"/>
          </a:xfrm>
          <a:prstGeom prst="rect">
            <a:avLst/>
          </a:prstGeom>
        </p:spPr>
        <p:txBody>
          <a:bodyPr wrap="square">
            <a:spAutoFit/>
          </a:bodyPr>
          <a:lstStyle/>
          <a:p>
            <a:endParaRPr lang="ru-RU" sz="2400" b="1" i="1" dirty="0" smtClean="0"/>
          </a:p>
          <a:p>
            <a:r>
              <a:rPr lang="ru-RU" sz="2400" b="1" i="1" dirty="0" smtClean="0"/>
              <a:t>Вулканические землетрясения</a:t>
            </a:r>
          </a:p>
          <a:p>
            <a:endParaRPr lang="ru-RU" i="1" dirty="0" smtClean="0"/>
          </a:p>
          <a:p>
            <a:r>
              <a:rPr lang="ru-RU" sz="2000" i="1" dirty="0" smtClean="0"/>
              <a:t>      Вулканические землетрясения — разновидность землетрясений, при которых землетрясение возникает в результате высокого напряжения в недрах вулкана. </a:t>
            </a:r>
          </a:p>
          <a:p>
            <a:r>
              <a:rPr lang="ru-RU" sz="2000" i="1" dirty="0" smtClean="0"/>
              <a:t>Причина таких землетрясений — лава, вулканический газ. Землетрясения этого типа слабы, но продолжаются долго, многократно — недели и месяцы. Тем не менее, опасности для людей этого вида землетрясение не представляет. </a:t>
            </a:r>
            <a:endParaRPr lang="ru-RU" sz="2000" i="1" dirty="0"/>
          </a:p>
        </p:txBody>
      </p:sp>
      <p:pic>
        <p:nvPicPr>
          <p:cNvPr id="24" name="Рисунок 23" descr="C:\Documents and Settings\BayandinovaOI\Рабочий стол\vul_ethna_m.jpg"/>
          <p:cNvPicPr/>
          <p:nvPr/>
        </p:nvPicPr>
        <p:blipFill>
          <a:blip r:embed="rId3"/>
          <a:srcRect/>
          <a:stretch>
            <a:fillRect/>
          </a:stretch>
        </p:blipFill>
        <p:spPr bwMode="auto">
          <a:xfrm>
            <a:off x="4929190" y="1285860"/>
            <a:ext cx="3929090" cy="5143536"/>
          </a:xfrm>
          <a:prstGeom prst="rect">
            <a:avLst/>
          </a:prstGeom>
          <a:noFill/>
          <a:ln w="9525">
            <a:noFill/>
            <a:miter lim="800000"/>
            <a:headEnd/>
            <a:tailEnd/>
          </a:ln>
        </p:spPr>
      </p:pic>
    </p:spTree>
    <p:custDataLst>
      <p:tags r:id="rId1"/>
    </p:custDataLst>
  </p:cSld>
  <p:clrMapOvr>
    <a:masterClrMapping/>
  </p:clrMapOvr>
  <p:transition advTm="16203">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357166"/>
            <a:ext cx="4286280" cy="5755422"/>
          </a:xfrm>
          <a:prstGeom prst="rect">
            <a:avLst/>
          </a:prstGeom>
        </p:spPr>
        <p:txBody>
          <a:bodyPr wrap="square">
            <a:spAutoFit/>
          </a:bodyPr>
          <a:lstStyle/>
          <a:p>
            <a:pPr algn="ctr"/>
            <a:r>
              <a:rPr lang="ru-RU" sz="2000" b="1" i="1" dirty="0" smtClean="0"/>
              <a:t>Техногенные землетрясения</a:t>
            </a:r>
            <a:endParaRPr lang="ru-RU" sz="1600" b="1" i="1" dirty="0" smtClean="0"/>
          </a:p>
          <a:p>
            <a:r>
              <a:rPr lang="ru-RU" sz="1600" i="1" dirty="0" smtClean="0"/>
              <a:t/>
            </a:r>
            <a:br>
              <a:rPr lang="ru-RU" sz="1600" i="1" dirty="0" smtClean="0"/>
            </a:br>
            <a:r>
              <a:rPr lang="ru-RU" sz="1600" i="1" dirty="0" smtClean="0"/>
              <a:t>         </a:t>
            </a:r>
            <a:r>
              <a:rPr lang="ru-RU" sz="2000" i="1" dirty="0" smtClean="0"/>
              <a:t>Эти землетрясения связаны с воздействием человека на природу. </a:t>
            </a:r>
          </a:p>
          <a:p>
            <a:r>
              <a:rPr lang="ru-RU" sz="2000" i="1" dirty="0" smtClean="0"/>
              <a:t>Проводя подземные ядерные взрывы, закачивая в недра или извлекая оттуда большое количество воды, нефти или газа, создавая крупные водохранилища, которые своим весом давят на земные недра, человек, сам того не желая, может вызвать подземные удары.</a:t>
            </a:r>
          </a:p>
          <a:p>
            <a:r>
              <a:rPr lang="ru-RU" sz="2000" i="1" dirty="0" smtClean="0"/>
              <a:t>Слабые и даже более сильные землетрясения могут вызывать крупные водохранилища. </a:t>
            </a:r>
          </a:p>
          <a:p>
            <a:endParaRPr lang="ru-RU" sz="1600" i="1" dirty="0" smtClean="0"/>
          </a:p>
          <a:p>
            <a:pPr algn="ctr"/>
            <a:endParaRPr lang="ru-RU" sz="1600" b="1" i="1" dirty="0" smtClean="0">
              <a:solidFill>
                <a:srgbClr val="0000CC"/>
              </a:solidFill>
            </a:endParaRPr>
          </a:p>
        </p:txBody>
      </p:sp>
      <p:pic>
        <p:nvPicPr>
          <p:cNvPr id="5122" name="Picture 2" descr="http://statica2.obnovlenie.ru/foto/original/2007/06/22/b583c314b3176f25b5625d42b1799972.jpg">
            <a:hlinkClick r:id="rId3"/>
          </p:cNvPr>
          <p:cNvPicPr>
            <a:picLocks noChangeAspect="1" noChangeArrowheads="1"/>
          </p:cNvPicPr>
          <p:nvPr/>
        </p:nvPicPr>
        <p:blipFill>
          <a:blip r:embed="rId4"/>
          <a:srcRect/>
          <a:stretch>
            <a:fillRect/>
          </a:stretch>
        </p:blipFill>
        <p:spPr bwMode="auto">
          <a:xfrm>
            <a:off x="4857752" y="214290"/>
            <a:ext cx="3977233" cy="5500726"/>
          </a:xfrm>
          <a:prstGeom prst="rect">
            <a:avLst/>
          </a:prstGeom>
          <a:noFill/>
        </p:spPr>
      </p:pic>
    </p:spTree>
    <p:custDataLst>
      <p:tags r:id="rId1"/>
    </p:custDataLst>
  </p:cSld>
  <p:clrMapOvr>
    <a:masterClrMapping/>
  </p:clrMapOvr>
  <p:transition advTm="30297">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642910" y="357166"/>
            <a:ext cx="8143932" cy="2862322"/>
          </a:xfrm>
          <a:prstGeom prst="rect">
            <a:avLst/>
          </a:prstGeom>
        </p:spPr>
        <p:txBody>
          <a:bodyPr wrap="square">
            <a:spAutoFit/>
          </a:bodyPr>
          <a:lstStyle/>
          <a:p>
            <a:pPr algn="ctr"/>
            <a:r>
              <a:rPr lang="ru-RU" sz="2000" b="1" i="1" dirty="0" smtClean="0"/>
              <a:t>Землетрясения искусственного характера</a:t>
            </a:r>
          </a:p>
          <a:p>
            <a:r>
              <a:rPr lang="ru-RU" sz="2000" i="1" dirty="0" smtClean="0"/>
              <a:t/>
            </a:r>
            <a:br>
              <a:rPr lang="ru-RU" sz="2000" i="1" dirty="0" smtClean="0"/>
            </a:br>
            <a:r>
              <a:rPr lang="ru-RU" sz="2000" i="1" dirty="0" smtClean="0"/>
              <a:t>    Землетрясение может быть вызвано и искусственно: например, взрывом большого количества взрывчатых веществ или же при подземном ядерном взрыве (тектоническое оружие). Такие землетрясения зависят от количества взорванного вещества. К примеру, при испытании КНДР ядерной бомбы в 2006 году произошло землетрясение умеренной силы, которое было зафиксировано во многих странах</a:t>
            </a:r>
            <a:endParaRPr lang="ru-RU" sz="2000" i="1" dirty="0"/>
          </a:p>
        </p:txBody>
      </p:sp>
      <p:pic>
        <p:nvPicPr>
          <p:cNvPr id="12" name="Рисунок 11" descr="C:\Documents and Settings\BayandinovaOI\Рабочий стол\nuclearbomb023.jpg"/>
          <p:cNvPicPr/>
          <p:nvPr/>
        </p:nvPicPr>
        <p:blipFill>
          <a:blip r:embed="rId3"/>
          <a:srcRect/>
          <a:stretch>
            <a:fillRect/>
          </a:stretch>
        </p:blipFill>
        <p:spPr bwMode="auto">
          <a:xfrm>
            <a:off x="1071538" y="3286124"/>
            <a:ext cx="7286676" cy="3143272"/>
          </a:xfrm>
          <a:prstGeom prst="rect">
            <a:avLst/>
          </a:prstGeom>
          <a:noFill/>
          <a:ln w="9525">
            <a:noFill/>
            <a:miter lim="800000"/>
            <a:headEnd/>
            <a:tailEnd/>
          </a:ln>
        </p:spPr>
      </p:pic>
    </p:spTree>
    <p:custDataLst>
      <p:tags r:id="rId1"/>
    </p:custDataLst>
  </p:cSld>
  <p:clrMapOvr>
    <a:masterClrMapping/>
  </p:clrMapOvr>
  <p:transition advTm="26485">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42910" y="500042"/>
            <a:ext cx="4429156" cy="2246769"/>
          </a:xfrm>
          <a:prstGeom prst="rect">
            <a:avLst/>
          </a:prstGeom>
        </p:spPr>
        <p:txBody>
          <a:bodyPr wrap="square">
            <a:spAutoFit/>
          </a:bodyPr>
          <a:lstStyle/>
          <a:p>
            <a:pPr algn="ctr"/>
            <a:r>
              <a:rPr lang="ru-RU" sz="2000" b="1" i="1" dirty="0" smtClean="0"/>
              <a:t>Обвальные землетрясения</a:t>
            </a:r>
          </a:p>
          <a:p>
            <a:r>
              <a:rPr lang="ru-RU" sz="2000" i="1" dirty="0" smtClean="0"/>
              <a:t>       Землетрясения также могут быть вызваны обвалами и большими оползнями. Такие землетрясения называются обвальными, они имеют локальный характер и </a:t>
            </a:r>
          </a:p>
          <a:p>
            <a:r>
              <a:rPr lang="ru-RU" sz="2000" i="1" dirty="0" smtClean="0"/>
              <a:t>небольшую силу.</a:t>
            </a:r>
            <a:endParaRPr lang="ru-RU" sz="2000" i="1" dirty="0"/>
          </a:p>
        </p:txBody>
      </p:sp>
      <p:pic>
        <p:nvPicPr>
          <p:cNvPr id="3074" name="Picture 2" descr="http://img67.imageshack.us/img67/4449/sancristobalpu0.jpg">
            <a:hlinkClick r:id="rId2"/>
          </p:cNvPr>
          <p:cNvPicPr>
            <a:picLocks noChangeAspect="1" noChangeArrowheads="1"/>
          </p:cNvPicPr>
          <p:nvPr/>
        </p:nvPicPr>
        <p:blipFill>
          <a:blip r:embed="rId3"/>
          <a:srcRect/>
          <a:stretch>
            <a:fillRect/>
          </a:stretch>
        </p:blipFill>
        <p:spPr bwMode="auto">
          <a:xfrm>
            <a:off x="571472" y="3143248"/>
            <a:ext cx="4786755" cy="3143272"/>
          </a:xfrm>
          <a:prstGeom prst="rect">
            <a:avLst/>
          </a:prstGeom>
          <a:noFill/>
        </p:spPr>
      </p:pic>
      <p:pic>
        <p:nvPicPr>
          <p:cNvPr id="7" name="Рисунок 6" descr="C:\Documents and Settings\BayandinovaOI\Рабочий стол\f-15.jpg"/>
          <p:cNvPicPr/>
          <p:nvPr/>
        </p:nvPicPr>
        <p:blipFill>
          <a:blip r:embed="rId4"/>
          <a:srcRect/>
          <a:stretch>
            <a:fillRect/>
          </a:stretch>
        </p:blipFill>
        <p:spPr bwMode="auto">
          <a:xfrm>
            <a:off x="5715008" y="357166"/>
            <a:ext cx="3152784" cy="6000792"/>
          </a:xfrm>
          <a:prstGeom prst="rect">
            <a:avLst/>
          </a:prstGeom>
          <a:noFill/>
          <a:ln w="9525">
            <a:noFill/>
            <a:miter lim="800000"/>
            <a:headEnd/>
            <a:tailEnd/>
          </a:ln>
        </p:spPr>
      </p:pic>
    </p:spTree>
  </p:cSld>
  <p:clrMapOvr>
    <a:masterClrMapping/>
  </p:clrMapOvr>
  <p:transition advTm="36220">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C:\Documents and Settings\BayandinovaOI\Рабочий стол\0_72f8b_9b64a0f8_XL.jpg"/>
          <p:cNvPicPr/>
          <p:nvPr/>
        </p:nvPicPr>
        <p:blipFill>
          <a:blip r:embed="rId2"/>
          <a:srcRect/>
          <a:stretch>
            <a:fillRect/>
          </a:stretch>
        </p:blipFill>
        <p:spPr bwMode="auto">
          <a:xfrm>
            <a:off x="714348" y="4143380"/>
            <a:ext cx="3485448" cy="2252664"/>
          </a:xfrm>
          <a:prstGeom prst="rect">
            <a:avLst/>
          </a:prstGeom>
          <a:noFill/>
          <a:ln w="9525">
            <a:noFill/>
            <a:miter lim="800000"/>
            <a:headEnd/>
            <a:tailEnd/>
          </a:ln>
        </p:spPr>
      </p:pic>
      <p:sp>
        <p:nvSpPr>
          <p:cNvPr id="9" name="Прямоугольник 8"/>
          <p:cNvSpPr/>
          <p:nvPr/>
        </p:nvSpPr>
        <p:spPr>
          <a:xfrm>
            <a:off x="642910" y="428604"/>
            <a:ext cx="7500990" cy="3970318"/>
          </a:xfrm>
          <a:prstGeom prst="rect">
            <a:avLst/>
          </a:prstGeom>
        </p:spPr>
        <p:txBody>
          <a:bodyPr wrap="square">
            <a:spAutoFit/>
          </a:bodyPr>
          <a:lstStyle/>
          <a:p>
            <a:pPr algn="ctr">
              <a:buNone/>
            </a:pPr>
            <a:r>
              <a:rPr lang="ru-RU" sz="2400" b="1" i="1" dirty="0" smtClean="0"/>
              <a:t>Наиболее разрушительные  землетрясения</a:t>
            </a:r>
            <a:endParaRPr lang="ru-RU" sz="2400" b="1" i="1" dirty="0" smtClean="0">
              <a:solidFill>
                <a:srgbClr val="0000CC"/>
              </a:solidFill>
            </a:endParaRPr>
          </a:p>
          <a:p>
            <a:r>
              <a:rPr lang="ru-RU" i="1" dirty="0" smtClean="0"/>
              <a:t>       </a:t>
            </a:r>
            <a:r>
              <a:rPr lang="ru-RU" sz="1400" i="1" dirty="0" smtClean="0"/>
              <a:t>Часто бывают землетрясения на Кавказе. Кавказ — это мощная цепь горных хребтов с такими высокими вершинами, как Эльбрус и Казбек. Известно более 1000 сильных землетрясений на Кавказе.</a:t>
            </a:r>
          </a:p>
          <a:p>
            <a:r>
              <a:rPr lang="ru-RU" sz="1400" i="1" dirty="0" smtClean="0"/>
              <a:t>      Очень сильные землетрясения в пределах горных участков Средней Азии произошли в 1902 году в городах </a:t>
            </a:r>
            <a:r>
              <a:rPr lang="ru-RU" sz="1400" i="1" dirty="0" err="1" smtClean="0"/>
              <a:t>Кашгаре</a:t>
            </a:r>
            <a:r>
              <a:rPr lang="ru-RU" sz="1400" i="1" dirty="0" smtClean="0"/>
              <a:t> и Андижане, в 1907 году в городе </a:t>
            </a:r>
            <a:r>
              <a:rPr lang="ru-RU" sz="1400" i="1" dirty="0" err="1" smtClean="0"/>
              <a:t>Каратаге</a:t>
            </a:r>
            <a:r>
              <a:rPr lang="ru-RU" sz="1400" i="1" dirty="0" smtClean="0"/>
              <a:t>, в 1911 году на Памире, и так далее, вплоть до последних лет. </a:t>
            </a:r>
          </a:p>
          <a:p>
            <a:pPr algn="just"/>
            <a:r>
              <a:rPr lang="ru-RU" sz="1400" i="1" dirty="0" smtClean="0"/>
              <a:t>      В Закавказье, то есть в Грузии и Армении, также большая часть поверхности земли занята горами; и здесь землетрясения часты. В столице Грузии, Тбилиси, землетрясения известны с древнейших времён, о них рассказывается во многих древних грузинских рукописях. За последние 100 лет в этом городе отмечено до 200 землетрясений. То же самое в городе Ереване — столице Армении. </a:t>
            </a:r>
          </a:p>
          <a:p>
            <a:pPr algn="just"/>
            <a:r>
              <a:rPr lang="ru-RU" sz="1400" i="1" dirty="0" smtClean="0"/>
              <a:t>   11 марта 2011 года на северо-востоке Японии произошло сильнейшее землетрясение, вызвавшее цунами высотой до 10 метров. По данным Геологической службы США, магнитуда землетрясения составила 8,9. Эпицентр находился в 373 километрах от Токио, очаг залегал на глубине 24 километров.</a:t>
            </a:r>
          </a:p>
          <a:p>
            <a:endParaRPr lang="ru-RU" sz="1400" i="1" dirty="0"/>
          </a:p>
        </p:txBody>
      </p:sp>
      <p:pic>
        <p:nvPicPr>
          <p:cNvPr id="10" name="Рисунок 9" descr="C:\Documents and Settings\BayandinovaOI\Рабочий стол\3381466b867e.jpg"/>
          <p:cNvPicPr/>
          <p:nvPr/>
        </p:nvPicPr>
        <p:blipFill>
          <a:blip r:embed="rId3"/>
          <a:srcRect/>
          <a:stretch>
            <a:fillRect/>
          </a:stretch>
        </p:blipFill>
        <p:spPr bwMode="auto">
          <a:xfrm>
            <a:off x="4714876" y="4143380"/>
            <a:ext cx="3937865" cy="2238374"/>
          </a:xfrm>
          <a:prstGeom prst="rect">
            <a:avLst/>
          </a:prstGeom>
          <a:noFill/>
          <a:ln w="9525">
            <a:noFill/>
            <a:miter lim="800000"/>
            <a:headEnd/>
            <a:tailEnd/>
          </a:ln>
        </p:spPr>
      </p:pic>
    </p:spTree>
  </p:cSld>
  <p:clrMapOvr>
    <a:masterClrMapping/>
  </p:clrMapOvr>
  <p:transition advTm="25828">
    <p:dissolv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3|4.2"/>
</p:tagLst>
</file>

<file path=ppt/tags/tag2.xml><?xml version="1.0" encoding="utf-8"?>
<p:tagLst xmlns:a="http://schemas.openxmlformats.org/drawingml/2006/main" xmlns:r="http://schemas.openxmlformats.org/officeDocument/2006/relationships" xmlns:p="http://schemas.openxmlformats.org/presentationml/2006/main">
  <p:tag name="TIMING" val="|29.7"/>
</p:tagLst>
</file>

<file path=ppt/tags/tag3.xml><?xml version="1.0" encoding="utf-8"?>
<p:tagLst xmlns:a="http://schemas.openxmlformats.org/drawingml/2006/main" xmlns:r="http://schemas.openxmlformats.org/officeDocument/2006/relationships" xmlns:p="http://schemas.openxmlformats.org/presentationml/2006/main">
  <p:tag name="TIMING" val="|1.7|9.9"/>
</p:tagLst>
</file>

<file path=ppt/tags/tag4.xml><?xml version="1.0" encoding="utf-8"?>
<p:tagLst xmlns:a="http://schemas.openxmlformats.org/drawingml/2006/main" xmlns:r="http://schemas.openxmlformats.org/officeDocument/2006/relationships" xmlns:p="http://schemas.openxmlformats.org/presentationml/2006/main">
  <p:tag name="TIMING" val="|1.9"/>
</p:tagLst>
</file>

<file path=ppt/tags/tag5.xml><?xml version="1.0" encoding="utf-8"?>
<p:tagLst xmlns:a="http://schemas.openxmlformats.org/drawingml/2006/main" xmlns:r="http://schemas.openxmlformats.org/officeDocument/2006/relationships" xmlns:p="http://schemas.openxmlformats.org/presentationml/2006/main">
  <p:tag name="TIMING" val="|1.2"/>
</p:tagLst>
</file>

<file path=ppt/tags/tag6.xml><?xml version="1.0" encoding="utf-8"?>
<p:tagLst xmlns:a="http://schemas.openxmlformats.org/drawingml/2006/main" xmlns:r="http://schemas.openxmlformats.org/officeDocument/2006/relationships" xmlns:p="http://schemas.openxmlformats.org/presentationml/2006/main">
  <p:tag name="TIMING" val="|1.2"/>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508</TotalTime>
  <Words>515</Words>
  <Application>Microsoft Office PowerPoint</Application>
  <PresentationFormat>Экран (4:3)</PresentationFormat>
  <Paragraphs>63</Paragraphs>
  <Slides>10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Происхождение и типы землетрясений</vt:lpstr>
      <vt:lpstr>  </vt:lpstr>
      <vt:lpstr>Презентация PowerPoint</vt:lpstr>
      <vt:lpstr>Причины землетрясений </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Admin</cp:lastModifiedBy>
  <cp:revision>94</cp:revision>
  <dcterms:modified xsi:type="dcterms:W3CDTF">2013-01-20T15:14:13Z</dcterms:modified>
</cp:coreProperties>
</file>