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3.xml" ContentType="application/vnd.openxmlformats-officedocument.themeOverride+xml"/>
  <Override PartName="/ppt/theme/themeOverride4.xml" ContentType="application/vnd.openxmlformats-officedocument.themeOverrid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7" r:id="rId10"/>
    <p:sldId id="268" r:id="rId11"/>
    <p:sldId id="272" r:id="rId12"/>
    <p:sldId id="269" r:id="rId13"/>
    <p:sldId id="270" r:id="rId14"/>
    <p:sldId id="271" r:id="rId15"/>
    <p:sldId id="273" r:id="rId16"/>
    <p:sldId id="274" r:id="rId17"/>
    <p:sldId id="275" r:id="rId18"/>
    <p:sldId id="276" r:id="rId19"/>
    <p:sldId id="277" r:id="rId20"/>
    <p:sldId id="278" r:id="rId21"/>
    <p:sldId id="279" r:id="rId2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5" d="100"/>
          <a:sy n="75" d="100"/>
        </p:scale>
        <p:origin x="-101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ый треугольник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Группа 1"/>
          <p:cNvGrpSpPr>
            <a:grpSpLocks/>
          </p:cNvGrpSpPr>
          <p:nvPr/>
        </p:nvGrpSpPr>
        <p:grpSpPr bwMode="auto">
          <a:xfrm>
            <a:off x="-3175" y="4953000"/>
            <a:ext cx="9147175" cy="1911350"/>
            <a:chOff x="-3765" y="4832896"/>
            <a:chExt cx="9147765" cy="2032192"/>
          </a:xfrm>
        </p:grpSpPr>
        <p:sp>
          <p:nvSpPr>
            <p:cNvPr id="6" name="Полилиния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Полилиния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grpSp>
          <p:nvGrpSpPr>
            <p:cNvPr id="8" name="Полилиния 10"/>
            <p:cNvGrpSpPr>
              <a:grpSpLocks/>
            </p:cNvGrpSpPr>
            <p:nvPr/>
          </p:nvGrpSpPr>
          <p:grpSpPr bwMode="auto">
            <a:xfrm>
              <a:off x="-6096" y="4875009"/>
              <a:ext cx="9156192" cy="1995504"/>
              <a:chOff x="-6096" y="4992624"/>
              <a:chExt cx="9156192" cy="1877568"/>
            </a:xfrm>
          </p:grpSpPr>
          <p:pic>
            <p:nvPicPr>
              <p:cNvPr id="11" name="Полилиния 10"/>
              <p:cNvPicPr>
                <a:picLocks noChangeArrowheads="1"/>
              </p:cNvPicPr>
              <p:nvPr/>
            </p:nvPicPr>
            <p:blipFill>
              <a:blip r:embed="rId2"/>
              <a:srcRect/>
              <a:stretch>
                <a:fillRect/>
              </a:stretch>
            </p:blipFill>
            <p:spPr bwMode="auto">
              <a:xfrm>
                <a:off x="-6096" y="4992624"/>
                <a:ext cx="9156192" cy="1877568"/>
              </a:xfrm>
              <a:prstGeom prst="rect">
                <a:avLst/>
              </a:prstGeom>
              <a:noFill/>
            </p:spPr>
          </p:pic>
          <p:sp>
            <p:nvSpPr>
              <p:cNvPr id="12" name="Text Box 12"/>
              <p:cNvSpPr txBox="1">
                <a:spLocks noChangeArrowheads="1"/>
              </p:cNvSpPr>
              <p:nvPr/>
            </p:nvSpPr>
            <p:spPr bwMode="auto">
              <a:xfrm>
                <a:off x="0" y="5000978"/>
                <a:ext cx="0" cy="0"/>
              </a:xfrm>
              <a:prstGeom prst="rect">
                <a:avLst/>
              </a:prstGeom>
              <a:noFill/>
              <a:ln w="9525">
                <a:noFill/>
                <a:miter lim="800000"/>
                <a:headEnd/>
                <a:tailEnd/>
              </a:ln>
            </p:spPr>
            <p:txBody>
              <a:bodyPr anchor="ctr"/>
              <a:lstStyle/>
              <a:p>
                <a:pPr algn="ctr"/>
                <a:endParaRPr lang="en-US">
                  <a:solidFill>
                    <a:srgbClr val="FFFFFF"/>
                  </a:solidFill>
                  <a:latin typeface="Lucida Sans Unicode" pitchFamily="34" charset="0"/>
                </a:endParaRPr>
              </a:p>
            </p:txBody>
          </p:sp>
        </p:grpSp>
        <p:cxnSp>
          <p:nvCxnSpPr>
            <p:cNvPr id="10"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Заголовок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13" name="Дата 29"/>
          <p:cNvSpPr>
            <a:spLocks noGrp="1"/>
          </p:cNvSpPr>
          <p:nvPr>
            <p:ph type="dt" sz="half" idx="10"/>
          </p:nvPr>
        </p:nvSpPr>
        <p:spPr/>
        <p:txBody>
          <a:bodyPr/>
          <a:lstStyle>
            <a:lvl1pPr>
              <a:defRPr smtClean="0">
                <a:solidFill>
                  <a:srgbClr val="FFFFFF"/>
                </a:solidFill>
              </a:defRPr>
            </a:lvl1pPr>
            <a:extLst/>
          </a:lstStyle>
          <a:p>
            <a:pPr>
              <a:defRPr/>
            </a:pPr>
            <a:fld id="{6D0701A4-D84C-41B6-9540-DD267B9D89F7}" type="datetimeFigureOut">
              <a:rPr lang="ru-RU"/>
              <a:pPr>
                <a:defRPr/>
              </a:pPr>
              <a:t>16.05.2012</a:t>
            </a:fld>
            <a:endParaRPr lang="ru-RU"/>
          </a:p>
        </p:txBody>
      </p:sp>
      <p:sp>
        <p:nvSpPr>
          <p:cNvPr id="14"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pPr>
              <a:defRPr/>
            </a:pPr>
            <a:endParaRPr lang="ru-RU"/>
          </a:p>
        </p:txBody>
      </p:sp>
      <p:sp>
        <p:nvSpPr>
          <p:cNvPr id="15" name="Номер слайда 26"/>
          <p:cNvSpPr>
            <a:spLocks noGrp="1"/>
          </p:cNvSpPr>
          <p:nvPr>
            <p:ph type="sldNum" sz="quarter" idx="12"/>
          </p:nvPr>
        </p:nvSpPr>
        <p:spPr/>
        <p:txBody>
          <a:bodyPr/>
          <a:lstStyle>
            <a:lvl1pPr>
              <a:defRPr smtClean="0">
                <a:solidFill>
                  <a:srgbClr val="FFFFFF"/>
                </a:solidFill>
              </a:defRPr>
            </a:lvl1pPr>
            <a:extLst/>
          </a:lstStyle>
          <a:p>
            <a:pPr>
              <a:defRPr/>
            </a:pPr>
            <a:fld id="{C3520CE0-D9B5-4E60-9B00-CCEF53AE97A1}"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A84C476A-FE76-494B-BCC7-A036D0F4BAF3}" type="datetimeFigureOut">
              <a:rPr lang="ru-RU"/>
              <a:pPr>
                <a:defRPr/>
              </a:pPr>
              <a:t>16.05.2012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EE93C7E1-A909-4F23-AF69-9CD7D175217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A7C35537-1450-412D-AB89-9183CBCE71DB}" type="datetimeFigureOut">
              <a:rPr lang="ru-RU"/>
              <a:pPr>
                <a:defRPr/>
              </a:pPr>
              <a:t>16.05.2012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CA90CD7D-9081-477C-AD39-97270C30259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Заголовок 6"/>
          <p:cNvSpPr>
            <a:spLocks noGrp="1"/>
          </p:cNvSpPr>
          <p:nvPr>
            <p:ph type="title"/>
          </p:nvPr>
        </p:nvSpPr>
        <p:spPr/>
        <p:txBody>
          <a:bodyPr rtlCol="0"/>
          <a:lstStyle>
            <a:extLst/>
          </a:lstStyle>
          <a:p>
            <a:r>
              <a:rPr lang="ru-RU" smtClean="0"/>
              <a:t>Образец заголовка</a:t>
            </a:r>
            <a:endParaRPr lang="en-US"/>
          </a:p>
        </p:txBody>
      </p:sp>
      <p:sp>
        <p:nvSpPr>
          <p:cNvPr id="4" name="Дата 9"/>
          <p:cNvSpPr>
            <a:spLocks noGrp="1"/>
          </p:cNvSpPr>
          <p:nvPr>
            <p:ph type="dt" sz="half" idx="10"/>
          </p:nvPr>
        </p:nvSpPr>
        <p:spPr/>
        <p:txBody>
          <a:bodyPr/>
          <a:lstStyle>
            <a:lvl1pPr>
              <a:defRPr/>
            </a:lvl1pPr>
          </a:lstStyle>
          <a:p>
            <a:pPr>
              <a:defRPr/>
            </a:pPr>
            <a:fld id="{BECF7274-023A-498A-AB67-807118DF3FD2}" type="datetimeFigureOut">
              <a:rPr lang="ru-RU"/>
              <a:pPr>
                <a:defRPr/>
              </a:pPr>
              <a:t>16.05.2012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AEF983CD-73A6-42B6-8B37-77E89B870AFA}"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4" name="Нашивка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Нашивка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Заголовок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fld id="{F3B5E929-640C-4912-B8FC-5CFBB827B60D}" type="datetimeFigureOut">
              <a:rPr lang="ru-RU"/>
              <a:pPr>
                <a:defRPr/>
              </a:pPr>
              <a:t>16.05.2012</a:t>
            </a:fld>
            <a:endParaRPr lang="ru-RU"/>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p>
        </p:txBody>
      </p:sp>
      <p:sp>
        <p:nvSpPr>
          <p:cNvPr id="8" name="Номер слайда 5"/>
          <p:cNvSpPr>
            <a:spLocks noGrp="1"/>
          </p:cNvSpPr>
          <p:nvPr>
            <p:ph type="sldNum" sz="quarter" idx="12"/>
          </p:nvPr>
        </p:nvSpPr>
        <p:spPr/>
        <p:txBody>
          <a:bodyPr/>
          <a:lstStyle>
            <a:lvl1pPr>
              <a:defRPr/>
            </a:lvl1pPr>
            <a:extLst/>
          </a:lstStyle>
          <a:p>
            <a:pPr>
              <a:defRPr/>
            </a:pPr>
            <a:fld id="{BA13F9D2-DAB9-49C3-AC01-6D7164992E06}"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Заголовок 7"/>
          <p:cNvSpPr>
            <a:spLocks noGrp="1"/>
          </p:cNvSpPr>
          <p:nvPr>
            <p:ph type="title"/>
          </p:nvPr>
        </p:nvSpPr>
        <p:spPr/>
        <p:txBody>
          <a:bodyPr rtlCol="0"/>
          <a:lstStyle>
            <a:extLst/>
          </a:lstStyle>
          <a:p>
            <a:r>
              <a:rPr lang="ru-RU" smtClean="0"/>
              <a:t>Образец заголовка</a:t>
            </a:r>
            <a:endParaRPr lang="en-US"/>
          </a:p>
        </p:txBody>
      </p:sp>
      <p:sp>
        <p:nvSpPr>
          <p:cNvPr id="5" name="Дата 4"/>
          <p:cNvSpPr>
            <a:spLocks noGrp="1"/>
          </p:cNvSpPr>
          <p:nvPr>
            <p:ph type="dt" sz="half" idx="10"/>
          </p:nvPr>
        </p:nvSpPr>
        <p:spPr/>
        <p:txBody>
          <a:bodyPr/>
          <a:lstStyle>
            <a:lvl1pPr>
              <a:defRPr/>
            </a:lvl1pPr>
            <a:extLst/>
          </a:lstStyle>
          <a:p>
            <a:pPr>
              <a:defRPr/>
            </a:pPr>
            <a:fld id="{6E60B8FE-26C7-47A7-B729-CECF1280DF5E}" type="datetimeFigureOut">
              <a:rPr lang="ru-RU"/>
              <a:pPr>
                <a:defRPr/>
              </a:pPr>
              <a:t>16.05.2012</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949BE7AD-3483-4819-8521-C3C7A088EB54}"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875EEC56-5E66-4B5D-8766-A92F52204A24}" type="datetimeFigureOut">
              <a:rPr lang="ru-RU"/>
              <a:pPr>
                <a:defRPr/>
              </a:pPr>
              <a:t>16.05.2012</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DE326E6C-9966-435A-80D7-F0A7696DD735}"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rtlCol="0"/>
          <a:lstStyle>
            <a:extLst/>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extLst/>
          </a:lstStyle>
          <a:p>
            <a:pPr>
              <a:defRPr/>
            </a:pPr>
            <a:fld id="{BC4488EB-F862-41CA-8D5B-D5F857FFE890}" type="datetimeFigureOut">
              <a:rPr lang="ru-RU"/>
              <a:pPr>
                <a:defRPr/>
              </a:pPr>
              <a:t>16.05.2012</a:t>
            </a:fld>
            <a:endParaRPr lang="ru-RU"/>
          </a:p>
        </p:txBody>
      </p:sp>
      <p:sp>
        <p:nvSpPr>
          <p:cNvPr id="4" name="Нижний колонтитул 3"/>
          <p:cNvSpPr>
            <a:spLocks noGrp="1"/>
          </p:cNvSpPr>
          <p:nvPr>
            <p:ph type="ftr" sz="quarter" idx="11"/>
          </p:nvPr>
        </p:nvSpPr>
        <p:spPr/>
        <p:txBody>
          <a:bodyPr/>
          <a:lstStyle>
            <a:lvl1pPr>
              <a:defRPr/>
            </a:lvl1pPr>
            <a:extLst/>
          </a:lstStyle>
          <a:p>
            <a:pPr>
              <a:defRPr/>
            </a:pPr>
            <a:endParaRPr lang="ru-RU"/>
          </a:p>
        </p:txBody>
      </p:sp>
      <p:sp>
        <p:nvSpPr>
          <p:cNvPr id="5" name="Номер слайда 4"/>
          <p:cNvSpPr>
            <a:spLocks noGrp="1"/>
          </p:cNvSpPr>
          <p:nvPr>
            <p:ph type="sldNum" sz="quarter" idx="12"/>
          </p:nvPr>
        </p:nvSpPr>
        <p:spPr/>
        <p:txBody>
          <a:bodyPr/>
          <a:lstStyle>
            <a:lvl1pPr>
              <a:defRPr/>
            </a:lvl1pPr>
            <a:extLst/>
          </a:lstStyle>
          <a:p>
            <a:pPr>
              <a:defRPr/>
            </a:pPr>
            <a:fld id="{3416F620-1881-4BB8-B9FF-E7FC4A133D3E}"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15AF66F2-563C-406F-8ADD-1DC2FB4940A1}" type="datetimeFigureOut">
              <a:rPr lang="ru-RU"/>
              <a:pPr>
                <a:defRPr/>
              </a:pPr>
              <a:t>16.05.2012</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369FF941-806D-4A0C-AD4B-FAD8220F0E5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ru-RU" smtClean="0"/>
              <a:t>Образец заголовка</a:t>
            </a:r>
            <a:endParaRPr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5FA62EF5-BFCD-4BF1-AD33-85D8A7742C42}" type="datetimeFigureOut">
              <a:rPr lang="ru-RU"/>
              <a:pPr>
                <a:defRPr/>
              </a:pPr>
              <a:t>16.05.2012</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0C33485C-06A7-40BF-A07C-DAA648CE2187}"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5" name="Полилиния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Полилиния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Прямоугольный треугольник 9"/>
          <p:cNvSpPr>
            <a:spLocks/>
          </p:cNvSpPr>
          <p:nvPr/>
        </p:nvSpPr>
        <p:spPr bwMode="auto">
          <a:xfrm>
            <a:off x="-6042" y="5791253"/>
            <a:ext cx="3402314" cy="1080868"/>
          </a:xfrm>
          <a:prstGeom prst="rtTriangle">
            <a:avLst/>
          </a:prstGeom>
          <a:blipFill>
            <a:blip r:embed="rId3" cstate="email">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Нашивка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Нашивка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Текст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ru-RU" smtClean="0"/>
              <a:t>Образец заголовка</a:t>
            </a:r>
            <a:endParaRPr lang="en-US"/>
          </a:p>
        </p:txBody>
      </p:sp>
      <p:sp>
        <p:nvSpPr>
          <p:cNvPr id="11" name="Дата 4"/>
          <p:cNvSpPr>
            <a:spLocks noGrp="1"/>
          </p:cNvSpPr>
          <p:nvPr>
            <p:ph type="dt" sz="half" idx="10"/>
          </p:nvPr>
        </p:nvSpPr>
        <p:spPr/>
        <p:txBody>
          <a:bodyPr/>
          <a:lstStyle>
            <a:lvl1pPr>
              <a:defRPr smtClean="0">
                <a:solidFill>
                  <a:schemeClr val="tx1"/>
                </a:solidFill>
              </a:defRPr>
            </a:lvl1pPr>
            <a:extLst/>
          </a:lstStyle>
          <a:p>
            <a:pPr>
              <a:defRPr/>
            </a:pPr>
            <a:fld id="{722C344E-5E78-4A77-94EA-9873A4AD5708}" type="datetimeFigureOut">
              <a:rPr lang="ru-RU"/>
              <a:pPr>
                <a:defRPr/>
              </a:pPr>
              <a:t>16.05.2012</a:t>
            </a:fld>
            <a:endParaRPr lang="ru-RU"/>
          </a:p>
        </p:txBody>
      </p:sp>
      <p:sp>
        <p:nvSpPr>
          <p:cNvPr id="12" name="Нижний колонтитул 5"/>
          <p:cNvSpPr>
            <a:spLocks noGrp="1"/>
          </p:cNvSpPr>
          <p:nvPr>
            <p:ph type="ftr" sz="quarter" idx="11"/>
          </p:nvPr>
        </p:nvSpPr>
        <p:spPr/>
        <p:txBody>
          <a:bodyPr/>
          <a:lstStyle>
            <a:lvl1pPr>
              <a:defRPr>
                <a:solidFill>
                  <a:schemeClr val="tx1"/>
                </a:solidFill>
              </a:defRPr>
            </a:lvl1pPr>
            <a:extLst/>
          </a:lstStyle>
          <a:p>
            <a:pPr>
              <a:defRPr/>
            </a:pPr>
            <a:endParaRPr lang="ru-RU"/>
          </a:p>
        </p:txBody>
      </p:sp>
      <p:sp>
        <p:nvSpPr>
          <p:cNvPr id="13" name="Номер слайда 6"/>
          <p:cNvSpPr>
            <a:spLocks noGrp="1"/>
          </p:cNvSpPr>
          <p:nvPr>
            <p:ph type="sldNum" sz="quarter" idx="12"/>
          </p:nvPr>
        </p:nvSpPr>
        <p:spPr/>
        <p:txBody>
          <a:bodyPr/>
          <a:lstStyle>
            <a:lvl1pPr>
              <a:defRPr smtClean="0">
                <a:solidFill>
                  <a:schemeClr val="tx1"/>
                </a:solidFill>
              </a:defRPr>
            </a:lvl1pPr>
            <a:extLst/>
          </a:lstStyle>
          <a:p>
            <a:pPr>
              <a:defRPr/>
            </a:pPr>
            <a:fld id="{44B90CE7-9F53-417E-AE12-368ADEF49800}"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Полилиния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email">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ru-RU" smtClean="0"/>
              <a:t>Образец заголовка</a:t>
            </a:r>
            <a:endParaRPr lang="en-US"/>
          </a:p>
        </p:txBody>
      </p:sp>
      <p:sp>
        <p:nvSpPr>
          <p:cNvPr id="1033" name="Текст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defRPr>
            </a:lvl1pPr>
            <a:extLst/>
          </a:lstStyle>
          <a:p>
            <a:pPr>
              <a:defRPr/>
            </a:pPr>
            <a:fld id="{D5D5C275-A8F3-41D2-9BAE-C4C47275CD11}" type="datetimeFigureOut">
              <a:rPr lang="ru-RU"/>
              <a:pPr>
                <a:defRPr/>
              </a:pPr>
              <a:t>16.05.2012</a:t>
            </a:fld>
            <a:endParaRPr lang="ru-RU"/>
          </a:p>
        </p:txBody>
      </p:sp>
      <p:sp>
        <p:nvSpPr>
          <p:cNvPr id="22" name="Нижний колонтитул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ru-RU"/>
          </a:p>
        </p:txBody>
      </p:sp>
      <p:sp>
        <p:nvSpPr>
          <p:cNvPr id="18" name="Номер слайда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defRPr>
            </a:lvl1pPr>
            <a:extLst/>
          </a:lstStyle>
          <a:p>
            <a:pPr>
              <a:defRPr/>
            </a:pPr>
            <a:fld id="{0CEAF6CE-4210-414A-9FD5-328542D01DD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4" r:id="rId4"/>
    <p:sldLayoutId id="2147483675" r:id="rId5"/>
    <p:sldLayoutId id="2147483676" r:id="rId6"/>
    <p:sldLayoutId id="2147483670" r:id="rId7"/>
    <p:sldLayoutId id="2147483677" r:id="rId8"/>
    <p:sldLayoutId id="2147483678" r:id="rId9"/>
    <p:sldLayoutId id="2147483669" r:id="rId10"/>
    <p:sldLayoutId id="2147483668"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ctrTitle"/>
          </p:nvPr>
        </p:nvPicPr>
        <p:blipFill>
          <a:blip r:embed="rId2"/>
          <a:srcRect/>
          <a:stretch>
            <a:fillRect/>
          </a:stretch>
        </p:blipFill>
        <p:spPr bwMode="auto">
          <a:xfrm>
            <a:off x="603250" y="633413"/>
            <a:ext cx="7980363" cy="2963862"/>
          </a:xfrm>
        </p:spPr>
      </p:pic>
      <p:pic>
        <p:nvPicPr>
          <p:cNvPr id="3" name="Подзаголовок 2"/>
          <p:cNvPicPr>
            <a:picLocks noGrp="1" noChangeArrowheads="1"/>
          </p:cNvPicPr>
          <p:nvPr>
            <p:ph type="subTitle" idx="1"/>
          </p:nvPr>
        </p:nvPicPr>
        <p:blipFill>
          <a:blip r:embed="rId3"/>
          <a:srcRect/>
          <a:stretch>
            <a:fillRect/>
          </a:stretch>
        </p:blipFill>
        <p:spPr>
          <a:xfrm>
            <a:off x="682625" y="3048000"/>
            <a:ext cx="7785100" cy="224313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fontAlgn="auto">
              <a:spcAft>
                <a:spcPts val="0"/>
              </a:spcAft>
              <a:defRPr/>
            </a:pPr>
            <a:r>
              <a:rPr lang="ru-RU"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reflection blurRad="6350" stA="55000" endA="300" endPos="45500" dir="5400000" sy="-100000" algn="bl" rotWithShape="0"/>
                </a:effectLst>
              </a:rPr>
              <a:t>Исторические темы в картинах Перова.</a:t>
            </a:r>
            <a:endParaRPr lang="ru-RU" dirty="0"/>
          </a:p>
        </p:txBody>
      </p:sp>
      <p:sp>
        <p:nvSpPr>
          <p:cNvPr id="3" name="Содержимое 2"/>
          <p:cNvSpPr>
            <a:spLocks noGrp="1"/>
          </p:cNvSpPr>
          <p:nvPr>
            <p:ph sz="quarter" idx="2"/>
          </p:nvPr>
        </p:nvSpPr>
        <p:spPr>
          <a:xfrm>
            <a:off x="0" y="1444625"/>
            <a:ext cx="4497388" cy="5413375"/>
          </a:xfrm>
        </p:spPr>
        <p:txBody>
          <a:bodyPr>
            <a:normAutofit fontScale="70000" lnSpcReduction="20000"/>
          </a:bodyPr>
          <a:lstStyle/>
          <a:p>
            <a:pPr marL="365760" indent="-256032" fontAlgn="auto">
              <a:spcAft>
                <a:spcPts val="0"/>
              </a:spcAft>
              <a:buFont typeface="Wingdings 3"/>
              <a:buNone/>
              <a:defRPr/>
            </a:pPr>
            <a:r>
              <a:rPr lang="ru-RU" dirty="0" smtClean="0"/>
              <a:t>		Большая многофигурная картина «Никита Пустосвят» (1881) свидетельствует об огромном труде художника в области исторической живописи. Но, взявшись за сюжет из движения раскольников на рубеже XVII—XVIII столетий, объединившего различные оппозиционные группы, Перов также не смог дать удовлетворительного решения поставленной им задачи, хотя, может быть, подошел и несколько ближе к воплощению своего замысла.</a:t>
            </a:r>
          </a:p>
          <a:p>
            <a:pPr marL="365760" indent="-256032" fontAlgn="auto">
              <a:spcAft>
                <a:spcPts val="0"/>
              </a:spcAft>
              <a:buFont typeface="Wingdings 3"/>
              <a:buNone/>
              <a:defRPr/>
            </a:pPr>
            <a:r>
              <a:rPr lang="ru-RU" dirty="0" smtClean="0"/>
              <a:t>		И все же, несмотря на неудачи, Перов единственный из всей плеяды современных ему живописцев правильно понимал проблему исторической живописи. Он стремился показать народ как движущую силу истории. Перову это не удалось, но он наметил пути к решению этой задачи — и в этом его большая заслуга.</a:t>
            </a:r>
          </a:p>
          <a:p>
            <a:pPr marL="365760" indent="-256032" fontAlgn="auto">
              <a:spcAft>
                <a:spcPts val="0"/>
              </a:spcAft>
              <a:buFont typeface="Wingdings 3"/>
              <a:buNone/>
              <a:defRPr/>
            </a:pPr>
            <a:endParaRPr lang="ru-RU" dirty="0"/>
          </a:p>
        </p:txBody>
      </p:sp>
      <p:pic>
        <p:nvPicPr>
          <p:cNvPr id="6146" name="Picture 2"/>
          <p:cNvPicPr>
            <a:picLocks noGrp="1" noChangeAspect="1" noChangeArrowheads="1"/>
          </p:cNvPicPr>
          <p:nvPr>
            <p:ph sz="quarter" idx="4"/>
          </p:nvPr>
        </p:nvPicPr>
        <p:blipFill>
          <a:blip r:embed="rId2"/>
          <a:srcRect/>
          <a:stretch>
            <a:fillRect/>
          </a:stretch>
        </p:blipFill>
        <p:spPr>
          <a:xfrm>
            <a:off x="4427538" y="2349500"/>
            <a:ext cx="4465637" cy="2959100"/>
          </a:xfrm>
          <a:ln>
            <a:prstDash val="soli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6146"/>
                                        </p:tgtEl>
                                        <p:attrNameLst>
                                          <p:attrName>style.visibility</p:attrName>
                                        </p:attrNameLst>
                                      </p:cBhvr>
                                      <p:to>
                                        <p:strVal val="visible"/>
                                      </p:to>
                                    </p:set>
                                    <p:anim calcmode="lin" valueType="num">
                                      <p:cBhvr>
                                        <p:cTn id="22" dur="1000" fill="hold"/>
                                        <p:tgtEl>
                                          <p:spTgt spid="6146"/>
                                        </p:tgtEl>
                                        <p:attrNameLst>
                                          <p:attrName>ppt_w</p:attrName>
                                        </p:attrNameLst>
                                      </p:cBhvr>
                                      <p:tavLst>
                                        <p:tav tm="0">
                                          <p:val>
                                            <p:strVal val="#ppt_w*0.70"/>
                                          </p:val>
                                        </p:tav>
                                        <p:tav tm="100000">
                                          <p:val>
                                            <p:strVal val="#ppt_w"/>
                                          </p:val>
                                        </p:tav>
                                      </p:tavLst>
                                    </p:anim>
                                    <p:anim calcmode="lin" valueType="num">
                                      <p:cBhvr>
                                        <p:cTn id="23" dur="1000" fill="hold"/>
                                        <p:tgtEl>
                                          <p:spTgt spid="6146"/>
                                        </p:tgtEl>
                                        <p:attrNameLst>
                                          <p:attrName>ppt_h</p:attrName>
                                        </p:attrNameLst>
                                      </p:cBhvr>
                                      <p:tavLst>
                                        <p:tav tm="0">
                                          <p:val>
                                            <p:strVal val="#ppt_h"/>
                                          </p:val>
                                        </p:tav>
                                        <p:tav tm="100000">
                                          <p:val>
                                            <p:strVal val="#ppt_h"/>
                                          </p:val>
                                        </p:tav>
                                      </p:tavLst>
                                    </p:anim>
                                    <p:animEffect transition="in" filter="fade">
                                      <p:cBhvr>
                                        <p:cTn id="24" dur="1000"/>
                                        <p:tgtEl>
                                          <p:spTgt spid="6146"/>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1000"/>
                                        <p:tgtEl>
                                          <p:spTgt spid="3">
                                            <p:txEl>
                                              <p:pRg st="1" end="1"/>
                                            </p:txEl>
                                          </p:spTgt>
                                        </p:tgtEl>
                                      </p:cBhvr>
                                    </p:animEffect>
                                    <p:anim calcmode="lin" valueType="num">
                                      <p:cBhvr>
                                        <p:cTn id="3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mph" presetSubtype="0" fill="hold" nodeType="clickEffect">
                                  <p:stCondLst>
                                    <p:cond delay="0"/>
                                  </p:stCondLst>
                                  <p:childTnLst>
                                    <p:animScale>
                                      <p:cBhvr>
                                        <p:cTn id="36" dur="2000" fill="hold"/>
                                        <p:tgtEl>
                                          <p:spTgt spid="6146"/>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Заголовок 2"/>
          <p:cNvPicPr>
            <a:picLocks noGrp="1" noChangeArrowheads="1"/>
          </p:cNvPicPr>
          <p:nvPr>
            <p:ph type="title"/>
          </p:nvPr>
        </p:nvPicPr>
        <p:blipFill>
          <a:blip r:embed="rId2"/>
          <a:srcRect/>
          <a:stretch>
            <a:fillRect/>
          </a:stretch>
        </p:blipFill>
        <p:spPr bwMode="auto">
          <a:xfrm>
            <a:off x="323850" y="268288"/>
            <a:ext cx="8521700" cy="1401762"/>
          </a:xfrm>
        </p:spPr>
      </p:pic>
      <p:sp>
        <p:nvSpPr>
          <p:cNvPr id="2" name="Содержимое 1"/>
          <p:cNvSpPr>
            <a:spLocks noGrp="1"/>
          </p:cNvSpPr>
          <p:nvPr>
            <p:ph sz="quarter" idx="2"/>
          </p:nvPr>
        </p:nvSpPr>
        <p:spPr>
          <a:xfrm>
            <a:off x="0" y="1444625"/>
            <a:ext cx="4497388" cy="5413375"/>
          </a:xfrm>
        </p:spPr>
        <p:txBody>
          <a:bodyPr>
            <a:normAutofit fontScale="70000" lnSpcReduction="20000"/>
          </a:bodyPr>
          <a:lstStyle/>
          <a:p>
            <a:pPr marL="365760" indent="-256032" fontAlgn="auto">
              <a:spcAft>
                <a:spcPts val="0"/>
              </a:spcAft>
              <a:buFont typeface="Wingdings 3"/>
              <a:buNone/>
              <a:defRPr/>
            </a:pPr>
            <a:r>
              <a:rPr lang="ru-RU" dirty="0" smtClean="0"/>
              <a:t>		Значение Перова в истории русской живописи огромно. Он одним из первых среди художников выступил против вопиющего бесправия и угнетения, в котором находилось русское крестьянство в пореформенной России.</a:t>
            </a:r>
          </a:p>
          <a:p>
            <a:pPr marL="365760" indent="-256032" fontAlgn="auto">
              <a:spcAft>
                <a:spcPts val="0"/>
              </a:spcAft>
              <a:buFont typeface="Wingdings 3"/>
              <a:buNone/>
              <a:defRPr/>
            </a:pPr>
            <a:r>
              <a:rPr lang="ru-RU" dirty="0" smtClean="0"/>
              <a:t>		Раскрывая язвы социального строя царской России, Перов беспощадно клеймил все, что угнетало народ и унижало его человеческое достоинство. Обогатив почти все жанры живописи, он наметил пути их дальнейшего развития. Своей глубокой идейной целеустремленностью Перов являет пример патриотического служения своей родине, своему народу. Его искусство волнует современного советского зрителя глубиной мысли и высоким мастерством.</a:t>
            </a:r>
          </a:p>
          <a:p>
            <a:pPr marL="365760" indent="-256032" fontAlgn="auto">
              <a:spcAft>
                <a:spcPts val="0"/>
              </a:spcAft>
              <a:buFont typeface="Wingdings 3"/>
              <a:buNone/>
              <a:defRPr/>
            </a:pPr>
            <a:endParaRPr lang="ru-RU" dirty="0"/>
          </a:p>
        </p:txBody>
      </p:sp>
      <p:pic>
        <p:nvPicPr>
          <p:cNvPr id="7170" name="Picture 2"/>
          <p:cNvPicPr>
            <a:picLocks noGrp="1" noChangeAspect="1" noChangeArrowheads="1"/>
          </p:cNvPicPr>
          <p:nvPr>
            <p:ph sz="quarter" idx="4"/>
          </p:nvPr>
        </p:nvPicPr>
        <p:blipFill>
          <a:blip r:embed="rId3"/>
          <a:srcRect/>
          <a:stretch>
            <a:fillRect/>
          </a:stretch>
        </p:blipFill>
        <p:spPr>
          <a:xfrm>
            <a:off x="4427538" y="1628775"/>
            <a:ext cx="4418012" cy="4103688"/>
          </a:xfrm>
          <a:ln>
            <a:prstDash val="soli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1000"/>
                                        <p:tgtEl>
                                          <p:spTgt spid="2">
                                            <p:txEl>
                                              <p:pRg st="1" end="1"/>
                                            </p:txEl>
                                          </p:spTgt>
                                        </p:tgtEl>
                                      </p:cBhvr>
                                    </p:animEffect>
                                    <p:anim calcmode="lin" valueType="num">
                                      <p:cBhvr>
                                        <p:cTn id="2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nodeType="clickEffect">
                                  <p:stCondLst>
                                    <p:cond delay="0"/>
                                  </p:stCondLst>
                                  <p:childTnLst>
                                    <p:set>
                                      <p:cBhvr>
                                        <p:cTn id="29" dur="1" fill="hold">
                                          <p:stCondLst>
                                            <p:cond delay="0"/>
                                          </p:stCondLst>
                                        </p:cTn>
                                        <p:tgtEl>
                                          <p:spTgt spid="7170"/>
                                        </p:tgtEl>
                                        <p:attrNameLst>
                                          <p:attrName>style.visibility</p:attrName>
                                        </p:attrNameLst>
                                      </p:cBhvr>
                                      <p:to>
                                        <p:strVal val="visible"/>
                                      </p:to>
                                    </p:set>
                                    <p:animEffect transition="in" filter="fade">
                                      <p:cBhvr>
                                        <p:cTn id="30" dur="1000"/>
                                        <p:tgtEl>
                                          <p:spTgt spid="7170"/>
                                        </p:tgtEl>
                                      </p:cBhvr>
                                    </p:animEffect>
                                    <p:anim calcmode="lin" valueType="num">
                                      <p:cBhvr>
                                        <p:cTn id="31" dur="1000" fill="hold"/>
                                        <p:tgtEl>
                                          <p:spTgt spid="7170"/>
                                        </p:tgtEl>
                                        <p:attrNameLst>
                                          <p:attrName>ppt_x</p:attrName>
                                        </p:attrNameLst>
                                      </p:cBhvr>
                                      <p:tavLst>
                                        <p:tav tm="0">
                                          <p:val>
                                            <p:strVal val="#ppt_x"/>
                                          </p:val>
                                        </p:tav>
                                        <p:tav tm="100000">
                                          <p:val>
                                            <p:strVal val="#ppt_x"/>
                                          </p:val>
                                        </p:tav>
                                      </p:tavLst>
                                    </p:anim>
                                    <p:anim calcmode="lin" valueType="num">
                                      <p:cBhvr>
                                        <p:cTn id="32"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225425" y="268288"/>
            <a:ext cx="8601075" cy="1311275"/>
          </a:xfrm>
        </p:spPr>
      </p:pic>
      <p:sp>
        <p:nvSpPr>
          <p:cNvPr id="3" name="Содержимое 2"/>
          <p:cNvSpPr>
            <a:spLocks noGrp="1"/>
          </p:cNvSpPr>
          <p:nvPr>
            <p:ph sz="quarter" idx="2"/>
          </p:nvPr>
        </p:nvSpPr>
        <p:spPr>
          <a:xfrm>
            <a:off x="0" y="1444625"/>
            <a:ext cx="4497388" cy="5413375"/>
          </a:xfrm>
        </p:spPr>
        <p:txBody>
          <a:bodyPr>
            <a:normAutofit fontScale="85000" lnSpcReduction="10000"/>
          </a:bodyPr>
          <a:lstStyle/>
          <a:p>
            <a:pPr marL="365760" indent="-256032" fontAlgn="auto">
              <a:spcAft>
                <a:spcPts val="0"/>
              </a:spcAft>
              <a:buFont typeface="Wingdings 3"/>
              <a:buNone/>
              <a:defRPr/>
            </a:pPr>
            <a:r>
              <a:rPr lang="ru-RU" dirty="0" smtClean="0"/>
              <a:t>	Творческая работа все время сочеталась у живописца с активной общественной деятельностью. Именно ему принадлежит инициатива создания организации художников нового типа - Товарищества передвижных художественных выставок. Идея о такой организации зародилась у Мясоедова еще в 1867 г., когда он находился за границей и имел возможность наблюдать деятельность европейских художников по организации передвижных выставок, проводившихся в основном с коммерческой целью.</a:t>
            </a:r>
            <a:endParaRPr lang="ru-RU" dirty="0"/>
          </a:p>
        </p:txBody>
      </p:sp>
      <p:pic>
        <p:nvPicPr>
          <p:cNvPr id="1026" name="Picture 2"/>
          <p:cNvPicPr>
            <a:picLocks noGrp="1" noChangeAspect="1" noChangeArrowheads="1"/>
          </p:cNvPicPr>
          <p:nvPr>
            <p:ph sz="quarter" idx="4"/>
          </p:nvPr>
        </p:nvPicPr>
        <p:blipFill>
          <a:blip r:embed="rId3"/>
          <a:srcRect/>
          <a:stretch>
            <a:fillRect/>
          </a:stretch>
        </p:blipFill>
        <p:spPr>
          <a:xfrm>
            <a:off x="4927600" y="1444625"/>
            <a:ext cx="3676650" cy="5008563"/>
          </a:xfrm>
          <a:ln>
            <a:prstDash val="soli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800" decel="100000"/>
                                        <p:tgtEl>
                                          <p:spTgt spid="3">
                                            <p:txEl>
                                              <p:pRg st="0" end="0"/>
                                            </p:txEl>
                                          </p:spTgt>
                                        </p:tgtEl>
                                      </p:cBhvr>
                                    </p:animEffect>
                                    <p:anim calcmode="lin" valueType="num">
                                      <p:cBhvr>
                                        <p:cTn id="15"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 calcmode="lin" valueType="num">
                                      <p:cBhvr>
                                        <p:cTn id="24" dur="500" fill="hold"/>
                                        <p:tgtEl>
                                          <p:spTgt spid="1026"/>
                                        </p:tgtEl>
                                        <p:attrNameLst>
                                          <p:attrName>ppt_w</p:attrName>
                                        </p:attrNameLst>
                                      </p:cBhvr>
                                      <p:tavLst>
                                        <p:tav tm="0">
                                          <p:val>
                                            <p:fltVal val="0"/>
                                          </p:val>
                                        </p:tav>
                                        <p:tav tm="100000">
                                          <p:val>
                                            <p:strVal val="#ppt_w"/>
                                          </p:val>
                                        </p:tav>
                                      </p:tavLst>
                                    </p:anim>
                                    <p:anim calcmode="lin" valueType="num">
                                      <p:cBhvr>
                                        <p:cTn id="25" dur="500" fill="hold"/>
                                        <p:tgtEl>
                                          <p:spTgt spid="10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Заголовок 2"/>
          <p:cNvPicPr>
            <a:picLocks noGrp="1" noChangeArrowheads="1"/>
          </p:cNvPicPr>
          <p:nvPr>
            <p:ph type="title"/>
          </p:nvPr>
        </p:nvPicPr>
        <p:blipFill>
          <a:blip r:embed="rId2"/>
          <a:srcRect/>
          <a:stretch>
            <a:fillRect/>
          </a:stretch>
        </p:blipFill>
        <p:spPr bwMode="auto">
          <a:xfrm>
            <a:off x="450850" y="268288"/>
            <a:ext cx="8242300" cy="1401762"/>
          </a:xfrm>
        </p:spPr>
      </p:pic>
      <p:sp>
        <p:nvSpPr>
          <p:cNvPr id="2" name="Содержимое 1"/>
          <p:cNvSpPr>
            <a:spLocks noGrp="1"/>
          </p:cNvSpPr>
          <p:nvPr>
            <p:ph sz="quarter" idx="2"/>
          </p:nvPr>
        </p:nvSpPr>
        <p:spPr>
          <a:xfrm>
            <a:off x="0" y="1444625"/>
            <a:ext cx="4497388" cy="5413375"/>
          </a:xfrm>
        </p:spPr>
        <p:txBody>
          <a:bodyPr>
            <a:normAutofit lnSpcReduction="10000"/>
          </a:bodyPr>
          <a:lstStyle/>
          <a:p>
            <a:pPr marL="365760" indent="-256032" fontAlgn="auto">
              <a:spcAft>
                <a:spcPts val="0"/>
              </a:spcAft>
              <a:buFont typeface="Wingdings 3"/>
              <a:buNone/>
              <a:defRPr/>
            </a:pPr>
            <a:r>
              <a:rPr lang="ru-RU" dirty="0" smtClean="0"/>
              <a:t>	29 ноября 1871 г. в Петербурге открылась I передвижная художественная выставка, показанная затем в Москве, Киеве и Харькове. Мясоедов представил на эту выставку картину "Дедушка русского флота. (Ботик Петра I)" (1871), в которой решение исторической темы дано в бытовом плане.</a:t>
            </a:r>
            <a:endParaRPr lang="ru-RU" dirty="0"/>
          </a:p>
        </p:txBody>
      </p:sp>
      <p:pic>
        <p:nvPicPr>
          <p:cNvPr id="2050" name="Picture 2"/>
          <p:cNvPicPr>
            <a:picLocks noGrp="1" noChangeAspect="1" noChangeArrowheads="1"/>
          </p:cNvPicPr>
          <p:nvPr>
            <p:ph sz="quarter" idx="4"/>
          </p:nvPr>
        </p:nvPicPr>
        <p:blipFill>
          <a:blip r:embed="rId3"/>
          <a:srcRect/>
          <a:stretch>
            <a:fillRect/>
          </a:stretch>
        </p:blipFill>
        <p:spPr>
          <a:xfrm>
            <a:off x="4251325" y="1989138"/>
            <a:ext cx="4892675" cy="3089275"/>
          </a:xfrm>
          <a:ln>
            <a:prstDash val="soli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strips(downLeft)">
                                      <p:cBhvr>
                                        <p:cTn id="21" dur="500"/>
                                        <p:tgtEl>
                                          <p:spTgt spid="2050"/>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mph" presetSubtype="0" fill="hold" nodeType="clickEffect">
                                  <p:stCondLst>
                                    <p:cond delay="0"/>
                                  </p:stCondLst>
                                  <p:childTnLst>
                                    <p:animScale>
                                      <p:cBhvr>
                                        <p:cTn id="25" dur="2000" fill="hold"/>
                                        <p:tgtEl>
                                          <p:spTgt spid="2050"/>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1341438"/>
            <a:ext cx="9144000" cy="5111750"/>
          </a:xfrm>
        </p:spPr>
        <p:txBody>
          <a:bodyPr>
            <a:normAutofit fontScale="77500" lnSpcReduction="20000"/>
          </a:bodyPr>
          <a:lstStyle/>
          <a:p>
            <a:pPr marL="365760" indent="-256032" fontAlgn="auto">
              <a:spcAft>
                <a:spcPts val="0"/>
              </a:spcAft>
              <a:buFont typeface="Wingdings 3"/>
              <a:buNone/>
              <a:defRPr/>
            </a:pPr>
            <a:r>
              <a:rPr lang="ru-RU" dirty="0" smtClean="0"/>
              <a:t>	В марте 1872 г. открылась II передвижная выставка, на которой экспонировалось самое значительное полотно Мясоедова - "Земство обедает" (1872). Тихий провинциальный городок. Солнечный полдень. У подъезда земской управы группа крестьян. Один из них, примостившись на каменных плитах и подложив под голову котомку, дремлет. Другие неторопливо едят: хлеб с солью да лук - вот их обед. А рядом, в доме, только что отобедали господа: через открытое окно виден лакей, старательно перемывающий посуду, тут же - множество бутылок и графинов. Налицо критический сюжет - сопоставление земцев-господ и земцев-крестьян, контраст богатства и бедности. Но не это стало для художника главным в картине. Он сосредоточил все внимание на самих крестьянах. В них художник разглядел и запечатлел разнообразие характеров, особое благообразие, внутреннюю собранность, своеобразную красоту.</a:t>
            </a:r>
            <a:endParaRPr lang="ru-RU" dirty="0"/>
          </a:p>
        </p:txBody>
      </p:sp>
      <p:sp>
        <p:nvSpPr>
          <p:cNvPr id="3" name="Заголовок 2"/>
          <p:cNvSpPr>
            <a:spLocks noGrp="1"/>
          </p:cNvSpPr>
          <p:nvPr>
            <p:ph type="title"/>
          </p:nvPr>
        </p:nvSpPr>
        <p:spPr/>
        <p:txBody>
          <a:bodyPr/>
          <a:lstStyle/>
          <a:p>
            <a:pPr algn="ctr" fontAlgn="auto">
              <a:spcAft>
                <a:spcPts val="0"/>
              </a:spcAft>
              <a:defRPr/>
            </a:pPr>
            <a:r>
              <a:rPr lang="ru-RU"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reflection blurRad="6350" stA="55000" endA="300" endPos="45500" dir="5400000" sy="-100000" algn="bl" rotWithShape="0"/>
                </a:effectLst>
              </a:rPr>
              <a:t>Творчество Мясоедова.</a:t>
            </a:r>
            <a:endParaRPr lang="ru-RU" dirty="0"/>
          </a:p>
        </p:txBody>
      </p:sp>
      <p:pic>
        <p:nvPicPr>
          <p:cNvPr id="3074" name="Picture 2"/>
          <p:cNvPicPr>
            <a:picLocks noChangeAspect="1" noChangeArrowheads="1"/>
          </p:cNvPicPr>
          <p:nvPr/>
        </p:nvPicPr>
        <p:blipFill>
          <a:blip r:embed="rId2"/>
          <a:srcRect/>
          <a:stretch>
            <a:fillRect/>
          </a:stretch>
        </p:blipFill>
        <p:spPr bwMode="auto">
          <a:xfrm>
            <a:off x="0" y="549275"/>
            <a:ext cx="9145588" cy="5321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800" decel="100000"/>
                                        <p:tgtEl>
                                          <p:spTgt spid="3074"/>
                                        </p:tgtEl>
                                      </p:cBhvr>
                                    </p:animEffect>
                                    <p:anim calcmode="lin" valueType="num">
                                      <p:cBhvr>
                                        <p:cTn id="22" dur="800" decel="100000" fill="hold"/>
                                        <p:tgtEl>
                                          <p:spTgt spid="3074"/>
                                        </p:tgtEl>
                                        <p:attrNameLst>
                                          <p:attrName>style.rotation</p:attrName>
                                        </p:attrNameLst>
                                      </p:cBhvr>
                                      <p:tavLst>
                                        <p:tav tm="0">
                                          <p:val>
                                            <p:fltVal val="-90"/>
                                          </p:val>
                                        </p:tav>
                                        <p:tav tm="100000">
                                          <p:val>
                                            <p:fltVal val="0"/>
                                          </p:val>
                                        </p:tav>
                                      </p:tavLst>
                                    </p:anim>
                                    <p:anim calcmode="lin" valueType="num">
                                      <p:cBhvr>
                                        <p:cTn id="23" dur="800" decel="100000" fill="hold"/>
                                        <p:tgtEl>
                                          <p:spTgt spid="3074"/>
                                        </p:tgtEl>
                                        <p:attrNameLst>
                                          <p:attrName>ppt_x</p:attrName>
                                        </p:attrNameLst>
                                      </p:cBhvr>
                                      <p:tavLst>
                                        <p:tav tm="0">
                                          <p:val>
                                            <p:strVal val="#ppt_x+0.4"/>
                                          </p:val>
                                        </p:tav>
                                        <p:tav tm="100000">
                                          <p:val>
                                            <p:strVal val="#ppt_x-0.05"/>
                                          </p:val>
                                        </p:tav>
                                      </p:tavLst>
                                    </p:anim>
                                    <p:anim calcmode="lin" valueType="num">
                                      <p:cBhvr>
                                        <p:cTn id="24" dur="800" decel="100000" fill="hold"/>
                                        <p:tgtEl>
                                          <p:spTgt spid="3074"/>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3074"/>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30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buFont typeface="Wingdings 3" pitchFamily="18" charset="2"/>
              <a:buNone/>
            </a:pPr>
            <a:r>
              <a:rPr lang="ru-RU" smtClean="0"/>
              <a:t>	В другом фундаментальном полотне Мясоедова - "Чтение манифеста 19 февраля 1861 года" (1873) - раскрывается иной аспект той же темы - судьба крестьянства, обманутого в своих ожиданиях.</a:t>
            </a:r>
          </a:p>
        </p:txBody>
      </p:sp>
      <p:sp>
        <p:nvSpPr>
          <p:cNvPr id="3" name="Заголовок 2"/>
          <p:cNvSpPr>
            <a:spLocks noGrp="1"/>
          </p:cNvSpPr>
          <p:nvPr>
            <p:ph type="title"/>
          </p:nvPr>
        </p:nvSpPr>
        <p:spPr/>
        <p:txBody>
          <a:bodyPr/>
          <a:lstStyle/>
          <a:p>
            <a:pPr algn="ctr" fontAlgn="auto">
              <a:spcAft>
                <a:spcPts val="0"/>
              </a:spcAft>
              <a:defRPr/>
            </a:pPr>
            <a:r>
              <a:rPr lang="ru-RU"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reflection blurRad="6350" stA="55000" endA="300" endPos="45500" dir="5400000" sy="-100000" algn="bl" rotWithShape="0"/>
                </a:effectLst>
              </a:rPr>
              <a:t>Творчество Мясоедова.</a:t>
            </a:r>
            <a:endParaRPr lang="ru-RU" dirty="0"/>
          </a:p>
        </p:txBody>
      </p:sp>
      <p:pic>
        <p:nvPicPr>
          <p:cNvPr id="4099" name="Picture 3"/>
          <p:cNvPicPr>
            <a:picLocks noChangeAspect="1" noChangeArrowheads="1"/>
          </p:cNvPicPr>
          <p:nvPr/>
        </p:nvPicPr>
        <p:blipFill>
          <a:blip r:embed="rId2"/>
          <a:srcRect/>
          <a:stretch>
            <a:fillRect/>
          </a:stretch>
        </p:blipFill>
        <p:spPr bwMode="auto">
          <a:xfrm>
            <a:off x="0" y="549275"/>
            <a:ext cx="9163050" cy="58404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
                                        <p:tgtEl>
                                          <p:spTgt spid="2">
                                            <p:txEl>
                                              <p:pRg st="0" end="0"/>
                                            </p:txEl>
                                          </p:spTgt>
                                        </p:tgtEl>
                                      </p:cBhvr>
                                    </p:animEffect>
                                    <p:anim calcmode="lin" valueType="num">
                                      <p:cBhvr>
                                        <p:cTn id="15" dur="4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2">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2">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2">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4099"/>
                                        </p:tgtEl>
                                        <p:attrNameLst>
                                          <p:attrName>style.visibility</p:attrName>
                                        </p:attrNameLst>
                                      </p:cBhvr>
                                      <p:to>
                                        <p:strVal val="visible"/>
                                      </p:to>
                                    </p:set>
                                    <p:animEffect transition="in" filter="fade">
                                      <p:cBhvr>
                                        <p:cTn id="23" dur="1000"/>
                                        <p:tgtEl>
                                          <p:spTgt spid="4099"/>
                                        </p:tgtEl>
                                      </p:cBhvr>
                                    </p:animEffect>
                                    <p:anim calcmode="lin" valueType="num">
                                      <p:cBhvr>
                                        <p:cTn id="24" dur="1000" fill="hold"/>
                                        <p:tgtEl>
                                          <p:spTgt spid="4099"/>
                                        </p:tgtEl>
                                        <p:attrNameLst>
                                          <p:attrName>ppt_x</p:attrName>
                                        </p:attrNameLst>
                                      </p:cBhvr>
                                      <p:tavLst>
                                        <p:tav tm="0">
                                          <p:val>
                                            <p:strVal val="#ppt_x"/>
                                          </p:val>
                                        </p:tav>
                                        <p:tav tm="100000">
                                          <p:val>
                                            <p:strVal val="#ppt_x"/>
                                          </p:val>
                                        </p:tav>
                                      </p:tavLst>
                                    </p:anim>
                                    <p:anim calcmode="lin" valueType="num">
                                      <p:cBhvr>
                                        <p:cTn id="25"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1481138"/>
            <a:ext cx="9144000" cy="2379662"/>
          </a:xfrm>
        </p:spPr>
        <p:txBody>
          <a:bodyPr>
            <a:normAutofit fontScale="92500"/>
          </a:bodyPr>
          <a:lstStyle/>
          <a:p>
            <a:pPr marL="365760" indent="-256032" fontAlgn="auto">
              <a:spcAft>
                <a:spcPts val="0"/>
              </a:spcAft>
              <a:buFont typeface="Wingdings 3"/>
              <a:buNone/>
              <a:defRPr/>
            </a:pPr>
            <a:r>
              <a:rPr lang="ru-RU" dirty="0" smtClean="0"/>
              <a:t>	Изучение жизни русского крестьянства приводит Мясоедова к сюжетам, повествующим о древних поверьях и обычаях, их роли в жизни народа. Так, в картине "Опахивание" (1876) показано старинное ритуальное действо: крестьяне опахивают деревню от злых духов, впрягая в плуг обнаженных девушек.</a:t>
            </a:r>
            <a:endParaRPr lang="ru-RU" dirty="0"/>
          </a:p>
        </p:txBody>
      </p:sp>
      <p:sp>
        <p:nvSpPr>
          <p:cNvPr id="3" name="Заголовок 2"/>
          <p:cNvSpPr>
            <a:spLocks noGrp="1"/>
          </p:cNvSpPr>
          <p:nvPr>
            <p:ph type="title"/>
          </p:nvPr>
        </p:nvSpPr>
        <p:spPr/>
        <p:txBody>
          <a:bodyPr/>
          <a:lstStyle/>
          <a:p>
            <a:pPr algn="ctr" fontAlgn="auto">
              <a:spcAft>
                <a:spcPts val="0"/>
              </a:spcAft>
              <a:defRPr/>
            </a:pPr>
            <a:r>
              <a:rPr lang="ru-RU"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reflection blurRad="6350" stA="55000" endA="300" endPos="45500" dir="5400000" sy="-100000" algn="bl" rotWithShape="0"/>
                </a:effectLst>
              </a:rPr>
              <a:t>Творчество Мясоедова.</a:t>
            </a:r>
            <a:endParaRPr lang="ru-RU" dirty="0"/>
          </a:p>
        </p:txBody>
      </p:sp>
      <p:pic>
        <p:nvPicPr>
          <p:cNvPr id="5122" name="Picture 2"/>
          <p:cNvPicPr>
            <a:picLocks noChangeAspect="1" noChangeArrowheads="1"/>
          </p:cNvPicPr>
          <p:nvPr/>
        </p:nvPicPr>
        <p:blipFill>
          <a:blip r:embed="rId2"/>
          <a:srcRect/>
          <a:stretch>
            <a:fillRect/>
          </a:stretch>
        </p:blipFill>
        <p:spPr bwMode="auto">
          <a:xfrm>
            <a:off x="2124075" y="3854450"/>
            <a:ext cx="4679950" cy="3003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fade">
                                      <p:cBhvr>
                                        <p:cTn id="20"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81138"/>
            <a:ext cx="8229600" cy="5376862"/>
          </a:xfrm>
        </p:spPr>
        <p:txBody>
          <a:bodyPr/>
          <a:lstStyle/>
          <a:p>
            <a:pPr>
              <a:buFont typeface="Wingdings 3" pitchFamily="18" charset="2"/>
              <a:buNone/>
            </a:pPr>
            <a:r>
              <a:rPr lang="ru-RU" smtClean="0"/>
              <a:t>	1878-80 гг. Мясоедов работает над двумя вариантами "Засухи", где представлен молебен в поле. Параллельно идут поиски в области исторической тематики: художник пишет картину "Самосжигатели" (1882-84), сюжет которой стоит в очень тесной связи с предыдущими жанровыми картинами.</a:t>
            </a:r>
          </a:p>
        </p:txBody>
      </p:sp>
      <p:sp>
        <p:nvSpPr>
          <p:cNvPr id="3" name="Заголовок 2"/>
          <p:cNvSpPr>
            <a:spLocks noGrp="1"/>
          </p:cNvSpPr>
          <p:nvPr>
            <p:ph type="title"/>
          </p:nvPr>
        </p:nvSpPr>
        <p:spPr/>
        <p:txBody>
          <a:bodyPr/>
          <a:lstStyle/>
          <a:p>
            <a:pPr algn="ctr" fontAlgn="auto">
              <a:spcAft>
                <a:spcPts val="0"/>
              </a:spcAft>
              <a:defRPr/>
            </a:pPr>
            <a:r>
              <a:rPr lang="ru-RU"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reflection blurRad="6350" stA="55000" endA="300" endPos="45500" dir="5400000" sy="-100000" algn="bl" rotWithShape="0"/>
                </a:effectLst>
              </a:rPr>
              <a:t>Творчество Мясоедова.</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Grp="1" noChangeAspect="1" noChangeArrowheads="1"/>
          </p:cNvPicPr>
          <p:nvPr>
            <p:ph idx="1"/>
          </p:nvPr>
        </p:nvPicPr>
        <p:blipFill>
          <a:blip r:embed="rId2"/>
          <a:srcRect/>
          <a:stretch>
            <a:fillRect/>
          </a:stretch>
        </p:blipFill>
        <p:spPr>
          <a:xfrm>
            <a:off x="0" y="0"/>
            <a:ext cx="5715000" cy="2886075"/>
          </a:xfrm>
        </p:spPr>
      </p:pic>
      <p:pic>
        <p:nvPicPr>
          <p:cNvPr id="10" name="Picture 3"/>
          <p:cNvPicPr>
            <a:picLocks noChangeAspect="1" noChangeArrowheads="1"/>
          </p:cNvPicPr>
          <p:nvPr/>
        </p:nvPicPr>
        <p:blipFill>
          <a:blip r:embed="rId3"/>
          <a:srcRect/>
          <a:stretch>
            <a:fillRect/>
          </a:stretch>
        </p:blipFill>
        <p:spPr bwMode="auto">
          <a:xfrm>
            <a:off x="5759450" y="188913"/>
            <a:ext cx="3384550" cy="2232025"/>
          </a:xfrm>
          <a:prstGeom prst="rect">
            <a:avLst/>
          </a:prstGeom>
          <a:noFill/>
          <a:ln w="9525">
            <a:noFill/>
            <a:miter lim="800000"/>
            <a:headEnd/>
            <a:tailEnd/>
          </a:ln>
        </p:spPr>
      </p:pic>
      <p:pic>
        <p:nvPicPr>
          <p:cNvPr id="11" name="Picture 4"/>
          <p:cNvPicPr>
            <a:picLocks noChangeAspect="1" noChangeArrowheads="1"/>
          </p:cNvPicPr>
          <p:nvPr/>
        </p:nvPicPr>
        <p:blipFill>
          <a:blip r:embed="rId4"/>
          <a:srcRect/>
          <a:stretch>
            <a:fillRect/>
          </a:stretch>
        </p:blipFill>
        <p:spPr bwMode="auto">
          <a:xfrm>
            <a:off x="395288" y="2967038"/>
            <a:ext cx="8072437" cy="38909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800" decel="100000"/>
                                        <p:tgtEl>
                                          <p:spTgt spid="10"/>
                                        </p:tgtEl>
                                      </p:cBhvr>
                                    </p:animEffect>
                                    <p:anim calcmode="lin" valueType="num">
                                      <p:cBhvr>
                                        <p:cTn id="18" dur="800" decel="100000" fill="hold"/>
                                        <p:tgtEl>
                                          <p:spTgt spid="10"/>
                                        </p:tgtEl>
                                        <p:attrNameLst>
                                          <p:attrName>style.rotation</p:attrName>
                                        </p:attrNameLst>
                                      </p:cBhvr>
                                      <p:tavLst>
                                        <p:tav tm="0">
                                          <p:val>
                                            <p:fltVal val="-90"/>
                                          </p:val>
                                        </p:tav>
                                        <p:tav tm="100000">
                                          <p:val>
                                            <p:fltVal val="0"/>
                                          </p:val>
                                        </p:tav>
                                      </p:tavLst>
                                    </p:anim>
                                    <p:anim calcmode="lin" valueType="num">
                                      <p:cBhvr>
                                        <p:cTn id="19" dur="800" decel="100000" fill="hold"/>
                                        <p:tgtEl>
                                          <p:spTgt spid="10"/>
                                        </p:tgtEl>
                                        <p:attrNameLst>
                                          <p:attrName>ppt_x</p:attrName>
                                        </p:attrNameLst>
                                      </p:cBhvr>
                                      <p:tavLst>
                                        <p:tav tm="0">
                                          <p:val>
                                            <p:strVal val="#ppt_x+0.4"/>
                                          </p:val>
                                        </p:tav>
                                        <p:tav tm="100000">
                                          <p:val>
                                            <p:strVal val="#ppt_x-0.05"/>
                                          </p:val>
                                        </p:tav>
                                      </p:tavLst>
                                    </p:anim>
                                    <p:anim calcmode="lin" valueType="num">
                                      <p:cBhvr>
                                        <p:cTn id="20" dur="800" decel="100000" fill="hold"/>
                                        <p:tgtEl>
                                          <p:spTgt spid="10"/>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1481138"/>
            <a:ext cx="9144000" cy="4525962"/>
          </a:xfrm>
        </p:spPr>
        <p:txBody>
          <a:bodyPr>
            <a:normAutofit fontScale="77500" lnSpcReduction="20000"/>
          </a:bodyPr>
          <a:lstStyle/>
          <a:p>
            <a:pPr marL="365760" indent="-256032" fontAlgn="auto">
              <a:spcAft>
                <a:spcPts val="0"/>
              </a:spcAft>
              <a:buFont typeface="Wingdings 3"/>
              <a:buNone/>
              <a:defRPr/>
            </a:pPr>
            <a:r>
              <a:rPr lang="ru-RU" dirty="0" smtClean="0"/>
              <a:t>	К началу 1880-х гг. в творчестве Мясоедова намечается новый этап. В пейзаже "Дорога во ржи" (1881) поражает простота и выразительность мотива: удаляющаяся к горизонту фигура одинокого странника среди бескрайнего ржаного поля. Художник как бы открывает возможность более обобщенного, монументального решения жанровой картины, что в полной мере проявилось в "Косцах" (1887). Автор воспевает здесь радостную сторону бытия, передает красоту крестьянского труда, его мерный, слаженный, почти музыкальный ритм. Уже сами размеры холста (159х275 см) свидетельствуют о значимости для художника темы картины. Вместе с тем решение ее не лишено определенных противоречий. Полностью отказавшись от критического начала, художник отказался тем самым от основного принципа художественной системы 1870-х гг.</a:t>
            </a:r>
            <a:endParaRPr lang="ru-RU" dirty="0"/>
          </a:p>
        </p:txBody>
      </p:sp>
      <p:sp>
        <p:nvSpPr>
          <p:cNvPr id="3" name="Заголовок 2"/>
          <p:cNvSpPr>
            <a:spLocks noGrp="1"/>
          </p:cNvSpPr>
          <p:nvPr>
            <p:ph type="title"/>
          </p:nvPr>
        </p:nvSpPr>
        <p:spPr/>
        <p:txBody>
          <a:bodyPr/>
          <a:lstStyle/>
          <a:p>
            <a:pPr algn="ctr" fontAlgn="auto">
              <a:spcAft>
                <a:spcPts val="0"/>
              </a:spcAft>
              <a:defRPr/>
            </a:pPr>
            <a:r>
              <a:rPr lang="ru-RU"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reflection blurRad="6350" stA="55000" endA="300" endPos="45500" dir="5400000" sy="-100000" algn="bl" rotWithShape="0"/>
                </a:effectLst>
              </a:rPr>
              <a:t>Творчество Мясоедова.</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481328"/>
            <a:ext cx="9144000" cy="4525963"/>
          </a:xfrm>
        </p:spPr>
        <p:txBody>
          <a:bodyPr>
            <a:normAutofit fontScale="92500" lnSpcReduction="20000"/>
          </a:bodyPr>
          <a:lstStyle/>
          <a:p>
            <a:pPr marL="365760" indent="-256032" fontAlgn="auto">
              <a:spcAft>
                <a:spcPts val="0"/>
              </a:spcAft>
              <a:buFont typeface="Wingdings 3"/>
              <a:buNone/>
              <a:defRPr/>
            </a:pPr>
            <a:r>
              <a:rPr lang="ru-RU" b="1" dirty="0" smtClean="0"/>
              <a:t>		</a:t>
            </a: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Бытовой жанр</a:t>
            </a:r>
            <a:r>
              <a:rPr lang="ru-RU" b="1" dirty="0" smtClean="0"/>
              <a:t>,</a:t>
            </a:r>
            <a:r>
              <a:rPr lang="ru-RU" dirty="0" smtClean="0"/>
              <a:t> один из жанров изобразительного искусства, посвященный повседневной частной и общественной жизни (обычно современной художнику). Ведущую роль в </a:t>
            </a: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Бытовой жанр </a:t>
            </a:r>
            <a:r>
              <a:rPr lang="ru-RU" dirty="0" smtClean="0"/>
              <a:t>играет бытовая (жанровая) живопись; жанровые темы распространены также в графике и в скульптуре, преимущественно небольших размеров. </a:t>
            </a:r>
          </a:p>
          <a:p>
            <a:pPr marL="365760" indent="-256032" fontAlgn="auto">
              <a:spcAft>
                <a:spcPts val="0"/>
              </a:spcAft>
              <a:buFont typeface="Wingdings 3"/>
              <a:buNone/>
              <a:defRPr/>
            </a:pPr>
            <a:r>
              <a:rPr lang="ru-RU" dirty="0" smtClean="0"/>
              <a:t>		В процессе развития </a:t>
            </a: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Бытовой жанр </a:t>
            </a:r>
            <a:r>
              <a:rPr lang="ru-RU" dirty="0" smtClean="0"/>
              <a:t>определились присущие ему возможности — от достоверной фиксации увиденных в жизни взаимоотношений и поведения людей в быту до глубокого раскрытия внутреннего смысла и общественно-исторического содержания явлений повседневной жизни.</a:t>
            </a:r>
            <a:endParaRPr lang="ru-RU" dirty="0"/>
          </a:p>
        </p:txBody>
      </p:sp>
      <p:pic>
        <p:nvPicPr>
          <p:cNvPr id="2" name="Заголовок 1"/>
          <p:cNvPicPr>
            <a:picLocks noGrp="1" noChangeArrowheads="1"/>
          </p:cNvPicPr>
          <p:nvPr>
            <p:ph type="title"/>
          </p:nvPr>
        </p:nvPicPr>
        <p:blipFill>
          <a:blip r:embed="rId2"/>
          <a:srcRect/>
          <a:stretch>
            <a:fillRect/>
          </a:stretch>
        </p:blipFill>
        <p:spPr bwMode="auto">
          <a:xfrm>
            <a:off x="450850" y="268288"/>
            <a:ext cx="8242300" cy="1401762"/>
          </a:xfrm>
        </p:spPr>
      </p:pic>
      <p:pic>
        <p:nvPicPr>
          <p:cNvPr id="2051" name="Picture 3"/>
          <p:cNvPicPr>
            <a:picLocks noChangeAspect="1" noChangeArrowheads="1"/>
          </p:cNvPicPr>
          <p:nvPr/>
        </p:nvPicPr>
        <p:blipFill>
          <a:blip r:embed="rId3"/>
          <a:srcRect/>
          <a:stretch>
            <a:fillRect/>
          </a:stretch>
        </p:blipFill>
        <p:spPr bwMode="auto">
          <a:xfrm>
            <a:off x="0" y="0"/>
            <a:ext cx="10117138" cy="7677150"/>
          </a:xfrm>
          <a:prstGeom prst="rect">
            <a:avLst/>
          </a:prstGeom>
          <a:noFill/>
          <a:ln w="9525">
            <a:noFill/>
            <a:miter lim="800000"/>
            <a:headEnd/>
            <a:tailEnd/>
          </a:ln>
        </p:spPr>
      </p:pic>
      <p:pic>
        <p:nvPicPr>
          <p:cNvPr id="2052" name="Picture 4"/>
          <p:cNvPicPr>
            <a:picLocks noChangeAspect="1" noChangeArrowheads="1"/>
          </p:cNvPicPr>
          <p:nvPr/>
        </p:nvPicPr>
        <p:blipFill>
          <a:blip r:embed="rId4"/>
          <a:srcRect/>
          <a:stretch>
            <a:fillRect/>
          </a:stretch>
        </p:blipFill>
        <p:spPr bwMode="auto">
          <a:xfrm>
            <a:off x="1979613" y="0"/>
            <a:ext cx="5616575" cy="7389813"/>
          </a:xfrm>
          <a:prstGeom prst="rect">
            <a:avLst/>
          </a:prstGeom>
          <a:noFill/>
          <a:ln w="9525">
            <a:noFill/>
            <a:miter lim="800000"/>
            <a:headEnd/>
            <a:tailEnd/>
          </a:ln>
        </p:spPr>
      </p:pic>
      <p:pic>
        <p:nvPicPr>
          <p:cNvPr id="2053" name="Picture 5"/>
          <p:cNvPicPr>
            <a:picLocks noChangeAspect="1" noChangeArrowheads="1"/>
          </p:cNvPicPr>
          <p:nvPr/>
        </p:nvPicPr>
        <p:blipFill>
          <a:blip r:embed="rId5"/>
          <a:srcRect/>
          <a:stretch>
            <a:fillRect/>
          </a:stretch>
        </p:blipFill>
        <p:spPr bwMode="auto">
          <a:xfrm>
            <a:off x="1476375" y="0"/>
            <a:ext cx="7127875" cy="76977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 calcmode="lin" valueType="num">
                                      <p:cBhvr>
                                        <p:cTn id="14" dur="500" fill="hold"/>
                                        <p:tgtEl>
                                          <p:spTgt spid="2051"/>
                                        </p:tgtEl>
                                        <p:attrNameLst>
                                          <p:attrName>ppt_w</p:attrName>
                                        </p:attrNameLst>
                                      </p:cBhvr>
                                      <p:tavLst>
                                        <p:tav tm="0">
                                          <p:val>
                                            <p:fltVal val="0"/>
                                          </p:val>
                                        </p:tav>
                                        <p:tav tm="100000">
                                          <p:val>
                                            <p:strVal val="#ppt_w"/>
                                          </p:val>
                                        </p:tav>
                                      </p:tavLst>
                                    </p:anim>
                                    <p:anim calcmode="lin" valueType="num">
                                      <p:cBhvr>
                                        <p:cTn id="15" dur="500" fill="hold"/>
                                        <p:tgtEl>
                                          <p:spTgt spid="2051"/>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51" presetClass="entr" presetSubtype="0" fill="hold" nodeType="click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fade">
                                      <p:cBhvr>
                                        <p:cTn id="20" dur="770" decel="100000"/>
                                        <p:tgtEl>
                                          <p:spTgt spid="2052"/>
                                        </p:tgtEl>
                                      </p:cBhvr>
                                    </p:animEffect>
                                    <p:animScale>
                                      <p:cBhvr>
                                        <p:cTn id="21" dur="770" decel="100000"/>
                                        <p:tgtEl>
                                          <p:spTgt spid="2052"/>
                                        </p:tgtEl>
                                      </p:cBhvr>
                                      <p:from x="10000" y="10000"/>
                                      <p:to x="200000" y="450000"/>
                                    </p:animScale>
                                    <p:animScale>
                                      <p:cBhvr>
                                        <p:cTn id="22" dur="1230" accel="100000" fill="hold">
                                          <p:stCondLst>
                                            <p:cond delay="770"/>
                                          </p:stCondLst>
                                        </p:cTn>
                                        <p:tgtEl>
                                          <p:spTgt spid="2052"/>
                                        </p:tgtEl>
                                      </p:cBhvr>
                                      <p:from x="200000" y="450000"/>
                                      <p:to x="100000" y="100000"/>
                                    </p:animScale>
                                    <p:set>
                                      <p:cBhvr>
                                        <p:cTn id="23" dur="770" fill="hold"/>
                                        <p:tgtEl>
                                          <p:spTgt spid="2052"/>
                                        </p:tgtEl>
                                        <p:attrNameLst>
                                          <p:attrName>ppt_x</p:attrName>
                                        </p:attrNameLst>
                                      </p:cBhvr>
                                      <p:to>
                                        <p:strVal val="(0.5)"/>
                                      </p:to>
                                    </p:set>
                                    <p:anim from="(0.5)" to="(#ppt_x)" calcmode="lin" valueType="num">
                                      <p:cBhvr>
                                        <p:cTn id="24" dur="1230" accel="100000" fill="hold">
                                          <p:stCondLst>
                                            <p:cond delay="770"/>
                                          </p:stCondLst>
                                        </p:cTn>
                                        <p:tgtEl>
                                          <p:spTgt spid="2052"/>
                                        </p:tgtEl>
                                        <p:attrNameLst>
                                          <p:attrName>ppt_x</p:attrName>
                                        </p:attrNameLst>
                                      </p:cBhvr>
                                    </p:anim>
                                    <p:set>
                                      <p:cBhvr>
                                        <p:cTn id="25" dur="770" fill="hold"/>
                                        <p:tgtEl>
                                          <p:spTgt spid="2052"/>
                                        </p:tgtEl>
                                        <p:attrNameLst>
                                          <p:attrName>ppt_y</p:attrName>
                                        </p:attrNameLst>
                                      </p:cBhvr>
                                      <p:to>
                                        <p:strVal val="(#ppt_y+0.4)"/>
                                      </p:to>
                                    </p:set>
                                    <p:anim from="(#ppt_y+0.4)" to="(#ppt_y)" calcmode="lin" valueType="num">
                                      <p:cBhvr>
                                        <p:cTn id="26" dur="1230" accel="100000" fill="hold">
                                          <p:stCondLst>
                                            <p:cond delay="770"/>
                                          </p:stCondLst>
                                        </p:cTn>
                                        <p:tgtEl>
                                          <p:spTgt spid="2052"/>
                                        </p:tgtEl>
                                        <p:attrNameLst>
                                          <p:attrName>ppt_y</p:attrName>
                                        </p:attrNameLst>
                                      </p:cBhvr>
                                    </p:anim>
                                  </p:childTnLst>
                                </p:cTn>
                              </p:par>
                            </p:childTnLst>
                          </p:cTn>
                        </p:par>
                      </p:childTnLst>
                    </p:cTn>
                  </p:par>
                  <p:par>
                    <p:cTn id="27" fill="hold">
                      <p:stCondLst>
                        <p:cond delay="indefinite"/>
                      </p:stCondLst>
                      <p:childTnLst>
                        <p:par>
                          <p:cTn id="28" fill="hold">
                            <p:stCondLst>
                              <p:cond delay="0"/>
                            </p:stCondLst>
                            <p:childTnLst>
                              <p:par>
                                <p:cTn id="29" presetID="51" presetClass="exit" presetSubtype="0" fill="hold" nodeType="clickEffect">
                                  <p:stCondLst>
                                    <p:cond delay="0"/>
                                  </p:stCondLst>
                                  <p:childTnLst>
                                    <p:animEffect transition="out" filter="fade">
                                      <p:cBhvr>
                                        <p:cTn id="30" dur="770" accel="100000">
                                          <p:stCondLst>
                                            <p:cond delay="1230"/>
                                          </p:stCondLst>
                                        </p:cTn>
                                        <p:tgtEl>
                                          <p:spTgt spid="2052"/>
                                        </p:tgtEl>
                                      </p:cBhvr>
                                    </p:animEffect>
                                    <p:animScale>
                                      <p:cBhvr>
                                        <p:cTn id="31" dur="770" accel="100000">
                                          <p:stCondLst>
                                            <p:cond delay="1230"/>
                                          </p:stCondLst>
                                        </p:cTn>
                                        <p:tgtEl>
                                          <p:spTgt spid="2052"/>
                                        </p:tgtEl>
                                      </p:cBhvr>
                                      <p:from x="200000" y="450000"/>
                                      <p:to x="10000" y="10000"/>
                                    </p:animScale>
                                    <p:animScale>
                                      <p:cBhvr>
                                        <p:cTn id="32" dur="1230" decel="100000"/>
                                        <p:tgtEl>
                                          <p:spTgt spid="2052"/>
                                        </p:tgtEl>
                                      </p:cBhvr>
                                      <p:from x="100000" y="100000"/>
                                      <p:to x="200000" y="450000"/>
                                    </p:animScale>
                                    <p:anim from="(ppt_x)" to="(0.5)" calcmode="lin" valueType="num">
                                      <p:cBhvr>
                                        <p:cTn id="33" dur="1230" decel="100000"/>
                                        <p:tgtEl>
                                          <p:spTgt spid="2052"/>
                                        </p:tgtEl>
                                        <p:attrNameLst>
                                          <p:attrName>ppt_x</p:attrName>
                                        </p:attrNameLst>
                                      </p:cBhvr>
                                    </p:anim>
                                    <p:anim from="(0.5)" to="(0.5)" calcmode="lin" valueType="num">
                                      <p:cBhvr>
                                        <p:cTn id="34" dur="770">
                                          <p:stCondLst>
                                            <p:cond delay="1230"/>
                                          </p:stCondLst>
                                        </p:cTn>
                                        <p:tgtEl>
                                          <p:spTgt spid="2052"/>
                                        </p:tgtEl>
                                        <p:attrNameLst>
                                          <p:attrName>ppt_x</p:attrName>
                                        </p:attrNameLst>
                                      </p:cBhvr>
                                    </p:anim>
                                    <p:anim from="(ppt_y)" to="(ppt_y+0.4)" calcmode="lin" valueType="num">
                                      <p:cBhvr>
                                        <p:cTn id="35" dur="1230" decel="100000"/>
                                        <p:tgtEl>
                                          <p:spTgt spid="2052"/>
                                        </p:tgtEl>
                                        <p:attrNameLst>
                                          <p:attrName>ppt_y</p:attrName>
                                        </p:attrNameLst>
                                      </p:cBhvr>
                                    </p:anim>
                                    <p:anim from="(ppt_y)" to="(ppt_y)" calcmode="lin" valueType="num">
                                      <p:cBhvr>
                                        <p:cTn id="36" dur="770">
                                          <p:stCondLst>
                                            <p:cond delay="1230"/>
                                          </p:stCondLst>
                                        </p:cTn>
                                        <p:tgtEl>
                                          <p:spTgt spid="2052"/>
                                        </p:tgtEl>
                                        <p:attrNameLst>
                                          <p:attrName>ppt_y</p:attrName>
                                        </p:attrNameLst>
                                      </p:cBhvr>
                                    </p:anim>
                                    <p:set>
                                      <p:cBhvr>
                                        <p:cTn id="37" dur="1" fill="hold">
                                          <p:stCondLst>
                                            <p:cond delay="1999"/>
                                          </p:stCondLst>
                                        </p:cTn>
                                        <p:tgtEl>
                                          <p:spTgt spid="205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nodeType="click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wedge">
                                      <p:cBhvr>
                                        <p:cTn id="42" dur="2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684213" y="0"/>
            <a:ext cx="7920037" cy="3525838"/>
          </a:xfrm>
          <a:prstGeom prst="rect">
            <a:avLst/>
          </a:prstGeom>
          <a:noFill/>
          <a:ln w="9525">
            <a:noFill/>
            <a:miter lim="800000"/>
            <a:headEnd/>
            <a:tailEnd/>
          </a:ln>
        </p:spPr>
      </p:pic>
      <p:pic>
        <p:nvPicPr>
          <p:cNvPr id="7171" name="Picture 3"/>
          <p:cNvPicPr>
            <a:picLocks noChangeAspect="1" noChangeArrowheads="1"/>
          </p:cNvPicPr>
          <p:nvPr/>
        </p:nvPicPr>
        <p:blipFill>
          <a:blip r:embed="rId3"/>
          <a:srcRect/>
          <a:stretch>
            <a:fillRect/>
          </a:stretch>
        </p:blipFill>
        <p:spPr bwMode="auto">
          <a:xfrm>
            <a:off x="1403350" y="3603625"/>
            <a:ext cx="6264275" cy="3254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gtEl>
                                        <p:attrNameLst>
                                          <p:attrName>style.visibility</p:attrName>
                                        </p:attrNameLst>
                                      </p:cBhvr>
                                      <p:to>
                                        <p:strVal val="visible"/>
                                      </p:to>
                                    </p:set>
                                    <p:animEffect transition="in" filter="fade">
                                      <p:cBhvr>
                                        <p:cTn id="14" dur="1000"/>
                                        <p:tgtEl>
                                          <p:spTgt spid="7171"/>
                                        </p:tgtEl>
                                      </p:cBhvr>
                                    </p:animEffect>
                                    <p:anim calcmode="lin" valueType="num">
                                      <p:cBhvr>
                                        <p:cTn id="15" dur="1000" fill="hold"/>
                                        <p:tgtEl>
                                          <p:spTgt spid="7171"/>
                                        </p:tgtEl>
                                        <p:attrNameLst>
                                          <p:attrName>ppt_x</p:attrName>
                                        </p:attrNameLst>
                                      </p:cBhvr>
                                      <p:tavLst>
                                        <p:tav tm="0">
                                          <p:val>
                                            <p:strVal val="#ppt_x"/>
                                          </p:val>
                                        </p:tav>
                                        <p:tav tm="100000">
                                          <p:val>
                                            <p:strVal val="#ppt_x"/>
                                          </p:val>
                                        </p:tav>
                                      </p:tavLst>
                                    </p:anim>
                                    <p:anim calcmode="lin" valueType="num">
                                      <p:cBhvr>
                                        <p:cTn id="16" dur="1000" fill="hold"/>
                                        <p:tgtEl>
                                          <p:spTgt spid="71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lnSpcReduction="10000"/>
          </a:bodyPr>
          <a:lstStyle/>
          <a:p>
            <a:pPr marL="365760" indent="-256032" fontAlgn="auto">
              <a:spcAft>
                <a:spcPts val="0"/>
              </a:spcAft>
              <a:buFont typeface="Wingdings 3"/>
              <a:buNone/>
              <a:defRPr/>
            </a:pPr>
            <a:r>
              <a:rPr lang="ru-RU" dirty="0" smtClean="0"/>
              <a:t>	Не освоив нового образного языка и не будучи подготовленным к восприятию художественных идей нового поколения живописцев, Мясоедов оказался в числе тех </a:t>
            </a:r>
            <a:r>
              <a:rPr lang="ru-RU" smtClean="0"/>
              <a:t>представителей Товарищества передвижных художественных выставок, </a:t>
            </a:r>
            <a:r>
              <a:rPr lang="ru-RU" dirty="0" smtClean="0"/>
              <a:t>которые на рубеже 1880-х и 1890-х гг. не пожелали допустить в свои ряды молодых художников. Последние годы жизни художника не внесли ничего существенного в его творчество.</a:t>
            </a:r>
            <a:endParaRPr lang="ru-RU" dirty="0"/>
          </a:p>
        </p:txBody>
      </p:sp>
      <p:pic>
        <p:nvPicPr>
          <p:cNvPr id="3" name="Заголовок 2"/>
          <p:cNvPicPr>
            <a:picLocks noGrp="1" noChangeArrowheads="1"/>
          </p:cNvPicPr>
          <p:nvPr>
            <p:ph type="title"/>
          </p:nvPr>
        </p:nvPicPr>
        <p:blipFill>
          <a:blip r:embed="rId2"/>
          <a:srcRect/>
          <a:stretch>
            <a:fillRect/>
          </a:stretch>
        </p:blipFill>
        <p:spPr bwMode="auto">
          <a:xfrm>
            <a:off x="450850" y="268288"/>
            <a:ext cx="8242300" cy="140176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
                                        <p:tgtEl>
                                          <p:spTgt spid="2">
                                            <p:txEl>
                                              <p:pRg st="0" end="0"/>
                                            </p:txEl>
                                          </p:spTgt>
                                        </p:tgtEl>
                                      </p:cBhvr>
                                    </p:animEffect>
                                    <p:anim calcmode="lin" valueType="num">
                                      <p:cBhvr>
                                        <p:cTn id="15" dur="4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2">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2">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2">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ru-RU"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reflection blurRad="6350" stA="55000" endA="300" endPos="45500" dir="5400000" sy="-100000" algn="bl" rotWithShape="0"/>
                </a:effectLst>
              </a:rPr>
              <a:t>Бытовой жанр в России.</a:t>
            </a:r>
            <a:endParaRPr lang="ru-RU"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5" name="Содержимое 4"/>
          <p:cNvSpPr>
            <a:spLocks noGrp="1"/>
          </p:cNvSpPr>
          <p:nvPr>
            <p:ph idx="1"/>
          </p:nvPr>
        </p:nvSpPr>
        <p:spPr>
          <a:xfrm>
            <a:off x="0" y="1481138"/>
            <a:ext cx="9144000" cy="4395787"/>
          </a:xfrm>
        </p:spPr>
        <p:txBody>
          <a:bodyPr>
            <a:normAutofit fontScale="92500"/>
          </a:bodyPr>
          <a:lstStyle/>
          <a:p>
            <a:pPr marL="365760" indent="-256032" fontAlgn="auto">
              <a:spcAft>
                <a:spcPts val="0"/>
              </a:spcAft>
              <a:buFont typeface="Wingdings 3"/>
              <a:buNone/>
              <a:defRPr/>
            </a:pPr>
            <a:r>
              <a:rPr lang="ru-RU" dirty="0" smtClean="0"/>
              <a:t>	В семидесятых годах XIX века возникло новое, не зависящее от Академии художеств, творческое объединение – Товарищество передвижных художественных выставок. Организация передвижников превратилась очень скоро в крупнейший центр художественной жизни России, в оплот нового реалистического направления в живописи, а императорская Академия художеств, хотя и оставалась официальным руководящим органом в области искусства, все более утрачивала авторитет и эту роль основного центра.</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450850" y="268288"/>
            <a:ext cx="8242300" cy="1401762"/>
          </a:xfrm>
        </p:spPr>
      </p:pic>
      <p:sp>
        <p:nvSpPr>
          <p:cNvPr id="5" name="Содержимое 4"/>
          <p:cNvSpPr>
            <a:spLocks noGrp="1"/>
          </p:cNvSpPr>
          <p:nvPr>
            <p:ph sz="quarter" idx="2"/>
          </p:nvPr>
        </p:nvSpPr>
        <p:spPr>
          <a:xfrm>
            <a:off x="0" y="1444625"/>
            <a:ext cx="4497388" cy="5413375"/>
          </a:xfrm>
          <a:ln>
            <a:prstDash val="solid"/>
          </a:ln>
        </p:spPr>
        <p:txBody>
          <a:bodyPr/>
          <a:lstStyle/>
          <a:p>
            <a:pPr>
              <a:buFont typeface="Wingdings 3" pitchFamily="18" charset="2"/>
              <a:buNone/>
            </a:pPr>
            <a:r>
              <a:rPr lang="ru-RU" smtClean="0"/>
              <a:t>	Созданное по инициативе Г.Г. Мясоедова, Н.Н. Ге, В.Г. Перова, Товарищество включило в свой состав передовые силы русской демократической художественной культуры. Идейным и организационным руководителем передвижников долгие годы был И.Н. Крамской.</a:t>
            </a:r>
          </a:p>
        </p:txBody>
      </p:sp>
      <p:pic>
        <p:nvPicPr>
          <p:cNvPr id="4098" name="Picture 2"/>
          <p:cNvPicPr>
            <a:picLocks noChangeAspect="1" noChangeArrowheads="1"/>
          </p:cNvPicPr>
          <p:nvPr/>
        </p:nvPicPr>
        <p:blipFill>
          <a:blip r:embed="rId3"/>
          <a:srcRect/>
          <a:stretch>
            <a:fillRect/>
          </a:stretch>
        </p:blipFill>
        <p:spPr bwMode="auto">
          <a:xfrm>
            <a:off x="4427538" y="1268413"/>
            <a:ext cx="1905000" cy="2590800"/>
          </a:xfrm>
          <a:prstGeom prst="rect">
            <a:avLst/>
          </a:prstGeom>
          <a:noFill/>
          <a:ln w="9525">
            <a:noFill/>
            <a:miter lim="800000"/>
            <a:headEnd/>
            <a:tailEnd/>
          </a:ln>
        </p:spPr>
      </p:pic>
      <p:pic>
        <p:nvPicPr>
          <p:cNvPr id="4099" name="Picture 3"/>
          <p:cNvPicPr>
            <a:picLocks noChangeAspect="1" noChangeArrowheads="1"/>
          </p:cNvPicPr>
          <p:nvPr/>
        </p:nvPicPr>
        <p:blipFill>
          <a:blip r:embed="rId4"/>
          <a:srcRect/>
          <a:stretch>
            <a:fillRect/>
          </a:stretch>
        </p:blipFill>
        <p:spPr bwMode="auto">
          <a:xfrm>
            <a:off x="6516688" y="1268413"/>
            <a:ext cx="2376487" cy="3038475"/>
          </a:xfrm>
          <a:prstGeom prst="rect">
            <a:avLst/>
          </a:prstGeom>
          <a:noFill/>
          <a:ln w="9525">
            <a:noFill/>
            <a:miter lim="800000"/>
            <a:headEnd/>
            <a:tailEnd/>
          </a:ln>
        </p:spPr>
      </p:pic>
      <p:pic>
        <p:nvPicPr>
          <p:cNvPr id="4100" name="Picture 4"/>
          <p:cNvPicPr>
            <a:picLocks noChangeAspect="1" noChangeArrowheads="1"/>
          </p:cNvPicPr>
          <p:nvPr/>
        </p:nvPicPr>
        <p:blipFill>
          <a:blip r:embed="rId5"/>
          <a:srcRect/>
          <a:stretch>
            <a:fillRect/>
          </a:stretch>
        </p:blipFill>
        <p:spPr bwMode="auto">
          <a:xfrm>
            <a:off x="4356100" y="4149725"/>
            <a:ext cx="2044700" cy="2547938"/>
          </a:xfrm>
          <a:prstGeom prst="rect">
            <a:avLst/>
          </a:prstGeom>
          <a:noFill/>
          <a:ln w="9525">
            <a:noFill/>
            <a:miter lim="800000"/>
            <a:headEnd/>
            <a:tailEnd/>
          </a:ln>
        </p:spPr>
      </p:pic>
      <p:pic>
        <p:nvPicPr>
          <p:cNvPr id="4101" name="Picture 5"/>
          <p:cNvPicPr>
            <a:picLocks noChangeAspect="1" noChangeArrowheads="1"/>
          </p:cNvPicPr>
          <p:nvPr/>
        </p:nvPicPr>
        <p:blipFill>
          <a:blip r:embed="rId6"/>
          <a:srcRect/>
          <a:stretch>
            <a:fillRect/>
          </a:stretch>
        </p:blipFill>
        <p:spPr bwMode="auto">
          <a:xfrm>
            <a:off x="7019925" y="4365625"/>
            <a:ext cx="1712913" cy="2309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3" presetClass="entr" presetSubtype="16"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plus(in)">
                                      <p:cBhvr>
                                        <p:cTn id="21" dur="2000"/>
                                        <p:tgtEl>
                                          <p:spTgt spid="4098"/>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4099"/>
                                        </p:tgtEl>
                                        <p:attrNameLst>
                                          <p:attrName>style.visibility</p:attrName>
                                        </p:attrNameLst>
                                      </p:cBhvr>
                                      <p:to>
                                        <p:strVal val="visible"/>
                                      </p:to>
                                    </p:set>
                                    <p:animEffect transition="in" filter="box(in)">
                                      <p:cBhvr>
                                        <p:cTn id="26" dur="500"/>
                                        <p:tgtEl>
                                          <p:spTgt spid="409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4100"/>
                                        </p:tgtEl>
                                        <p:attrNameLst>
                                          <p:attrName>style.visibility</p:attrName>
                                        </p:attrNameLst>
                                      </p:cBhvr>
                                      <p:to>
                                        <p:strVal val="visible"/>
                                      </p:to>
                                    </p:set>
                                    <p:animEffect transition="in" filter="diamond(in)">
                                      <p:cBhvr>
                                        <p:cTn id="31" dur="2000"/>
                                        <p:tgtEl>
                                          <p:spTgt spid="4100"/>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4101"/>
                                        </p:tgtEl>
                                        <p:attrNameLst>
                                          <p:attrName>style.visibility</p:attrName>
                                        </p:attrNameLst>
                                      </p:cBhvr>
                                      <p:to>
                                        <p:strVal val="visible"/>
                                      </p:to>
                                    </p:set>
                                    <p:animEffect transition="in" filter="checkerboard(across)">
                                      <p:cBhvr>
                                        <p:cTn id="36"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052513"/>
            <a:ext cx="9144000" cy="5805487"/>
          </a:xfrm>
        </p:spPr>
        <p:txBody>
          <a:bodyPr>
            <a:normAutofit fontScale="70000" lnSpcReduction="20000"/>
          </a:bodyPr>
          <a:lstStyle/>
          <a:p>
            <a:pPr marL="365760" indent="-256032" fontAlgn="auto">
              <a:spcAft>
                <a:spcPts val="0"/>
              </a:spcAft>
              <a:buFont typeface="Wingdings 3"/>
              <a:buNone/>
              <a:defRPr/>
            </a:pPr>
            <a:r>
              <a:rPr lang="ru-RU" dirty="0" smtClean="0"/>
              <a:t>		В своем творчестве передвижники, на основе реалистического метода, глубоко и всесторонне отображали современную им жизнь трудового народа России. Бытовой жанр являлся ведущим в их творчестве. </a:t>
            </a:r>
          </a:p>
          <a:p>
            <a:pPr marL="365760" indent="-256032" fontAlgn="auto">
              <a:spcAft>
                <a:spcPts val="0"/>
              </a:spcAft>
              <a:buFont typeface="Wingdings 3"/>
              <a:buNone/>
              <a:defRPr/>
            </a:pPr>
            <a:r>
              <a:rPr lang="ru-RU" dirty="0" smtClean="0"/>
              <a:t>		Важное место занимало у них и искусство портрета, замечательное содержательностью социально-психологических характеристик. Многие произведения передвижников посвящены русской истории, в которой их внимание особенно привлекали полные драматизма народные движения. Эти произведения были отмечены глубиной исторического познания прошлого. </a:t>
            </a:r>
          </a:p>
          <a:p>
            <a:pPr marL="365760" indent="-256032" fontAlgn="auto">
              <a:spcAft>
                <a:spcPts val="0"/>
              </a:spcAft>
              <a:buFont typeface="Wingdings 3"/>
              <a:buNone/>
              <a:defRPr/>
            </a:pPr>
            <a:r>
              <a:rPr lang="ru-RU" dirty="0" smtClean="0"/>
              <a:t>		В пейзажных работах передвижники обращались к простым, обычным мотивам родной природы, создавая картины, проникнутые патриотическим чувством, большим общественным содержанием. Значительное число произведений передвижников воспроизводило образы народного творчества и литературы. Правдиво изображая события и сцены из жизни, они в своих работах выносили приговор окружающей действительности, обличали жестокое угнетение народа. Вместе с тем передвижники показали героическую борьбу народа за социальное и национальное освобождение, мудрость, красоту, силу человека труда, многообразие и поэтическое обаяние родной природы.</a:t>
            </a:r>
          </a:p>
          <a:p>
            <a:pPr marL="365760" indent="-256032" fontAlgn="auto">
              <a:spcAft>
                <a:spcPts val="0"/>
              </a:spcAft>
              <a:buFont typeface="Wingdings 3"/>
              <a:buNone/>
              <a:defRPr/>
            </a:pPr>
            <a:endParaRPr lang="ru-RU" dirty="0" smtClean="0"/>
          </a:p>
          <a:p>
            <a:pPr marL="365760" indent="-256032" fontAlgn="auto">
              <a:spcAft>
                <a:spcPts val="0"/>
              </a:spcAft>
              <a:buFont typeface="Wingdings 3"/>
              <a:buNone/>
              <a:defRPr/>
            </a:pPr>
            <a:r>
              <a:rPr lang="ru-RU" dirty="0" smtClean="0"/>
              <a:t>		</a:t>
            </a:r>
            <a:endParaRPr lang="ru-RU" dirty="0"/>
          </a:p>
        </p:txBody>
      </p:sp>
      <p:pic>
        <p:nvPicPr>
          <p:cNvPr id="2" name="Заголовок 1"/>
          <p:cNvPicPr>
            <a:picLocks noGrp="1" noChangeArrowheads="1"/>
          </p:cNvPicPr>
          <p:nvPr>
            <p:ph type="title"/>
          </p:nvPr>
        </p:nvPicPr>
        <p:blipFill>
          <a:blip r:embed="rId2"/>
          <a:srcRect/>
          <a:stretch>
            <a:fillRect/>
          </a:stretch>
        </p:blipFill>
        <p:spPr bwMode="auto">
          <a:xfrm>
            <a:off x="463550" y="-6350"/>
            <a:ext cx="8242300" cy="1401763"/>
          </a:xfrm>
        </p:spPr>
      </p:pic>
      <p:pic>
        <p:nvPicPr>
          <p:cNvPr id="5122" name="Picture 2"/>
          <p:cNvPicPr>
            <a:picLocks noChangeAspect="1" noChangeArrowheads="1"/>
          </p:cNvPicPr>
          <p:nvPr/>
        </p:nvPicPr>
        <p:blipFill>
          <a:blip r:embed="rId3"/>
          <a:srcRect/>
          <a:stretch>
            <a:fillRect/>
          </a:stretch>
        </p:blipFill>
        <p:spPr bwMode="auto">
          <a:xfrm>
            <a:off x="0" y="0"/>
            <a:ext cx="11325225" cy="8343900"/>
          </a:xfrm>
          <a:prstGeom prst="rect">
            <a:avLst/>
          </a:prstGeom>
          <a:noFill/>
          <a:ln w="9525">
            <a:noFill/>
            <a:miter lim="800000"/>
            <a:headEnd/>
            <a:tailEnd/>
          </a:ln>
        </p:spPr>
      </p:pic>
      <p:pic>
        <p:nvPicPr>
          <p:cNvPr id="5123" name="Picture 3"/>
          <p:cNvPicPr>
            <a:picLocks noChangeAspect="1" noChangeArrowheads="1"/>
          </p:cNvPicPr>
          <p:nvPr/>
        </p:nvPicPr>
        <p:blipFill>
          <a:blip r:embed="rId4"/>
          <a:srcRect/>
          <a:stretch>
            <a:fillRect/>
          </a:stretch>
        </p:blipFill>
        <p:spPr bwMode="auto">
          <a:xfrm>
            <a:off x="1835150" y="0"/>
            <a:ext cx="6721475" cy="8324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1" presetClass="entr" presetSubtype="0" fill="hold" nodeType="clickEffect">
                                  <p:stCondLst>
                                    <p:cond delay="0"/>
                                  </p:stCondLst>
                                  <p:childTnLst>
                                    <p:set>
                                      <p:cBhvr>
                                        <p:cTn id="45" dur="1" fill="hold">
                                          <p:stCondLst>
                                            <p:cond delay="0"/>
                                          </p:stCondLst>
                                        </p:cTn>
                                        <p:tgtEl>
                                          <p:spTgt spid="5122"/>
                                        </p:tgtEl>
                                        <p:attrNameLst>
                                          <p:attrName>style.visibility</p:attrName>
                                        </p:attrNameLst>
                                      </p:cBhvr>
                                      <p:to>
                                        <p:strVal val="visible"/>
                                      </p:to>
                                    </p:set>
                                    <p:animEffect transition="in" filter="fade">
                                      <p:cBhvr>
                                        <p:cTn id="46" dur="770" decel="100000"/>
                                        <p:tgtEl>
                                          <p:spTgt spid="5122"/>
                                        </p:tgtEl>
                                      </p:cBhvr>
                                    </p:animEffect>
                                    <p:animScale>
                                      <p:cBhvr>
                                        <p:cTn id="47" dur="770" decel="100000"/>
                                        <p:tgtEl>
                                          <p:spTgt spid="5122"/>
                                        </p:tgtEl>
                                      </p:cBhvr>
                                      <p:from x="10000" y="10000"/>
                                      <p:to x="200000" y="450000"/>
                                    </p:animScale>
                                    <p:animScale>
                                      <p:cBhvr>
                                        <p:cTn id="48" dur="1230" accel="100000" fill="hold">
                                          <p:stCondLst>
                                            <p:cond delay="770"/>
                                          </p:stCondLst>
                                        </p:cTn>
                                        <p:tgtEl>
                                          <p:spTgt spid="5122"/>
                                        </p:tgtEl>
                                      </p:cBhvr>
                                      <p:from x="200000" y="450000"/>
                                      <p:to x="100000" y="100000"/>
                                    </p:animScale>
                                    <p:set>
                                      <p:cBhvr>
                                        <p:cTn id="49" dur="770" fill="hold"/>
                                        <p:tgtEl>
                                          <p:spTgt spid="5122"/>
                                        </p:tgtEl>
                                        <p:attrNameLst>
                                          <p:attrName>ppt_x</p:attrName>
                                        </p:attrNameLst>
                                      </p:cBhvr>
                                      <p:to>
                                        <p:strVal val="(0.5)"/>
                                      </p:to>
                                    </p:set>
                                    <p:anim from="(0.5)" to="(#ppt_x)" calcmode="lin" valueType="num">
                                      <p:cBhvr>
                                        <p:cTn id="50" dur="1230" accel="100000" fill="hold">
                                          <p:stCondLst>
                                            <p:cond delay="770"/>
                                          </p:stCondLst>
                                        </p:cTn>
                                        <p:tgtEl>
                                          <p:spTgt spid="5122"/>
                                        </p:tgtEl>
                                        <p:attrNameLst>
                                          <p:attrName>ppt_x</p:attrName>
                                        </p:attrNameLst>
                                      </p:cBhvr>
                                    </p:anim>
                                    <p:set>
                                      <p:cBhvr>
                                        <p:cTn id="51" dur="770" fill="hold"/>
                                        <p:tgtEl>
                                          <p:spTgt spid="5122"/>
                                        </p:tgtEl>
                                        <p:attrNameLst>
                                          <p:attrName>ppt_y</p:attrName>
                                        </p:attrNameLst>
                                      </p:cBhvr>
                                      <p:to>
                                        <p:strVal val="(#ppt_y+0.4)"/>
                                      </p:to>
                                    </p:set>
                                    <p:anim from="(#ppt_y+0.4)" to="(#ppt_y)" calcmode="lin" valueType="num">
                                      <p:cBhvr>
                                        <p:cTn id="52" dur="1230" accel="100000" fill="hold">
                                          <p:stCondLst>
                                            <p:cond delay="770"/>
                                          </p:stCondLst>
                                        </p:cTn>
                                        <p:tgtEl>
                                          <p:spTgt spid="5122"/>
                                        </p:tgtEl>
                                        <p:attrNameLst>
                                          <p:attrName>ppt_y</p:attrName>
                                        </p:attrNameLst>
                                      </p:cBhvr>
                                    </p:anim>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nodeType="clickEffect">
                                  <p:stCondLst>
                                    <p:cond delay="0"/>
                                  </p:stCondLst>
                                  <p:childTnLst>
                                    <p:set>
                                      <p:cBhvr>
                                        <p:cTn id="56" dur="1" fill="hold">
                                          <p:stCondLst>
                                            <p:cond delay="0"/>
                                          </p:stCondLst>
                                        </p:cTn>
                                        <p:tgtEl>
                                          <p:spTgt spid="5123"/>
                                        </p:tgtEl>
                                        <p:attrNameLst>
                                          <p:attrName>style.visibility</p:attrName>
                                        </p:attrNameLst>
                                      </p:cBhvr>
                                      <p:to>
                                        <p:strVal val="visible"/>
                                      </p:to>
                                    </p:set>
                                    <p:anim calcmode="lin" valueType="num">
                                      <p:cBhvr>
                                        <p:cTn id="57" dur="1000" fill="hold"/>
                                        <p:tgtEl>
                                          <p:spTgt spid="5123"/>
                                        </p:tgtEl>
                                        <p:attrNameLst>
                                          <p:attrName>ppt_w</p:attrName>
                                        </p:attrNameLst>
                                      </p:cBhvr>
                                      <p:tavLst>
                                        <p:tav tm="0">
                                          <p:val>
                                            <p:strVal val="#ppt_w*0.70"/>
                                          </p:val>
                                        </p:tav>
                                        <p:tav tm="100000">
                                          <p:val>
                                            <p:strVal val="#ppt_w"/>
                                          </p:val>
                                        </p:tav>
                                      </p:tavLst>
                                    </p:anim>
                                    <p:anim calcmode="lin" valueType="num">
                                      <p:cBhvr>
                                        <p:cTn id="58" dur="1000" fill="hold"/>
                                        <p:tgtEl>
                                          <p:spTgt spid="5123"/>
                                        </p:tgtEl>
                                        <p:attrNameLst>
                                          <p:attrName>ppt_h</p:attrName>
                                        </p:attrNameLst>
                                      </p:cBhvr>
                                      <p:tavLst>
                                        <p:tav tm="0">
                                          <p:val>
                                            <p:strVal val="#ppt_h"/>
                                          </p:val>
                                        </p:tav>
                                        <p:tav tm="100000">
                                          <p:val>
                                            <p:strVal val="#ppt_h"/>
                                          </p:val>
                                        </p:tav>
                                      </p:tavLst>
                                    </p:anim>
                                    <p:animEffect transition="in" filter="fade">
                                      <p:cBhvr>
                                        <p:cTn id="59" dur="1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10000"/>
          </a:bodyPr>
          <a:lstStyle/>
          <a:p>
            <a:pPr marL="365760" indent="-256032" fontAlgn="auto">
              <a:spcAft>
                <a:spcPts val="0"/>
              </a:spcAft>
              <a:buFont typeface="Wingdings 3"/>
              <a:buNone/>
              <a:defRPr/>
            </a:pPr>
            <a:r>
              <a:rPr lang="ru-RU" dirty="0" smtClean="0"/>
              <a:t>		Своим творчеством передвижники активно участвовали в широком общедемократическом движении эпохи, в борьбе прогрессивных общественных сил против самодержавия и пережитков крепостничества в царской России. Именно поэтому передвижников поддерживала передовая часть общества. </a:t>
            </a:r>
          </a:p>
          <a:p>
            <a:pPr marL="365760" indent="-256032" fontAlgn="auto">
              <a:spcAft>
                <a:spcPts val="0"/>
              </a:spcAft>
              <a:buFont typeface="Wingdings 3"/>
              <a:buNone/>
              <a:defRPr/>
            </a:pPr>
            <a:r>
              <a:rPr lang="ru-RU" dirty="0" smtClean="0"/>
              <a:t>		На протяжении 70-80-х годов 19-го века творчество передвижников углублялось и совершенствовалось. Их организация крепла, приобретала все больший авторитет и популярность у широкой публики.</a:t>
            </a:r>
          </a:p>
          <a:p>
            <a:pPr marL="365760" indent="-256032" fontAlgn="auto">
              <a:spcAft>
                <a:spcPts val="0"/>
              </a:spcAft>
              <a:buFont typeface="Wingdings 3"/>
              <a:buNone/>
              <a:defRPr/>
            </a:pPr>
            <a:endParaRPr lang="ru-RU" dirty="0"/>
          </a:p>
        </p:txBody>
      </p:sp>
      <p:sp>
        <p:nvSpPr>
          <p:cNvPr id="2" name="Заголовок 1"/>
          <p:cNvSpPr>
            <a:spLocks noGrp="1"/>
          </p:cNvSpPr>
          <p:nvPr>
            <p:ph type="title"/>
          </p:nvPr>
        </p:nvSpPr>
        <p:spPr/>
        <p:txBody>
          <a:bodyPr/>
          <a:lstStyle/>
          <a:p>
            <a:pPr algn="ctr" fontAlgn="auto">
              <a:spcAft>
                <a:spcPts val="0"/>
              </a:spcAft>
              <a:defRPr/>
            </a:pPr>
            <a:r>
              <a:rPr lang="ru-RU"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reflection blurRad="6350" stA="55000" endA="300" endPos="45500" dir="5400000" sy="-100000" algn="bl" rotWithShape="0"/>
                </a:effectLst>
              </a:rPr>
              <a:t>Бытовой жанр в России.</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450850" y="268288"/>
            <a:ext cx="8255000" cy="1401762"/>
          </a:xfrm>
        </p:spPr>
      </p:pic>
      <p:sp>
        <p:nvSpPr>
          <p:cNvPr id="3" name="Содержимое 2"/>
          <p:cNvSpPr>
            <a:spLocks noGrp="1"/>
          </p:cNvSpPr>
          <p:nvPr>
            <p:ph sz="quarter" idx="2"/>
          </p:nvPr>
        </p:nvSpPr>
        <p:spPr>
          <a:xfrm>
            <a:off x="0" y="1444625"/>
            <a:ext cx="4500563" cy="5656263"/>
          </a:xfrm>
        </p:spPr>
        <p:txBody>
          <a:bodyPr>
            <a:normAutofit fontScale="70000" lnSpcReduction="20000"/>
          </a:bodyPr>
          <a:lstStyle/>
          <a:p>
            <a:pPr marL="365760" indent="-256032" fontAlgn="auto">
              <a:spcAft>
                <a:spcPts val="0"/>
              </a:spcAft>
              <a:buFont typeface="Wingdings 3"/>
              <a:buNone/>
              <a:defRPr/>
            </a:pPr>
            <a:r>
              <a:rPr lang="ru-RU" dirty="0" smtClean="0"/>
              <a:t>		С самого начала самостоятельной творческой деятельности Перов стал на путь социальной сатиры, получившей в его искусстве широкое развитие.</a:t>
            </a:r>
          </a:p>
          <a:p>
            <a:pPr marL="365760" indent="-256032" fontAlgn="auto">
              <a:spcAft>
                <a:spcPts val="0"/>
              </a:spcAft>
              <a:buFont typeface="Wingdings 3"/>
              <a:buNone/>
              <a:defRPr/>
            </a:pPr>
            <a:r>
              <a:rPr lang="ru-RU" dirty="0" smtClean="0"/>
              <a:t>		В живопись Перов вступает как жанрист. Он использовал в своих ранних работах достижения своего предшественника, основоположника критического реализма в живописи — П. А. Федотова, произведения которого впервые объясняют социальный смысл изображаемых явлений, Федотов был предшественником Перова и в своих воззрениях на задачи искусства.</a:t>
            </a:r>
          </a:p>
          <a:p>
            <a:pPr marL="365760" indent="-256032" fontAlgn="auto">
              <a:spcAft>
                <a:spcPts val="0"/>
              </a:spcAft>
              <a:buFont typeface="Wingdings 3"/>
              <a:buNone/>
              <a:defRPr/>
            </a:pPr>
            <a:r>
              <a:rPr lang="ru-RU" dirty="0" smtClean="0"/>
              <a:t>		Перов поставил в своем творчестве новую, актуальнейшую проблему своего времени, связанную с положением крестьян. Этой проблемы ни Федотов, ни другой предшественник Перова — Венецианов не касались.</a:t>
            </a:r>
          </a:p>
          <a:p>
            <a:pPr marL="365760" indent="-256032" fontAlgn="auto">
              <a:spcAft>
                <a:spcPts val="0"/>
              </a:spcAft>
              <a:buFont typeface="Wingdings 3"/>
              <a:buNone/>
              <a:defRPr/>
            </a:pPr>
            <a:endParaRPr lang="ru-RU" dirty="0"/>
          </a:p>
        </p:txBody>
      </p:sp>
      <p:pic>
        <p:nvPicPr>
          <p:cNvPr id="1028" name="Picture 4"/>
          <p:cNvPicPr>
            <a:picLocks noChangeAspect="1" noChangeArrowheads="1"/>
          </p:cNvPicPr>
          <p:nvPr/>
        </p:nvPicPr>
        <p:blipFill>
          <a:blip r:embed="rId3"/>
          <a:srcRect/>
          <a:stretch>
            <a:fillRect/>
          </a:stretch>
        </p:blipFill>
        <p:spPr bwMode="auto">
          <a:xfrm>
            <a:off x="4427538" y="1341438"/>
            <a:ext cx="4532312" cy="3024187"/>
          </a:xfrm>
          <a:prstGeom prst="rect">
            <a:avLst/>
          </a:prstGeom>
          <a:noFill/>
          <a:ln w="9525">
            <a:noFill/>
            <a:miter lim="800000"/>
            <a:headEnd/>
            <a:tailEnd/>
          </a:ln>
        </p:spPr>
      </p:pic>
      <p:pic>
        <p:nvPicPr>
          <p:cNvPr id="1029" name="Picture 5"/>
          <p:cNvPicPr>
            <a:picLocks noChangeAspect="1" noChangeArrowheads="1"/>
          </p:cNvPicPr>
          <p:nvPr/>
        </p:nvPicPr>
        <p:blipFill>
          <a:blip r:embed="rId4"/>
          <a:srcRect/>
          <a:stretch>
            <a:fillRect/>
          </a:stretch>
        </p:blipFill>
        <p:spPr bwMode="auto">
          <a:xfrm>
            <a:off x="4427538" y="4471988"/>
            <a:ext cx="2881312" cy="2386012"/>
          </a:xfrm>
          <a:prstGeom prst="rect">
            <a:avLst/>
          </a:prstGeom>
          <a:noFill/>
          <a:ln w="9525">
            <a:noFill/>
            <a:miter lim="800000"/>
            <a:headEnd/>
            <a:tailEnd/>
          </a:ln>
        </p:spPr>
      </p:pic>
      <p:pic>
        <p:nvPicPr>
          <p:cNvPr id="1030" name="Picture 6"/>
          <p:cNvPicPr>
            <a:picLocks noChangeAspect="1" noChangeArrowheads="1"/>
          </p:cNvPicPr>
          <p:nvPr/>
        </p:nvPicPr>
        <p:blipFill>
          <a:blip r:embed="rId5"/>
          <a:srcRect/>
          <a:stretch>
            <a:fillRect/>
          </a:stretch>
        </p:blipFill>
        <p:spPr bwMode="auto">
          <a:xfrm>
            <a:off x="7451725" y="4437063"/>
            <a:ext cx="1692275" cy="24209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1028"/>
                                        </p:tgtEl>
                                        <p:attrNameLst>
                                          <p:attrName>style.visibility</p:attrName>
                                        </p:attrNameLst>
                                      </p:cBhvr>
                                      <p:to>
                                        <p:strVal val="visible"/>
                                      </p:to>
                                    </p:set>
                                    <p:anim calcmode="lin" valueType="num">
                                      <p:cBhvr>
                                        <p:cTn id="38" dur="500" fill="hold"/>
                                        <p:tgtEl>
                                          <p:spTgt spid="1028"/>
                                        </p:tgtEl>
                                        <p:attrNameLst>
                                          <p:attrName>ppt_w</p:attrName>
                                        </p:attrNameLst>
                                      </p:cBhvr>
                                      <p:tavLst>
                                        <p:tav tm="0">
                                          <p:val>
                                            <p:fltVal val="0"/>
                                          </p:val>
                                        </p:tav>
                                        <p:tav tm="100000">
                                          <p:val>
                                            <p:strVal val="#ppt_w"/>
                                          </p:val>
                                        </p:tav>
                                      </p:tavLst>
                                    </p:anim>
                                    <p:anim calcmode="lin" valueType="num">
                                      <p:cBhvr>
                                        <p:cTn id="39" dur="500" fill="hold"/>
                                        <p:tgtEl>
                                          <p:spTgt spid="1028"/>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50" presetClass="entr" presetSubtype="0" decel="100000" fill="hold" nodeType="clickEffect">
                                  <p:stCondLst>
                                    <p:cond delay="0"/>
                                  </p:stCondLst>
                                  <p:childTnLst>
                                    <p:set>
                                      <p:cBhvr>
                                        <p:cTn id="43" dur="1" fill="hold">
                                          <p:stCondLst>
                                            <p:cond delay="0"/>
                                          </p:stCondLst>
                                        </p:cTn>
                                        <p:tgtEl>
                                          <p:spTgt spid="1029"/>
                                        </p:tgtEl>
                                        <p:attrNameLst>
                                          <p:attrName>style.visibility</p:attrName>
                                        </p:attrNameLst>
                                      </p:cBhvr>
                                      <p:to>
                                        <p:strVal val="visible"/>
                                      </p:to>
                                    </p:set>
                                    <p:anim calcmode="lin" valueType="num">
                                      <p:cBhvr>
                                        <p:cTn id="44" dur="1000" fill="hold"/>
                                        <p:tgtEl>
                                          <p:spTgt spid="1029"/>
                                        </p:tgtEl>
                                        <p:attrNameLst>
                                          <p:attrName>ppt_w</p:attrName>
                                        </p:attrNameLst>
                                      </p:cBhvr>
                                      <p:tavLst>
                                        <p:tav tm="0">
                                          <p:val>
                                            <p:strVal val="#ppt_w+.3"/>
                                          </p:val>
                                        </p:tav>
                                        <p:tav tm="100000">
                                          <p:val>
                                            <p:strVal val="#ppt_w"/>
                                          </p:val>
                                        </p:tav>
                                      </p:tavLst>
                                    </p:anim>
                                    <p:anim calcmode="lin" valueType="num">
                                      <p:cBhvr>
                                        <p:cTn id="45" dur="1000" fill="hold"/>
                                        <p:tgtEl>
                                          <p:spTgt spid="1029"/>
                                        </p:tgtEl>
                                        <p:attrNameLst>
                                          <p:attrName>ppt_h</p:attrName>
                                        </p:attrNameLst>
                                      </p:cBhvr>
                                      <p:tavLst>
                                        <p:tav tm="0">
                                          <p:val>
                                            <p:strVal val="#ppt_h"/>
                                          </p:val>
                                        </p:tav>
                                        <p:tav tm="100000">
                                          <p:val>
                                            <p:strVal val="#ppt_h"/>
                                          </p:val>
                                        </p:tav>
                                      </p:tavLst>
                                    </p:anim>
                                    <p:animEffect transition="in" filter="fade">
                                      <p:cBhvr>
                                        <p:cTn id="46" dur="1000"/>
                                        <p:tgtEl>
                                          <p:spTgt spid="1029"/>
                                        </p:tgtEl>
                                      </p:cBhvr>
                                    </p:animEffect>
                                  </p:childTnLst>
                                </p:cTn>
                              </p:par>
                            </p:childTnLst>
                          </p:cTn>
                        </p:par>
                      </p:childTnLst>
                    </p:cTn>
                  </p:par>
                  <p:par>
                    <p:cTn id="47" fill="hold">
                      <p:stCondLst>
                        <p:cond delay="indefinite"/>
                      </p:stCondLst>
                      <p:childTnLst>
                        <p:par>
                          <p:cTn id="48" fill="hold">
                            <p:stCondLst>
                              <p:cond delay="0"/>
                            </p:stCondLst>
                            <p:childTnLst>
                              <p:par>
                                <p:cTn id="49" presetID="50" presetClass="entr" presetSubtype="0" decel="100000" fill="hold" nodeType="clickEffect">
                                  <p:stCondLst>
                                    <p:cond delay="0"/>
                                  </p:stCondLst>
                                  <p:childTnLst>
                                    <p:set>
                                      <p:cBhvr>
                                        <p:cTn id="50" dur="1" fill="hold">
                                          <p:stCondLst>
                                            <p:cond delay="0"/>
                                          </p:stCondLst>
                                        </p:cTn>
                                        <p:tgtEl>
                                          <p:spTgt spid="1030"/>
                                        </p:tgtEl>
                                        <p:attrNameLst>
                                          <p:attrName>style.visibility</p:attrName>
                                        </p:attrNameLst>
                                      </p:cBhvr>
                                      <p:to>
                                        <p:strVal val="visible"/>
                                      </p:to>
                                    </p:set>
                                    <p:anim calcmode="lin" valueType="num">
                                      <p:cBhvr>
                                        <p:cTn id="51" dur="1000" fill="hold"/>
                                        <p:tgtEl>
                                          <p:spTgt spid="1030"/>
                                        </p:tgtEl>
                                        <p:attrNameLst>
                                          <p:attrName>ppt_w</p:attrName>
                                        </p:attrNameLst>
                                      </p:cBhvr>
                                      <p:tavLst>
                                        <p:tav tm="0">
                                          <p:val>
                                            <p:strVal val="#ppt_w+.3"/>
                                          </p:val>
                                        </p:tav>
                                        <p:tav tm="100000">
                                          <p:val>
                                            <p:strVal val="#ppt_w"/>
                                          </p:val>
                                        </p:tav>
                                      </p:tavLst>
                                    </p:anim>
                                    <p:anim calcmode="lin" valueType="num">
                                      <p:cBhvr>
                                        <p:cTn id="52" dur="1000" fill="hold"/>
                                        <p:tgtEl>
                                          <p:spTgt spid="1030"/>
                                        </p:tgtEl>
                                        <p:attrNameLst>
                                          <p:attrName>ppt_h</p:attrName>
                                        </p:attrNameLst>
                                      </p:cBhvr>
                                      <p:tavLst>
                                        <p:tav tm="0">
                                          <p:val>
                                            <p:strVal val="#ppt_h"/>
                                          </p:val>
                                        </p:tav>
                                        <p:tav tm="100000">
                                          <p:val>
                                            <p:strVal val="#ppt_h"/>
                                          </p:val>
                                        </p:tav>
                                      </p:tavLst>
                                    </p:anim>
                                    <p:animEffect transition="in" filter="fade">
                                      <p:cBhvr>
                                        <p:cTn id="53" dur="1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62500" lnSpcReduction="20000"/>
          </a:bodyPr>
          <a:lstStyle/>
          <a:p>
            <a:pPr marL="365760" indent="-256032" fontAlgn="auto">
              <a:spcAft>
                <a:spcPts val="0"/>
              </a:spcAft>
              <a:buFont typeface="Wingdings 3"/>
              <a:buNone/>
              <a:defRPr/>
            </a:pPr>
            <a:r>
              <a:rPr lang="ru-RU" dirty="0" smtClean="0"/>
              <a:t>		В самой ранней из известных нам картин «Приезд станового на следствие» (1857) Перов обличает взяточничество и самоуправство сельских властей. Необычайно ярко дан тип станового, по выражению Стасова, «старого выжиги из военных, грубого и бездушного, возросшего среди водки и побоев, безжалостного давителя и взяточника, смотрящего на крестьян, как на скот». Типичны старшина и староста, знающие чем задобрить начальство, а потому поставившие около стула станового корзину яиц. Особенно метко охарактеризован «молодой, но уже пройдоха» писарь; его лицо выделяется живостью и выразительностью.</a:t>
            </a:r>
          </a:p>
          <a:p>
            <a:pPr marL="365760" indent="-256032" fontAlgn="auto">
              <a:spcAft>
                <a:spcPts val="0"/>
              </a:spcAft>
              <a:buFont typeface="Wingdings 3"/>
              <a:buNone/>
              <a:defRPr/>
            </a:pPr>
            <a:r>
              <a:rPr lang="ru-RU" dirty="0" smtClean="0"/>
              <a:t>		Для полноты раскрытия смысла картины художник ввел дополнительные фигуры: молодой женщины, стоящей пригорюнившись у двери, и десятского, приготовившего розги для расправы с молодым крестьянином. К сожалению, тип обвиняемого не удался Перову.</a:t>
            </a:r>
          </a:p>
          <a:p>
            <a:pPr marL="365760" indent="-256032" fontAlgn="auto">
              <a:spcAft>
                <a:spcPts val="0"/>
              </a:spcAft>
              <a:buFont typeface="Wingdings 3"/>
              <a:buNone/>
              <a:defRPr/>
            </a:pPr>
            <a:r>
              <a:rPr lang="ru-RU" dirty="0" smtClean="0"/>
              <a:t>		Несмотря на ряд недочетов, картина Перова имела успех. За нее он получил в 1858 году от Академии первую серебряную медаль. Вторую серебряную медаль Перов получил в 1856 году за «Головку мальчика», написанную с младшего брата.</a:t>
            </a:r>
          </a:p>
          <a:p>
            <a:pPr marL="365760" indent="-256032" fontAlgn="auto">
              <a:spcAft>
                <a:spcPts val="0"/>
              </a:spcAft>
              <a:buFont typeface="Wingdings 3"/>
              <a:buNone/>
              <a:defRPr/>
            </a:pPr>
            <a:endParaRPr lang="ru-RU" dirty="0"/>
          </a:p>
        </p:txBody>
      </p:sp>
      <p:pic>
        <p:nvPicPr>
          <p:cNvPr id="2" name="Заголовок 1"/>
          <p:cNvPicPr>
            <a:picLocks noGrp="1" noChangeArrowheads="1"/>
          </p:cNvPicPr>
          <p:nvPr>
            <p:ph type="title"/>
          </p:nvPr>
        </p:nvPicPr>
        <p:blipFill>
          <a:blip r:embed="rId2"/>
          <a:srcRect/>
          <a:stretch>
            <a:fillRect/>
          </a:stretch>
        </p:blipFill>
        <p:spPr bwMode="auto">
          <a:xfrm>
            <a:off x="-6350" y="268288"/>
            <a:ext cx="9156700" cy="1311275"/>
          </a:xfrm>
        </p:spPr>
      </p:pic>
      <p:pic>
        <p:nvPicPr>
          <p:cNvPr id="2050"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3" presetClass="entr" presetSubtype="0" fill="hold" nodeType="clickEffect">
                                  <p:stCondLst>
                                    <p:cond delay="0"/>
                                  </p:stCondLst>
                                  <p:childTnLst>
                                    <p:set>
                                      <p:cBhvr>
                                        <p:cTn id="37" dur="1" fill="hold">
                                          <p:stCondLst>
                                            <p:cond delay="0"/>
                                          </p:stCondLst>
                                        </p:cTn>
                                        <p:tgtEl>
                                          <p:spTgt spid="2050"/>
                                        </p:tgtEl>
                                        <p:attrNameLst>
                                          <p:attrName>style.visibility</p:attrName>
                                        </p:attrNameLst>
                                      </p:cBhvr>
                                      <p:to>
                                        <p:strVal val="visible"/>
                                      </p:to>
                                    </p:set>
                                    <p:animEffect transition="in" filter="fade">
                                      <p:cBhvr>
                                        <p:cTn id="38" dur="100"/>
                                        <p:tgtEl>
                                          <p:spTgt spid="2050"/>
                                        </p:tgtEl>
                                      </p:cBhvr>
                                    </p:animEffect>
                                    <p:anim calcmode="lin" valueType="num">
                                      <p:cBhvr>
                                        <p:cTn id="39" dur="400" fill="hold"/>
                                        <p:tgtEl>
                                          <p:spTgt spid="2050"/>
                                        </p:tgtEl>
                                        <p:attrNameLst>
                                          <p:attrName>ppt_x</p:attrName>
                                        </p:attrNameLst>
                                      </p:cBhvr>
                                      <p:tavLst>
                                        <p:tav tm="0">
                                          <p:val>
                                            <p:strVal val="#ppt_x"/>
                                          </p:val>
                                        </p:tav>
                                        <p:tav tm="100000">
                                          <p:val>
                                            <p:strVal val="#ppt_x"/>
                                          </p:val>
                                        </p:tav>
                                      </p:tavLst>
                                    </p:anim>
                                    <p:anim calcmode="lin" valueType="num">
                                      <p:cBhvr>
                                        <p:cTn id="40" dur="400" fill="hold"/>
                                        <p:tgtEl>
                                          <p:spTgt spid="2050"/>
                                        </p:tgtEl>
                                        <p:attrNameLst>
                                          <p:attrName>ppt_y</p:attrName>
                                        </p:attrNameLst>
                                      </p:cBhvr>
                                      <p:tavLst>
                                        <p:tav tm="0">
                                          <p:val>
                                            <p:strVal val="#ppt_y+0.31"/>
                                          </p:val>
                                        </p:tav>
                                        <p:tav tm="100000">
                                          <p:val>
                                            <p:strVal val="#ppt_y+0.31"/>
                                          </p:val>
                                        </p:tav>
                                      </p:tavLst>
                                    </p:anim>
                                    <p:anim calcmode="lin" valueType="num">
                                      <p:cBhvr>
                                        <p:cTn id="41" dur="600" decel="50000" fill="hold">
                                          <p:stCondLst>
                                            <p:cond delay="400"/>
                                          </p:stCondLst>
                                        </p:cTn>
                                        <p:tgtEl>
                                          <p:spTgt spid="205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600" decel="50000" fill="hold">
                                          <p:stCondLst>
                                            <p:cond delay="400"/>
                                          </p:stCondLst>
                                        </p:cTn>
                                        <p:tgtEl>
                                          <p:spTgt spid="205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fontAlgn="auto">
              <a:spcAft>
                <a:spcPts val="0"/>
              </a:spcAft>
              <a:defRPr/>
            </a:pPr>
            <a:r>
              <a:rPr lang="ru-RU"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reflection blurRad="6350" stA="55000" endA="300" endPos="45500" dir="5400000" sy="-100000" algn="bl" rotWithShape="0"/>
                </a:effectLst>
              </a:rPr>
              <a:t>Исторические темы в картинах Перова.</a:t>
            </a:r>
            <a:endParaRPr lang="ru-RU"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Содержимое 2"/>
          <p:cNvSpPr>
            <a:spLocks noGrp="1"/>
          </p:cNvSpPr>
          <p:nvPr>
            <p:ph sz="quarter" idx="2"/>
          </p:nvPr>
        </p:nvSpPr>
        <p:spPr>
          <a:xfrm>
            <a:off x="0" y="1444625"/>
            <a:ext cx="4497388" cy="5413375"/>
          </a:xfrm>
        </p:spPr>
        <p:txBody>
          <a:bodyPr>
            <a:normAutofit fontScale="77500" lnSpcReduction="20000"/>
          </a:bodyPr>
          <a:lstStyle/>
          <a:p>
            <a:pPr marL="365760" indent="-256032" fontAlgn="auto">
              <a:spcAft>
                <a:spcPts val="0"/>
              </a:spcAft>
              <a:buFont typeface="Wingdings 3"/>
              <a:buNone/>
              <a:defRPr/>
            </a:pPr>
            <a:r>
              <a:rPr lang="ru-RU" dirty="0" smtClean="0"/>
              <a:t>	Исторические темы интересовали Перова издавна. Известно, что еще в Училище живописи и ваяния он делал эскизы к «Степану Разину». Теперь же, много лет спустя, подойдя к созданию исторической картины зрелым мастером, Перов поставил очень сложную задачу — написать триптих, в котором предполагал развернуть историю Пугачевского восстания. В первой картине триптиха он хотел вскрыть причины восстания, во второй — изобразить самое восстание и в третьей — передать расправу с помещиками. Но из всего триптиха ему удалось написать только третью картину — «Суд Пугачева».</a:t>
            </a:r>
            <a:endParaRPr lang="ru-RU" dirty="0"/>
          </a:p>
        </p:txBody>
      </p:sp>
      <p:pic>
        <p:nvPicPr>
          <p:cNvPr id="5122" name="Picture 2"/>
          <p:cNvPicPr>
            <a:picLocks noGrp="1" noChangeAspect="1" noChangeArrowheads="1"/>
          </p:cNvPicPr>
          <p:nvPr>
            <p:ph sz="quarter" idx="4"/>
          </p:nvPr>
        </p:nvPicPr>
        <p:blipFill>
          <a:blip r:embed="rId2"/>
          <a:srcRect/>
          <a:stretch>
            <a:fillRect/>
          </a:stretch>
        </p:blipFill>
        <p:spPr>
          <a:xfrm>
            <a:off x="4506913" y="2205038"/>
            <a:ext cx="4637087" cy="2959100"/>
          </a:xfrm>
          <a:ln>
            <a:prstDash val="soli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0"/>
                                  </p:iterate>
                                  <p:childTnLst>
                                    <p:set>
                                      <p:cBhvr>
                                        <p:cTn id="20" dur="1" fill="hold">
                                          <p:stCondLst>
                                            <p:cond delay="0"/>
                                          </p:stCondLst>
                                        </p:cTn>
                                        <p:tgtEl>
                                          <p:spTgt spid="5122"/>
                                        </p:tgtEl>
                                        <p:attrNameLst>
                                          <p:attrName>style.visibility</p:attrName>
                                        </p:attrNameLst>
                                      </p:cBhvr>
                                      <p:to>
                                        <p:strVal val="visible"/>
                                      </p:to>
                                    </p:set>
                                    <p:animEffect transition="in" filter="fade">
                                      <p:cBhvr>
                                        <p:cTn id="21" dur="2000"/>
                                        <p:tgtEl>
                                          <p:spTgt spid="5122"/>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mph" presetSubtype="0" fill="hold" nodeType="clickEffect">
                                  <p:stCondLst>
                                    <p:cond delay="0"/>
                                  </p:stCondLst>
                                  <p:iterate type="lt">
                                    <p:tmPct val="0"/>
                                  </p:iterate>
                                  <p:childTnLst>
                                    <p:animScale>
                                      <p:cBhvr>
                                        <p:cTn id="25" dur="2000" fill="hold"/>
                                        <p:tgtEl>
                                          <p:spTgt spid="512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161</TotalTime>
  <Words>1226</Words>
  <Application>Microsoft Office PowerPoint</Application>
  <PresentationFormat>Экран (4:3)</PresentationFormat>
  <Paragraphs>28</Paragraphs>
  <Slides>21</Slides>
  <Notes>0</Notes>
  <HiddenSlides>0</HiddenSlides>
  <MMClips>0</MMClips>
  <ScaleCrop>false</ScaleCrop>
  <HeadingPairs>
    <vt:vector size="6" baseType="variant">
      <vt:variant>
        <vt:lpstr>Использованные шрифты</vt:lpstr>
      </vt:variant>
      <vt:variant>
        <vt:i4>6</vt:i4>
      </vt:variant>
      <vt:variant>
        <vt:lpstr>Шаблон оформления</vt:lpstr>
      </vt:variant>
      <vt:variant>
        <vt:i4>8</vt:i4>
      </vt:variant>
      <vt:variant>
        <vt:lpstr>Заголовки слайдов</vt:lpstr>
      </vt:variant>
      <vt:variant>
        <vt:i4>21</vt:i4>
      </vt:variant>
    </vt:vector>
  </HeadingPairs>
  <TitlesOfParts>
    <vt:vector size="35" baseType="lpstr">
      <vt:lpstr>Lucida Sans Unicode</vt:lpstr>
      <vt:lpstr>Arial</vt:lpstr>
      <vt:lpstr>Wingdings 3</vt:lpstr>
      <vt:lpstr>Verdana</vt:lpstr>
      <vt:lpstr>Wingdings 2</vt:lpstr>
      <vt:lpstr>Calibri</vt:lpstr>
      <vt:lpstr>Открытая</vt:lpstr>
      <vt:lpstr>Открытая</vt:lpstr>
      <vt:lpstr>Открытая</vt:lpstr>
      <vt:lpstr>Открытая</vt:lpstr>
      <vt:lpstr>Открытая</vt:lpstr>
      <vt:lpstr>Открытая</vt:lpstr>
      <vt:lpstr>Открытая</vt:lpstr>
      <vt:lpstr>Открытая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Company>Microsof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Бытовой жанр передвижников.</dc:title>
  <dc:creator>Владимир</dc:creator>
  <cp:lastModifiedBy>КарМаН</cp:lastModifiedBy>
  <cp:revision>25</cp:revision>
  <dcterms:created xsi:type="dcterms:W3CDTF">2012-02-18T15:28:23Z</dcterms:created>
  <dcterms:modified xsi:type="dcterms:W3CDTF">2012-05-16T10:25:13Z</dcterms:modified>
</cp:coreProperties>
</file>