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1" r:id="rId6"/>
    <p:sldId id="274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69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11"/>
    <a:srgbClr val="CC00FF"/>
    <a:srgbClr val="66FF33"/>
    <a:srgbClr val="F51BF5"/>
    <a:srgbClr val="000066"/>
    <a:srgbClr val="2708E2"/>
    <a:srgbClr val="FFFF66"/>
    <a:srgbClr val="008000"/>
    <a:srgbClr val="FFFF99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065D3-1785-429A-944D-4557B50B5894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1DF37-0E6E-432E-BC5D-0DEF6B7F8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1DF37-0E6E-432E-BC5D-0DEF6B7F84F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5465-DC52-4702-94EA-B50B6119DA27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D926-B3B4-409A-AD78-24DDE0613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5465-DC52-4702-94EA-B50B6119DA27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D926-B3B4-409A-AD78-24DDE0613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5465-DC52-4702-94EA-B50B6119DA27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D926-B3B4-409A-AD78-24DDE0613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5465-DC52-4702-94EA-B50B6119DA27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D926-B3B4-409A-AD78-24DDE0613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5465-DC52-4702-94EA-B50B6119DA27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D926-B3B4-409A-AD78-24DDE0613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5465-DC52-4702-94EA-B50B6119DA27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D926-B3B4-409A-AD78-24DDE0613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5465-DC52-4702-94EA-B50B6119DA27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D926-B3B4-409A-AD78-24DDE0613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5465-DC52-4702-94EA-B50B6119DA27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D926-B3B4-409A-AD78-24DDE0613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5465-DC52-4702-94EA-B50B6119DA27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D926-B3B4-409A-AD78-24DDE0613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5465-DC52-4702-94EA-B50B6119DA27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D926-B3B4-409A-AD78-24DDE0613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5465-DC52-4702-94EA-B50B6119DA27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480D926-B3B4-409A-AD78-24DDE0613F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CCCCFF">
                <a:alpha val="0"/>
              </a:srgb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F15465-DC52-4702-94EA-B50B6119DA27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80D926-B3B4-409A-AD78-24DDE0613F4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7715304" cy="19288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/>
              <a:t>Храм Неба </a:t>
            </a:r>
            <a:r>
              <a:rPr lang="ru-RU" sz="6600" dirty="0" err="1" smtClean="0">
                <a:solidFill>
                  <a:srgbClr val="2708E2"/>
                </a:solidFill>
              </a:rPr>
              <a:t>天壇</a:t>
            </a:r>
            <a:r>
              <a:rPr lang="ru-RU" sz="6600" i="1" dirty="0" err="1" smtClean="0">
                <a:solidFill>
                  <a:srgbClr val="2708E2"/>
                </a:solidFill>
              </a:rPr>
              <a:t>Tiāntán</a:t>
            </a:r>
            <a:r>
              <a:rPr lang="ru-RU" sz="6000" dirty="0" smtClean="0">
                <a:solidFill>
                  <a:srgbClr val="2708E2"/>
                </a:solidFill>
              </a:rPr>
              <a:t/>
            </a:r>
            <a:br>
              <a:rPr lang="ru-RU" sz="6000" dirty="0" smtClean="0">
                <a:solidFill>
                  <a:srgbClr val="2708E2"/>
                </a:solidFill>
              </a:rPr>
            </a:br>
            <a:endParaRPr lang="ru-RU" sz="5800" dirty="0"/>
          </a:p>
        </p:txBody>
      </p:sp>
      <p:pic>
        <p:nvPicPr>
          <p:cNvPr id="10242" name="Picture 2" descr="C:\Documents and Settings\Администратор\Рабочий стол\Храм неба\Panoramic View of Temple of Heav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214554"/>
            <a:ext cx="7143800" cy="416718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ертикальный свиток 6"/>
          <p:cNvSpPr/>
          <p:nvPr/>
        </p:nvSpPr>
        <p:spPr>
          <a:xfrm>
            <a:off x="3357554" y="857232"/>
            <a:ext cx="2571768" cy="5214974"/>
          </a:xfrm>
          <a:prstGeom prst="verticalScroll">
            <a:avLst/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Изящная барельефная композиция на башне </a:t>
            </a:r>
            <a:r>
              <a:rPr lang="ru-RU" b="1" dirty="0" err="1" smtClean="0">
                <a:solidFill>
                  <a:srgbClr val="FFFF00"/>
                </a:solidFill>
              </a:rPr>
              <a:t>Циняньдянь</a:t>
            </a:r>
            <a:r>
              <a:rPr lang="ru-RU" b="1" dirty="0" smtClean="0">
                <a:solidFill>
                  <a:srgbClr val="FFFF00"/>
                </a:solidFill>
              </a:rPr>
              <a:t> сверху вниз: «два дракона с горами и морем», «два феникса с горами и морем» и «облака с горами и морем»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Documents and Settings\Администратор\Рабочий стол\Храм неба\Храм Богатого урожая\fo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3286148" cy="552451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075" name="Picture 3" descr="C:\Documents and Settings\Администратор\Рабочий стол\Храм неба\Храм Богатого урожая\Изящная барельефная композиция на башне Циняньдянь сверху вниз два дракона с горами и морем, два феникса с горами и морем и облака с горами и морем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642918"/>
            <a:ext cx="3000396" cy="539753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Администратор\Рабочий стол\Храм неба\Храм Богатого урожая\Рисунок «Молитва императора Небу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8215370" cy="50101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142976" y="285728"/>
            <a:ext cx="4286280" cy="857256"/>
          </a:xfrm>
          <a:prstGeom prst="wedgeRoundRectCallout">
            <a:avLst/>
          </a:prstGeom>
          <a:solidFill>
            <a:schemeClr val="accent3">
              <a:lumMod val="60000"/>
              <a:lumOff val="40000"/>
              <a:alpha val="86000"/>
            </a:schemeClr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51BF5"/>
                </a:solidFill>
              </a:rPr>
              <a:t>Рисунок «Молитва императора Небу»</a:t>
            </a:r>
            <a:endParaRPr lang="ru-RU" sz="2000" b="1" dirty="0">
              <a:solidFill>
                <a:srgbClr val="F51BF5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Храм неба\Храм Богатого урожая\Цанби (Cangbi)\10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85728"/>
            <a:ext cx="3000396" cy="392909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4100" name="Picture 4" descr="C:\Documents and Settings\Администратор\Рабочий стол\Храм неба\Храм Богатого урожая\Цанби (Cangbi)\CN20081005_17_Tiantan_TempleOfHeav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57496"/>
            <a:ext cx="3373614" cy="373857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2" name="Волна 11"/>
          <p:cNvSpPr/>
          <p:nvPr/>
        </p:nvSpPr>
        <p:spPr>
          <a:xfrm>
            <a:off x="3643306" y="4071942"/>
            <a:ext cx="5286412" cy="2786058"/>
          </a:xfrm>
          <a:prstGeom prst="wave">
            <a:avLst/>
          </a:prstGeom>
          <a:solidFill>
            <a:schemeClr val="accent3">
              <a:lumMod val="40000"/>
              <a:lumOff val="60000"/>
              <a:alpha val="55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2708E2"/>
                </a:solidFill>
              </a:rPr>
              <a:t>Цанби</a:t>
            </a:r>
            <a:r>
              <a:rPr lang="ru-RU" b="1" dirty="0" smtClean="0">
                <a:solidFill>
                  <a:srgbClr val="2708E2"/>
                </a:solidFill>
              </a:rPr>
              <a:t> использовалось во время зимнего солнцестояния. Император должен был положить его на кусок шелка, затем положить их вместе в круглую бамбуковую корзину и предложить Богу.</a:t>
            </a:r>
            <a:endParaRPr lang="ru-RU" b="1" dirty="0">
              <a:solidFill>
                <a:srgbClr val="2708E2"/>
              </a:solidFill>
            </a:endParaRPr>
          </a:p>
        </p:txBody>
      </p:sp>
      <p:sp>
        <p:nvSpPr>
          <p:cNvPr id="13" name="Волна 12"/>
          <p:cNvSpPr/>
          <p:nvPr/>
        </p:nvSpPr>
        <p:spPr>
          <a:xfrm>
            <a:off x="357158" y="214290"/>
            <a:ext cx="5214974" cy="2786082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accent3">
              <a:lumMod val="40000"/>
              <a:lumOff val="60000"/>
              <a:alpha val="48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66"/>
                </a:solidFill>
              </a:rPr>
              <a:t>Одним из самых важных подношений богам являлся </a:t>
            </a:r>
            <a:r>
              <a:rPr lang="ru-RU" b="1" dirty="0" err="1" smtClean="0">
                <a:solidFill>
                  <a:srgbClr val="000066"/>
                </a:solidFill>
              </a:rPr>
              <a:t>Цанби</a:t>
            </a:r>
            <a:r>
              <a:rPr lang="ru-RU" b="1" dirty="0" smtClean="0">
                <a:solidFill>
                  <a:srgbClr val="000066"/>
                </a:solidFill>
              </a:rPr>
              <a:t> (</a:t>
            </a:r>
            <a:r>
              <a:rPr lang="ru-RU" b="1" dirty="0" err="1" smtClean="0">
                <a:solidFill>
                  <a:srgbClr val="000066"/>
                </a:solidFill>
              </a:rPr>
              <a:t>Cangbi</a:t>
            </a:r>
            <a:r>
              <a:rPr lang="ru-RU" b="1" dirty="0" smtClean="0">
                <a:solidFill>
                  <a:srgbClr val="000066"/>
                </a:solidFill>
              </a:rPr>
              <a:t>) - синий нефрит круглой формы, что соответствовало представлениям о Боге Неба в древнем Китае - небо круглое и синее.</a:t>
            </a:r>
            <a:endParaRPr lang="ru-RU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знак завершения 12"/>
          <p:cNvSpPr/>
          <p:nvPr/>
        </p:nvSpPr>
        <p:spPr>
          <a:xfrm>
            <a:off x="6143636" y="1214422"/>
            <a:ext cx="2571768" cy="714380"/>
          </a:xfrm>
          <a:prstGeom prst="flowChartTerminator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285720" y="5929330"/>
            <a:ext cx="3429024" cy="714380"/>
          </a:xfrm>
          <a:prstGeom prst="flowChartTerminator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329642" cy="571504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400" b="1" dirty="0" smtClean="0">
                <a:solidFill>
                  <a:srgbClr val="FF0000"/>
                </a:solidFill>
              </a:rPr>
              <a:t>Дворец Воздержания </a:t>
            </a:r>
            <a:r>
              <a:rPr lang="ru-RU" sz="4400" b="1" dirty="0" err="1" smtClean="0">
                <a:solidFill>
                  <a:srgbClr val="FF0000"/>
                </a:solidFill>
              </a:rPr>
              <a:t>斋宫Чжайгун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Documents and Settings\Администратор\Рабочий стол\Храм неба\Дворец воздержания\Беседка бронзовых фигур пред павильоном Чжайгун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3509987" cy="478634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285720" y="592933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Беседка бронзовых фигур перед павильоном </a:t>
            </a:r>
            <a:r>
              <a:rPr lang="ru-RU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Чжайгун</a:t>
            </a:r>
            <a:endParaRPr lang="ru-RU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123" name="Picture 3" descr="C:\Documents and Settings\Администратор\Рабочий стол\Храм неба\Дворец воздержания\Беседка Дракона в павильоне Чжайгун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000240"/>
            <a:ext cx="3041115" cy="471490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6143636" y="1214422"/>
            <a:ext cx="2571768" cy="64633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FF33"/>
                </a:solidFill>
              </a:rPr>
              <a:t>Беседка Дракона в павильоне </a:t>
            </a:r>
            <a:r>
              <a:rPr lang="ru-RU" b="1" dirty="0" err="1" smtClean="0">
                <a:solidFill>
                  <a:srgbClr val="66FF33"/>
                </a:solidFill>
              </a:rPr>
              <a:t>Чжайгун</a:t>
            </a:r>
            <a:endParaRPr lang="ru-RU" b="1" dirty="0">
              <a:solidFill>
                <a:srgbClr val="66FF33"/>
              </a:solidFill>
            </a:endParaRPr>
          </a:p>
        </p:txBody>
      </p:sp>
      <p:pic>
        <p:nvPicPr>
          <p:cNvPr id="5124" name="Picture 4" descr="C:\Documents and Settings\Администратор\Рабочий стол\Храм неба\Дворец воздержания\Музыкальные колокола в зале Чжайгуна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071678"/>
            <a:ext cx="3443291" cy="313898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3714744" y="4786322"/>
            <a:ext cx="2143140" cy="928694"/>
          </a:xfrm>
          <a:prstGeom prst="snip2DiagRect">
            <a:avLst/>
          </a:prstGeom>
          <a:solidFill>
            <a:schemeClr val="accent1">
              <a:alpha val="7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786182" y="4786322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11"/>
                </a:solidFill>
              </a:rPr>
              <a:t>Музыкальные колокола в зале </a:t>
            </a:r>
            <a:r>
              <a:rPr lang="ru-RU" b="1" dirty="0" err="1" smtClean="0">
                <a:solidFill>
                  <a:srgbClr val="FFFF11"/>
                </a:solidFill>
              </a:rPr>
              <a:t>Чжайгуна</a:t>
            </a:r>
            <a:r>
              <a:rPr lang="ru-RU" b="1" dirty="0" smtClean="0">
                <a:solidFill>
                  <a:srgbClr val="FFFF11"/>
                </a:solidFill>
              </a:rPr>
              <a:t>.</a:t>
            </a:r>
            <a:endParaRPr lang="ru-RU" b="1" dirty="0">
              <a:solidFill>
                <a:srgbClr val="FFFF1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руглая лента лицом вверх 4"/>
          <p:cNvSpPr/>
          <p:nvPr/>
        </p:nvSpPr>
        <p:spPr>
          <a:xfrm>
            <a:off x="928662" y="214290"/>
            <a:ext cx="7072362" cy="1428760"/>
          </a:xfrm>
          <a:prstGeom prst="ellipseRibbon2">
            <a:avLst/>
          </a:prstGeom>
          <a:solidFill>
            <a:srgbClr val="FFFF11">
              <a:alpha val="88000"/>
            </a:srgb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Офис Небесной Музыки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5929322" y="1714488"/>
            <a:ext cx="2714644" cy="1285884"/>
          </a:xfrm>
          <a:prstGeom prst="cloudCallou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Зал Выдающегося Защитника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1142976" y="1714488"/>
            <a:ext cx="2357454" cy="1285884"/>
          </a:xfrm>
          <a:prstGeom prst="cloudCallou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Зал Собранного Счастья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 descr="C:\Documents and Settings\Администратор\Рабочий стол\Храм неба\Офис небесной музыки\Зал Собранного Счастья и выставка цветов на его дворе 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86124"/>
            <a:ext cx="4143404" cy="314327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  <a:sp3d>
            <a:bevelT w="101600" prst="riblet"/>
          </a:sp3d>
        </p:spPr>
      </p:pic>
      <p:pic>
        <p:nvPicPr>
          <p:cNvPr id="6147" name="Picture 3" descr="C:\Documents and Settings\Администратор\Рабочий стол\Храм неба\Офис небесной музыки\Зал Выдающегося Защитника 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286124"/>
            <a:ext cx="4041018" cy="309086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  <a:sp3d>
            <a:bevelT prst="convex"/>
          </a:sp3d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Администратор\Рабочий стол\Храм неба\Офис небесной музыки\Выставка ритуальных - многоликих барабанов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858955" cy="433388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172" name="Picture 4" descr="C:\Documents and Settings\Администратор\Рабочий стол\Храм неба\Офис небесной музыки\Выставка колоколов 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428736"/>
            <a:ext cx="4124325" cy="5167327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8" name="Стрелка вправо с вырезом 7"/>
          <p:cNvSpPr/>
          <p:nvPr/>
        </p:nvSpPr>
        <p:spPr>
          <a:xfrm>
            <a:off x="857224" y="4857760"/>
            <a:ext cx="4071966" cy="1357322"/>
          </a:xfrm>
          <a:prstGeom prst="notchedRightArrow">
            <a:avLst/>
          </a:prstGeom>
          <a:solidFill>
            <a:schemeClr val="accent3">
              <a:lumMod val="60000"/>
              <a:lumOff val="40000"/>
              <a:alpha val="99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C00FF"/>
                </a:solidFill>
              </a:rPr>
              <a:t>Выставка колоколов</a:t>
            </a:r>
            <a:endParaRPr lang="ru-RU" sz="2400" b="1" dirty="0">
              <a:solidFill>
                <a:srgbClr val="CC00FF"/>
              </a:solidFill>
            </a:endParaRPr>
          </a:p>
        </p:txBody>
      </p:sp>
      <p:sp>
        <p:nvSpPr>
          <p:cNvPr id="13" name="Стрелка влево 12"/>
          <p:cNvSpPr/>
          <p:nvPr/>
        </p:nvSpPr>
        <p:spPr>
          <a:xfrm>
            <a:off x="4929190" y="0"/>
            <a:ext cx="3714776" cy="1500174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C00FF"/>
                </a:solidFill>
              </a:rPr>
              <a:t>Выставка ритуальных - многоликих барабанов</a:t>
            </a:r>
            <a:endParaRPr lang="ru-RU" sz="2000" b="1" dirty="0">
              <a:solidFill>
                <a:srgbClr val="CC00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Администратор\Рабочий стол\Храм неба\Офис небесной музыки\Колокол в Зале Собранного Счастья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85728"/>
            <a:ext cx="4124325" cy="619125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" name="Пятно 1 7"/>
          <p:cNvSpPr/>
          <p:nvPr/>
        </p:nvSpPr>
        <p:spPr>
          <a:xfrm>
            <a:off x="642910" y="1714488"/>
            <a:ext cx="3500462" cy="3643338"/>
          </a:xfrm>
          <a:prstGeom prst="irregularSeal1">
            <a:avLst/>
          </a:prstGeom>
          <a:solidFill>
            <a:srgbClr val="FFFF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285852" y="2714620"/>
            <a:ext cx="2071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708E2"/>
                </a:solidFill>
              </a:rPr>
              <a:t>Колокол в Зале Собранного Счастья</a:t>
            </a:r>
            <a:endParaRPr lang="ru-RU" sz="2400" b="1" dirty="0">
              <a:solidFill>
                <a:srgbClr val="2708E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2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Администратор\Рабочий стол\Храм неба\Храм Богатого урожая\32_Temple_of_Heaven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2786050" y="214290"/>
            <a:ext cx="4000528" cy="1571636"/>
          </a:xfrm>
          <a:prstGeom prst="round2Diag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66FF33"/>
                </a:solidFill>
              </a:rPr>
              <a:t>Внесён  ЮНЕСКО  в список  всемирного наследия  человечества</a:t>
            </a:r>
            <a:endParaRPr lang="ru-RU" sz="2400" b="1" dirty="0">
              <a:solidFill>
                <a:srgbClr val="66FF33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Администратор\Рабочий стол\Храм неба\2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Улыбающееся лицо 4"/>
          <p:cNvSpPr/>
          <p:nvPr/>
        </p:nvSpPr>
        <p:spPr>
          <a:xfrm>
            <a:off x="3143240" y="2000240"/>
            <a:ext cx="2571768" cy="2643206"/>
          </a:xfrm>
          <a:prstGeom prst="smileyFace">
            <a:avLst/>
          </a:prstGeom>
          <a:solidFill>
            <a:srgbClr val="FFFF0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000066"/>
              </a:solidFill>
            </a:endParaRPr>
          </a:p>
          <a:p>
            <a:pPr algn="ctr"/>
            <a:r>
              <a:rPr lang="ru-RU" sz="2400" b="1" dirty="0" err="1" smtClean="0">
                <a:solidFill>
                  <a:srgbClr val="000066"/>
                </a:solidFill>
              </a:rPr>
              <a:t>Юречко</a:t>
            </a:r>
            <a:r>
              <a:rPr lang="ru-RU" sz="2400" b="1" dirty="0" smtClean="0">
                <a:solidFill>
                  <a:srgbClr val="000066"/>
                </a:solidFill>
              </a:rPr>
              <a:t> Светлана</a:t>
            </a:r>
            <a:endParaRPr lang="ru-RU" sz="24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Храм неба\Храм Богатого урожая\hd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571480"/>
            <a:ext cx="4432716" cy="321471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1000100" y="3929066"/>
            <a:ext cx="7715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b="1" dirty="0">
                <a:solidFill>
                  <a:srgbClr val="2708E2"/>
                </a:solidFill>
              </a:rPr>
              <a:t>Самый большой культурный Храм в мире. </a:t>
            </a:r>
            <a:endParaRPr lang="ru-RU" sz="2400" b="1" dirty="0" smtClean="0">
              <a:solidFill>
                <a:srgbClr val="2708E2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2708E2"/>
                </a:solidFill>
              </a:rPr>
              <a:t>Храм </a:t>
            </a:r>
            <a:r>
              <a:rPr lang="ru-RU" sz="2400" b="1" dirty="0">
                <a:solidFill>
                  <a:srgbClr val="2708E2"/>
                </a:solidFill>
              </a:rPr>
              <a:t>Неба занимает площадь 270 га. И </a:t>
            </a:r>
            <a:r>
              <a:rPr lang="ru-RU" sz="2400" b="1" dirty="0" smtClean="0">
                <a:solidFill>
                  <a:srgbClr val="2708E2"/>
                </a:solidFill>
              </a:rPr>
              <a:t>больше </a:t>
            </a:r>
            <a:r>
              <a:rPr lang="ru-RU" sz="2400" b="1" dirty="0" err="1" smtClean="0">
                <a:solidFill>
                  <a:srgbClr val="2708E2"/>
                </a:solidFill>
              </a:rPr>
              <a:t>Гугуна</a:t>
            </a:r>
            <a:r>
              <a:rPr lang="ru-RU" sz="2400" b="1" dirty="0" smtClean="0">
                <a:solidFill>
                  <a:srgbClr val="2708E2"/>
                </a:solidFill>
              </a:rPr>
              <a:t> </a:t>
            </a:r>
            <a:r>
              <a:rPr lang="ru-RU" sz="2400" b="1" dirty="0">
                <a:solidFill>
                  <a:srgbClr val="2708E2"/>
                </a:solidFill>
              </a:rPr>
              <a:t>в 4 </a:t>
            </a:r>
            <a:r>
              <a:rPr lang="ru-RU" sz="2400" b="1" dirty="0" smtClean="0">
                <a:solidFill>
                  <a:srgbClr val="2708E2"/>
                </a:solidFill>
              </a:rPr>
              <a:t>раза.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2708E2"/>
                </a:solidFill>
              </a:rPr>
              <a:t>Храм </a:t>
            </a:r>
            <a:r>
              <a:rPr lang="ru-RU" sz="2400" b="1" dirty="0">
                <a:solidFill>
                  <a:srgbClr val="2708E2"/>
                </a:solidFill>
              </a:rPr>
              <a:t>Неба существует более 500 лет.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ильный пятиугольник 8"/>
          <p:cNvSpPr/>
          <p:nvPr/>
        </p:nvSpPr>
        <p:spPr>
          <a:xfrm>
            <a:off x="142844" y="4286256"/>
            <a:ext cx="4572032" cy="2357454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Алтарь </a:t>
            </a:r>
            <a:r>
              <a:rPr lang="ru-RU" sz="19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Юаньцютань</a:t>
            </a:r>
            <a:r>
              <a:rPr lang="ru-RU" sz="19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-– круглая трехступенчатая терраса, выложенная из белоснежных мраморных плит.</a:t>
            </a:r>
            <a:endParaRPr lang="ru-RU" sz="19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5286380" y="1571612"/>
            <a:ext cx="3143272" cy="135732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Воздвигнут в 1530 году и перестроен в 1749 году.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7000924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2708E2"/>
                </a:solidFill>
              </a:rPr>
              <a:t>Алтарь Неба </a:t>
            </a:r>
            <a:r>
              <a:rPr lang="ru-RU" sz="6000" dirty="0" smtClean="0">
                <a:solidFill>
                  <a:srgbClr val="2708E2"/>
                </a:solidFill>
              </a:rPr>
              <a:t>圜丘坛</a:t>
            </a:r>
            <a:endParaRPr lang="ru-RU" sz="5400" dirty="0">
              <a:solidFill>
                <a:srgbClr val="2708E2"/>
              </a:solidFill>
            </a:endParaRPr>
          </a:p>
        </p:txBody>
      </p:sp>
      <p:pic>
        <p:nvPicPr>
          <p:cNvPr id="2050" name="Picture 2" descr="C:\Documents and Settings\Администратор\Рабочий стол\Храм неба\Алтарь неба\fo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4071940" cy="27146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2051" name="Picture 3" descr="C:\Documents and Settings\Администратор\Рабочий стол\Храм неба\Алтарь неба\1-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071810"/>
            <a:ext cx="3948117" cy="295824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14290"/>
            <a:ext cx="4329114" cy="1000124"/>
          </a:xfrm>
        </p:spPr>
        <p:txBody>
          <a:bodyPr/>
          <a:lstStyle/>
          <a:p>
            <a:r>
              <a:rPr lang="ru-RU" b="1" dirty="0" smtClean="0">
                <a:solidFill>
                  <a:srgbClr val="3404BC"/>
                </a:solidFill>
              </a:rPr>
              <a:t>"</a:t>
            </a:r>
            <a:r>
              <a:rPr lang="ru-RU" b="1" dirty="0" err="1" smtClean="0">
                <a:solidFill>
                  <a:srgbClr val="3404BC"/>
                </a:solidFill>
              </a:rPr>
              <a:t>Тяньсиньши</a:t>
            </a:r>
            <a:r>
              <a:rPr lang="ru-RU" b="1" dirty="0" smtClean="0">
                <a:solidFill>
                  <a:srgbClr val="3404BC"/>
                </a:solidFill>
              </a:rPr>
              <a:t>"</a:t>
            </a:r>
            <a:endParaRPr lang="ru-RU" dirty="0">
              <a:solidFill>
                <a:srgbClr val="3404BC"/>
              </a:solidFill>
            </a:endParaRPr>
          </a:p>
        </p:txBody>
      </p:sp>
      <p:pic>
        <p:nvPicPr>
          <p:cNvPr id="4098" name="Picture 2" descr="C:\Documents and Settings\Администратор\Рабочий стол\Храм неба\Алтарь неба\Каменная плита\«Тяньсиньши» – круглая каменная плита в центре верхнего яруса Хуаньцю. Если встать на нее и шепотом произнести слова, то звук заметно усиливается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357298"/>
            <a:ext cx="4119591" cy="292895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099" name="Picture 3" descr="C:\Documents and Settings\Администратор\Рабочий стол\Храм неба\Алтарь неба\Каменная плита\fo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736"/>
            <a:ext cx="3458099" cy="51911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TextBox 5"/>
          <p:cNvSpPr txBox="1"/>
          <p:nvPr/>
        </p:nvSpPr>
        <p:spPr>
          <a:xfrm>
            <a:off x="4857752" y="4500570"/>
            <a:ext cx="3571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4F16B6"/>
                </a:solidFill>
              </a:rPr>
              <a:t> </a:t>
            </a:r>
            <a:r>
              <a:rPr lang="ru-RU" sz="2000" b="1" dirty="0" smtClean="0">
                <a:solidFill>
                  <a:srgbClr val="210BC1"/>
                </a:solidFill>
              </a:rPr>
              <a:t>Круглая каменная плита в центре верхнего яруса </a:t>
            </a:r>
            <a:r>
              <a:rPr lang="ru-RU" sz="2000" b="1" dirty="0" err="1" smtClean="0">
                <a:solidFill>
                  <a:srgbClr val="210BC1"/>
                </a:solidFill>
                <a:latin typeface="Constantia" pitchFamily="18" charset="0"/>
                <a:cs typeface="Arial" pitchFamily="34" charset="0"/>
              </a:rPr>
              <a:t>Юаньцютань</a:t>
            </a:r>
            <a:r>
              <a:rPr lang="ru-RU" sz="2000" b="1" dirty="0" smtClean="0">
                <a:solidFill>
                  <a:srgbClr val="210BC1"/>
                </a:solidFill>
              </a:rPr>
              <a:t>. Если встать на нее и шепотом произнести слова, то звук заметно усиливается.</a:t>
            </a:r>
            <a:endParaRPr lang="ru-RU" b="1" dirty="0">
              <a:solidFill>
                <a:srgbClr val="210BC1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857224" y="642918"/>
            <a:ext cx="2643206" cy="2428892"/>
          </a:xfrm>
          <a:prstGeom prst="round2DiagRect">
            <a:avLst/>
          </a:prstGeom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Documents and Settings\Администратор\Рабочий стол\Храм неба\Императорский небосвод\fo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85728"/>
            <a:ext cx="4357718" cy="290514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125" name="Picture 5" descr="C:\Documents and Settings\Администратор\Рабочий стол\Храм неба\Императорский небосвод\Зрелище поклонения императора Небу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71876"/>
            <a:ext cx="3786214" cy="30003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TextBox 5"/>
          <p:cNvSpPr txBox="1"/>
          <p:nvPr/>
        </p:nvSpPr>
        <p:spPr>
          <a:xfrm>
            <a:off x="857224" y="714356"/>
            <a:ext cx="27146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FF00"/>
                </a:solidFill>
              </a:rPr>
              <a:t>Императорский Небосвод (</a:t>
            </a:r>
            <a:r>
              <a:rPr lang="ru-RU" sz="2400" b="1" dirty="0" err="1">
                <a:solidFill>
                  <a:srgbClr val="00FF00"/>
                </a:solidFill>
              </a:rPr>
              <a:t>Хуанцюнюй</a:t>
            </a:r>
            <a:r>
              <a:rPr lang="ru-RU" sz="2400" b="1" dirty="0" smtClean="0">
                <a:solidFill>
                  <a:srgbClr val="00FF00"/>
                </a:solidFill>
              </a:rPr>
              <a:t>), или «Храм </a:t>
            </a:r>
            <a:r>
              <a:rPr lang="ru-RU" sz="2400" b="1" dirty="0">
                <a:solidFill>
                  <a:srgbClr val="00FF00"/>
                </a:solidFill>
              </a:rPr>
              <a:t>Небесного </a:t>
            </a:r>
            <a:r>
              <a:rPr lang="ru-RU" sz="2400" b="1" dirty="0" smtClean="0">
                <a:solidFill>
                  <a:srgbClr val="00FF00"/>
                </a:solidFill>
              </a:rPr>
              <a:t>Величия»</a:t>
            </a:r>
            <a:endParaRPr lang="ru-RU" sz="2400" b="1" dirty="0">
              <a:solidFill>
                <a:srgbClr val="00FF00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143504" y="4000504"/>
            <a:ext cx="2857520" cy="242889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99FF"/>
                </a:solidFill>
              </a:rPr>
              <a:t>Зрелище поклонения императора Небу</a:t>
            </a:r>
            <a:endParaRPr lang="ru-RU" sz="2800" b="1" dirty="0">
              <a:solidFill>
                <a:srgbClr val="FF99FF"/>
              </a:solidFill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3">
                <a:lumMod val="20000"/>
                <a:lumOff val="80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Храм неба\Алтарь неба\1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357166"/>
            <a:ext cx="3909033" cy="30003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Picture 3" descr="C:\Documents and Settings\Администратор\Рабочий стол\Храм неба\Императорский небосвод\fo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714752"/>
            <a:ext cx="3714776" cy="2905128"/>
          </a:xfrm>
          <a:prstGeom prst="rect">
            <a:avLst/>
          </a:prstGeom>
          <a:noFill/>
          <a:scene3d>
            <a:camera prst="obliqueTopLeft"/>
            <a:lightRig rig="threePt" dir="t"/>
          </a:scene3d>
          <a:sp3d>
            <a:bevelT w="165100" prst="coolSlant"/>
          </a:sp3d>
        </p:spPr>
      </p:pic>
      <p:pic>
        <p:nvPicPr>
          <p:cNvPr id="1026" name="Picture 2" descr="C:\Documents and Settings\Администратор\Рабочий стол\Храм неба\Императорский небосвод\На потолке Хуанцюнъюй нарисован золотой дракон, вокруг – 360 маленьких драконов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357430"/>
            <a:ext cx="4390237" cy="307657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43438" y="642918"/>
            <a:ext cx="407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На потолке </a:t>
            </a:r>
            <a:r>
              <a:rPr lang="ru-RU" sz="2400" b="1" dirty="0" err="1" smtClean="0">
                <a:solidFill>
                  <a:srgbClr val="7030A0"/>
                </a:solidFill>
              </a:rPr>
              <a:t>Хуанцюнюй</a:t>
            </a:r>
            <a:r>
              <a:rPr lang="ru-RU" sz="2400" b="1" dirty="0" smtClean="0">
                <a:solidFill>
                  <a:srgbClr val="7030A0"/>
                </a:solidFill>
              </a:rPr>
              <a:t> нарисован золотой дракон, вокруг – 360 маленьких драконов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Администратор\Рабочий стол\Храм неба\Императорский небосвод\Стена Эха\fo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7215238" cy="4143387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785786" y="357166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</a:rPr>
              <a:t>Стена Эха </a:t>
            </a:r>
            <a:r>
              <a:rPr lang="ru-RU" sz="4000" b="1" dirty="0">
                <a:solidFill>
                  <a:srgbClr val="FF0000"/>
                </a:solidFill>
              </a:rPr>
              <a:t>回音壁</a:t>
            </a:r>
            <a:r>
              <a:rPr lang="ru-RU" sz="4000" b="1" i="1" dirty="0">
                <a:solidFill>
                  <a:srgbClr val="FF0000"/>
                </a:solidFill>
              </a:rPr>
              <a:t> </a:t>
            </a:r>
            <a:r>
              <a:rPr lang="ru-RU" sz="4000" b="1" i="1" dirty="0" err="1">
                <a:solidFill>
                  <a:srgbClr val="FF0000"/>
                </a:solidFill>
              </a:rPr>
              <a:t>Хуэйиньби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Храм неба\Кухня\Колодец «Сладких струй». Вода специально шла для приготовления пирожных к столу императора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85728"/>
            <a:ext cx="6054370" cy="478634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785786" y="5072074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708E2"/>
                </a:solidFill>
              </a:rPr>
              <a:t>Колодец «Сладких струй». Вода специально шла для приготовления пирожных к столу императора</a:t>
            </a:r>
            <a:endParaRPr lang="ru-RU" sz="2400" b="1" dirty="0">
              <a:solidFill>
                <a:srgbClr val="2708E2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6786578" y="1571612"/>
            <a:ext cx="2143140" cy="2071702"/>
          </a:xfrm>
          <a:prstGeom prst="ellipse">
            <a:avLst/>
          </a:prstGeom>
          <a:solidFill>
            <a:schemeClr val="accent1">
              <a:alpha val="50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214282" y="4572008"/>
            <a:ext cx="2143140" cy="1785950"/>
          </a:xfrm>
          <a:prstGeom prst="hexagon">
            <a:avLst/>
          </a:prstGeom>
          <a:solidFill>
            <a:schemeClr val="accent1">
              <a:alpha val="53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2708E2"/>
                </a:solidFill>
              </a:rPr>
              <a:t>Циняньдянь</a:t>
            </a:r>
            <a:r>
              <a:rPr lang="ru-RU" b="1" dirty="0" smtClean="0">
                <a:solidFill>
                  <a:srgbClr val="2708E2"/>
                </a:solidFill>
              </a:rPr>
              <a:t> 祈年殿 </a:t>
            </a:r>
            <a:br>
              <a:rPr lang="ru-RU" b="1" dirty="0" smtClean="0">
                <a:solidFill>
                  <a:srgbClr val="2708E2"/>
                </a:solidFill>
              </a:rPr>
            </a:br>
            <a:r>
              <a:rPr lang="ru-RU" b="1" dirty="0" smtClean="0">
                <a:solidFill>
                  <a:srgbClr val="2708E2"/>
                </a:solidFill>
              </a:rPr>
              <a:t>«Храм Богатого Урожая»</a:t>
            </a:r>
            <a:endParaRPr lang="ru-RU" dirty="0">
              <a:solidFill>
                <a:srgbClr val="2708E2"/>
              </a:solidFill>
            </a:endParaRPr>
          </a:p>
        </p:txBody>
      </p:sp>
      <p:pic>
        <p:nvPicPr>
          <p:cNvPr id="2050" name="Picture 2" descr="C:\Documents and Settings\Администратор\Рабочий стол\Храм неба\Храм Богатого урожая\the-temple-of-heaven2-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8"/>
            <a:ext cx="3752840" cy="250033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2051" name="Picture 3" descr="C:\Documents and Settings\Администратор\Рабочий стол\Храм неба\Храм Богатого урожая\8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268395"/>
            <a:ext cx="3167085" cy="23753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052" name="Picture 4" descr="C:\Documents and Settings\Администратор\Рабочий стол\Храм неба\Храм Богатого урожая\Temple-of-Heav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2428868"/>
            <a:ext cx="4238654" cy="31789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7" name="TextBox 6"/>
          <p:cNvSpPr txBox="1"/>
          <p:nvPr/>
        </p:nvSpPr>
        <p:spPr>
          <a:xfrm>
            <a:off x="285720" y="4857760"/>
            <a:ext cx="1928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11"/>
                </a:solidFill>
              </a:rPr>
              <a:t>Был построен </a:t>
            </a:r>
          </a:p>
          <a:p>
            <a:pPr algn="ctr"/>
            <a:r>
              <a:rPr lang="ru-RU" sz="2400" b="1" dirty="0" smtClean="0">
                <a:solidFill>
                  <a:srgbClr val="FFFF11"/>
                </a:solidFill>
              </a:rPr>
              <a:t>в 1420 году</a:t>
            </a:r>
            <a:endParaRPr lang="ru-RU" sz="2400" dirty="0">
              <a:solidFill>
                <a:srgbClr val="FFFF1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6578" y="1928802"/>
            <a:ext cx="214314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 smtClean="0">
                <a:solidFill>
                  <a:srgbClr val="00FF00"/>
                </a:solidFill>
              </a:rPr>
              <a:t>«</a:t>
            </a:r>
            <a:r>
              <a:rPr lang="ru-RU" sz="2700" b="1" dirty="0" smtClean="0">
                <a:solidFill>
                  <a:srgbClr val="00FF00"/>
                </a:solidFill>
              </a:rPr>
              <a:t>Зал жатвенных молитв»</a:t>
            </a:r>
            <a:endParaRPr lang="ru-RU" sz="27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293</TotalTime>
  <Words>289</Words>
  <Application>Microsoft Office PowerPoint</Application>
  <PresentationFormat>Экран (4:3)</PresentationFormat>
  <Paragraphs>36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Храм Неба 天壇Tiāntán </vt:lpstr>
      <vt:lpstr>Слайд 2</vt:lpstr>
      <vt:lpstr>Алтарь Неба 圜丘坛</vt:lpstr>
      <vt:lpstr>"Тяньсиньши"</vt:lpstr>
      <vt:lpstr>Слайд 5</vt:lpstr>
      <vt:lpstr>Слайд 6</vt:lpstr>
      <vt:lpstr>Слайд 7</vt:lpstr>
      <vt:lpstr>Слайд 8</vt:lpstr>
      <vt:lpstr>Циняньдянь 祈年殿  «Храм Богатого Урожая»</vt:lpstr>
      <vt:lpstr>Слайд 10</vt:lpstr>
      <vt:lpstr>Слайд 11</vt:lpstr>
      <vt:lpstr>Слайд 12</vt:lpstr>
      <vt:lpstr> Дворец Воздержания 斋宫Чжайгун 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Храм Неба </dc:title>
  <dc:creator>User</dc:creator>
  <cp:lastModifiedBy>Admin</cp:lastModifiedBy>
  <cp:revision>31</cp:revision>
  <dcterms:created xsi:type="dcterms:W3CDTF">2010-11-11T12:06:07Z</dcterms:created>
  <dcterms:modified xsi:type="dcterms:W3CDTF">2011-04-20T11:00:10Z</dcterms:modified>
</cp:coreProperties>
</file>