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59" r:id="rId5"/>
    <p:sldId id="260" r:id="rId6"/>
    <p:sldId id="261" r:id="rId7"/>
    <p:sldId id="262" r:id="rId8"/>
    <p:sldId id="263" r:id="rId9"/>
    <p:sldId id="265" r:id="rId10"/>
    <p:sldId id="266" r:id="rId11"/>
    <p:sldId id="264" r:id="rId12"/>
    <p:sldId id="267" r:id="rId13"/>
    <p:sldId id="268" r:id="rId14"/>
    <p:sldId id="269" r:id="rId15"/>
    <p:sldId id="270" r:id="rId16"/>
    <p:sldId id="272" r:id="rId17"/>
    <p:sldId id="271" r:id="rId18"/>
    <p:sldId id="273" r:id="rId1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1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Равнобедренный треугольник 3"/>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Заголовок 7"/>
          <p:cNvSpPr>
            <a:spLocks noGrp="1"/>
          </p:cNvSpPr>
          <p:nvPr>
            <p:ph type="ctrTitle"/>
          </p:nvPr>
        </p:nvSpPr>
        <p:spPr>
          <a:xfrm>
            <a:off x="540544" y="776288"/>
            <a:ext cx="8062912" cy="1470025"/>
          </a:xfrm>
        </p:spPr>
        <p:txBody>
          <a:bodyPr anchor="b"/>
          <a:lstStyle>
            <a:lvl1pPr algn="r">
              <a:defRPr sz="4400"/>
            </a:lvl1pPr>
          </a:lstStyle>
          <a:p>
            <a:r>
              <a:rPr lang="ru-RU" smtClean="0"/>
              <a:t>Образец заголовка</a:t>
            </a:r>
            <a:endParaRPr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27"/>
          <p:cNvSpPr>
            <a:spLocks noGrp="1"/>
          </p:cNvSpPr>
          <p:nvPr>
            <p:ph type="dt" sz="half" idx="10"/>
          </p:nvPr>
        </p:nvSpPr>
        <p:spPr>
          <a:xfrm>
            <a:off x="1371600" y="6011863"/>
            <a:ext cx="5791200" cy="365125"/>
          </a:xfrm>
        </p:spPr>
        <p:txBody>
          <a:bodyPr tIns="0" bIns="0" anchor="t"/>
          <a:lstStyle>
            <a:lvl1pPr algn="r">
              <a:defRPr sz="1000" smtClean="0"/>
            </a:lvl1pPr>
          </a:lstStyle>
          <a:p>
            <a:pPr>
              <a:defRPr/>
            </a:pPr>
            <a:fld id="{F7602CD4-2C69-484F-A6A7-E96680216AB8}" type="datetimeFigureOut">
              <a:rPr lang="ru-RU"/>
              <a:pPr>
                <a:defRPr/>
              </a:pPr>
              <a:t>03.01.2012</a:t>
            </a:fld>
            <a:endParaRPr lang="ru-RU"/>
          </a:p>
        </p:txBody>
      </p:sp>
      <p:sp>
        <p:nvSpPr>
          <p:cNvPr id="6" name="Нижний колонтитул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ru-RU"/>
          </a:p>
        </p:txBody>
      </p:sp>
      <p:sp>
        <p:nvSpPr>
          <p:cNvPr id="7" name="Номер слайда 28"/>
          <p:cNvSpPr>
            <a:spLocks noGrp="1"/>
          </p:cNvSpPr>
          <p:nvPr>
            <p:ph type="sldNum" sz="quarter" idx="12"/>
          </p:nvPr>
        </p:nvSpPr>
        <p:spPr>
          <a:xfrm>
            <a:off x="8391525" y="5753100"/>
            <a:ext cx="503238" cy="365125"/>
          </a:xfrm>
        </p:spPr>
        <p:txBody>
          <a:bodyPr anchor="ctr"/>
          <a:lstStyle>
            <a:lvl1pPr algn="ctr">
              <a:defRPr sz="1300" smtClean="0">
                <a:solidFill>
                  <a:srgbClr val="FFFFFF"/>
                </a:solidFill>
              </a:defRPr>
            </a:lvl1pPr>
          </a:lstStyle>
          <a:p>
            <a:pPr>
              <a:defRPr/>
            </a:pPr>
            <a:fld id="{E66727DC-E20B-4176-A60F-70BE9FD15FA1}"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D2D3A676-68BF-4E83-90D6-F35DFBA4BE1E}" type="datetimeFigureOut">
              <a:rPr lang="ru-RU"/>
              <a:pPr>
                <a:defRPr/>
              </a:pPr>
              <a:t>03.01.2012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5653FB79-32CF-41FE-A3A9-D33A30E3FE1E}"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7655B1DB-9039-48E5-8C1D-6E19BAEB08B3}" type="datetimeFigureOut">
              <a:rPr lang="ru-RU"/>
              <a:pPr>
                <a:defRPr/>
              </a:pPr>
              <a:t>03.01.2012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87634F92-3093-4820-8490-D4A41F6FE74E}"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lang="ru-RU" smtClean="0"/>
              <a:t>Образец заголовка</a:t>
            </a:r>
            <a:endParaRPr lang="en-US"/>
          </a:p>
        </p:txBody>
      </p:sp>
      <p:sp>
        <p:nvSpPr>
          <p:cNvPr id="3" name="Содержимое 2"/>
          <p:cNvSpPr>
            <a:spLocks noGrp="1"/>
          </p:cNvSpPr>
          <p:nvPr>
            <p:ph idx="1"/>
          </p:nvPr>
        </p:nvSpPr>
        <p:spPr>
          <a:xfrm>
            <a:off x="457200" y="1882808"/>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a:xfrm>
            <a:off x="4791075" y="6480175"/>
            <a:ext cx="2133600" cy="301625"/>
          </a:xfrm>
        </p:spPr>
        <p:txBody>
          <a:bodyPr/>
          <a:lstStyle>
            <a:lvl1pPr>
              <a:defRPr/>
            </a:lvl1pPr>
          </a:lstStyle>
          <a:p>
            <a:pPr>
              <a:defRPr/>
            </a:pPr>
            <a:fld id="{FF44D28B-ED28-4872-8D6D-D267E381635A}" type="datetimeFigureOut">
              <a:rPr lang="ru-RU"/>
              <a:pPr>
                <a:defRPr/>
              </a:pPr>
              <a:t>03.01.2012</a:t>
            </a:fld>
            <a:endParaRPr lang="ru-RU"/>
          </a:p>
        </p:txBody>
      </p:sp>
      <p:sp>
        <p:nvSpPr>
          <p:cNvPr id="5" name="Нижний колонтитул 4"/>
          <p:cNvSpPr>
            <a:spLocks noGrp="1"/>
          </p:cNvSpPr>
          <p:nvPr>
            <p:ph type="ftr" sz="quarter" idx="11"/>
          </p:nvPr>
        </p:nvSpPr>
        <p:spPr>
          <a:xfrm>
            <a:off x="457200" y="6481763"/>
            <a:ext cx="4259263" cy="300037"/>
          </a:xfrm>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73B65FE-6FDC-4772-8E25-1357F5877044}"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4" name="Прямоугольный треугольник 3"/>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Равнобедренный треугольник 4"/>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Прямая соединительная линия 5"/>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Прямая соединительная линия 6"/>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lstStyle>
            <a:lvl1pPr marL="0" algn="l">
              <a:buNone/>
              <a:defRPr sz="3600" b="1" cap="none" baseline="0"/>
            </a:lvl1pPr>
          </a:lstStyle>
          <a:p>
            <a:r>
              <a:rPr lang="ru-RU" smtClean="0"/>
              <a:t>Образец заголовка</a:t>
            </a:r>
            <a:endParaRPr lang="en-US"/>
          </a:p>
        </p:txBody>
      </p:sp>
      <p:sp>
        <p:nvSpPr>
          <p:cNvPr id="3" name="Текст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Дата 3"/>
          <p:cNvSpPr>
            <a:spLocks noGrp="1"/>
          </p:cNvSpPr>
          <p:nvPr>
            <p:ph type="dt" sz="half" idx="10"/>
          </p:nvPr>
        </p:nvSpPr>
        <p:spPr>
          <a:xfrm>
            <a:off x="6956425" y="6477000"/>
            <a:ext cx="2133600" cy="304800"/>
          </a:xfrm>
        </p:spPr>
        <p:txBody>
          <a:bodyPr/>
          <a:lstStyle>
            <a:lvl1pPr>
              <a:defRPr/>
            </a:lvl1pPr>
          </a:lstStyle>
          <a:p>
            <a:pPr>
              <a:defRPr/>
            </a:pPr>
            <a:fld id="{145AF763-2386-45CF-A6FF-B751657A0AF1}" type="datetimeFigureOut">
              <a:rPr lang="ru-RU"/>
              <a:pPr>
                <a:defRPr/>
              </a:pPr>
              <a:t>03.01.2012</a:t>
            </a:fld>
            <a:endParaRPr lang="ru-RU"/>
          </a:p>
        </p:txBody>
      </p:sp>
      <p:sp>
        <p:nvSpPr>
          <p:cNvPr id="9" name="Нижний колонтитул 4"/>
          <p:cNvSpPr>
            <a:spLocks noGrp="1"/>
          </p:cNvSpPr>
          <p:nvPr>
            <p:ph type="ftr" sz="quarter" idx="11"/>
          </p:nvPr>
        </p:nvSpPr>
        <p:spPr>
          <a:xfrm>
            <a:off x="2619375" y="6481763"/>
            <a:ext cx="4260850" cy="300037"/>
          </a:xfrm>
        </p:spPr>
        <p:txBody>
          <a:bodyPr/>
          <a:lstStyle>
            <a:lvl1pPr>
              <a:defRPr/>
            </a:lvl1pPr>
          </a:lstStyle>
          <a:p>
            <a:pPr>
              <a:defRPr/>
            </a:pPr>
            <a:endParaRPr lang="ru-RU"/>
          </a:p>
        </p:txBody>
      </p:sp>
      <p:sp>
        <p:nvSpPr>
          <p:cNvPr id="10" name="Номер слайда 5"/>
          <p:cNvSpPr>
            <a:spLocks noGrp="1"/>
          </p:cNvSpPr>
          <p:nvPr>
            <p:ph type="sldNum" sz="quarter" idx="12"/>
          </p:nvPr>
        </p:nvSpPr>
        <p:spPr>
          <a:xfrm>
            <a:off x="8450263" y="809625"/>
            <a:ext cx="503237" cy="300038"/>
          </a:xfrm>
        </p:spPr>
        <p:txBody>
          <a:bodyPr/>
          <a:lstStyle>
            <a:lvl1pPr>
              <a:defRPr/>
            </a:lvl1pPr>
          </a:lstStyle>
          <a:p>
            <a:pPr>
              <a:defRPr/>
            </a:pPr>
            <a:fld id="{1749B1E4-2F8A-4C03-825C-DEEB2A6CDC14}"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lang="ru-RU" smtClean="0"/>
              <a:t>Образец заголовка</a:t>
            </a:r>
            <a:endParaRPr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lstStyle>
          <a:p>
            <a:pPr>
              <a:defRPr/>
            </a:pPr>
            <a:fld id="{56A57429-EC75-47DA-94A9-30369501DD36}" type="datetimeFigureOut">
              <a:rPr lang="ru-RU"/>
              <a:pPr>
                <a:defRPr/>
              </a:pPr>
              <a:t>03.01.2012</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BD1E9CCB-D033-4047-AB2D-E2EA22EA198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ru-RU" smtClean="0"/>
              <a:t>Образец заголовка</a:t>
            </a:r>
            <a:endParaRPr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a:xfrm>
            <a:off x="4791075" y="6481763"/>
            <a:ext cx="2130425" cy="301625"/>
          </a:xfrm>
        </p:spPr>
        <p:txBody>
          <a:bodyPr/>
          <a:lstStyle>
            <a:lvl1pPr>
              <a:defRPr/>
            </a:lvl1pPr>
          </a:lstStyle>
          <a:p>
            <a:pPr>
              <a:defRPr/>
            </a:pPr>
            <a:fld id="{5E121429-CC81-42B0-A8A4-BAF07688634E}" type="datetimeFigureOut">
              <a:rPr lang="ru-RU"/>
              <a:pPr>
                <a:defRPr/>
              </a:pPr>
              <a:t>03.01.2012</a:t>
            </a:fld>
            <a:endParaRPr lang="ru-RU"/>
          </a:p>
        </p:txBody>
      </p:sp>
      <p:sp>
        <p:nvSpPr>
          <p:cNvPr id="8" name="Нижний колонтитул 7"/>
          <p:cNvSpPr>
            <a:spLocks noGrp="1"/>
          </p:cNvSpPr>
          <p:nvPr>
            <p:ph type="ftr" sz="quarter" idx="11"/>
          </p:nvPr>
        </p:nvSpPr>
        <p:spPr>
          <a:xfrm>
            <a:off x="457200" y="6481763"/>
            <a:ext cx="4260850" cy="301625"/>
          </a:xfrm>
        </p:spPr>
        <p:txBody>
          <a:bodyPr/>
          <a:lstStyle>
            <a:lvl1pPr>
              <a:defRPr/>
            </a:lvl1pPr>
          </a:lstStyle>
          <a:p>
            <a:pPr>
              <a:defRPr/>
            </a:pPr>
            <a:endParaRPr lang="ru-RU"/>
          </a:p>
        </p:txBody>
      </p:sp>
      <p:sp>
        <p:nvSpPr>
          <p:cNvPr id="9" name="Номер слайда 8"/>
          <p:cNvSpPr>
            <a:spLocks noGrp="1"/>
          </p:cNvSpPr>
          <p:nvPr>
            <p:ph type="sldNum" sz="quarter" idx="12"/>
          </p:nvPr>
        </p:nvSpPr>
        <p:spPr>
          <a:xfrm>
            <a:off x="7589838" y="6483350"/>
            <a:ext cx="503237" cy="301625"/>
          </a:xfrm>
        </p:spPr>
        <p:txBody>
          <a:bodyPr/>
          <a:lstStyle>
            <a:lvl1pPr algn="ctr">
              <a:defRPr smtClean="0"/>
            </a:lvl1pPr>
          </a:lstStyle>
          <a:p>
            <a:pPr>
              <a:defRPr/>
            </a:pPr>
            <a:fld id="{614F205A-D105-404E-A010-D9B043D4AAF7}"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9376C185-6211-4674-B45F-61CD9E21DDF7}" type="datetimeFigureOut">
              <a:rPr lang="ru-RU"/>
              <a:pPr>
                <a:defRPr/>
              </a:pPr>
              <a:t>03.01.2012</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72CE1F96-89C4-40FC-A9B9-6F74551BE03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5DD78746-E703-49CE-92D4-46E0F41FC7EF}" type="datetimeFigureOut">
              <a:rPr lang="ru-RU"/>
              <a:pPr>
                <a:defRPr/>
              </a:pPr>
              <a:t>03.01.2012</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3CCD2DB5-F427-4B48-8CFB-C67B562B35AF}"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ru-RU" smtClean="0"/>
              <a:t>Образец заголовка</a:t>
            </a:r>
            <a:endParaRPr lang="en-US"/>
          </a:p>
        </p:txBody>
      </p:sp>
      <p:sp>
        <p:nvSpPr>
          <p:cNvPr id="3" name="Текст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a:xfrm>
            <a:off x="6278563" y="6556375"/>
            <a:ext cx="2133600" cy="301625"/>
          </a:xfrm>
        </p:spPr>
        <p:txBody>
          <a:bodyPr/>
          <a:lstStyle>
            <a:lvl1pPr>
              <a:defRPr sz="900" smtClean="0"/>
            </a:lvl1pPr>
          </a:lstStyle>
          <a:p>
            <a:pPr>
              <a:defRPr/>
            </a:pPr>
            <a:fld id="{A8EFA21C-3217-460C-8EFB-303F473E0373}" type="datetimeFigureOut">
              <a:rPr lang="ru-RU"/>
              <a:pPr>
                <a:defRPr/>
              </a:pPr>
              <a:t>03.01.2012</a:t>
            </a:fld>
            <a:endParaRPr lang="ru-RU"/>
          </a:p>
        </p:txBody>
      </p:sp>
      <p:sp>
        <p:nvSpPr>
          <p:cNvPr id="6" name="Нижний колонтитул 5"/>
          <p:cNvSpPr>
            <a:spLocks noGrp="1"/>
          </p:cNvSpPr>
          <p:nvPr>
            <p:ph type="ftr" sz="quarter" idx="11"/>
          </p:nvPr>
        </p:nvSpPr>
        <p:spPr>
          <a:xfrm>
            <a:off x="1135063" y="6556375"/>
            <a:ext cx="5143500" cy="301625"/>
          </a:xfrm>
        </p:spPr>
        <p:txBody>
          <a:bodyPr/>
          <a:lstStyle>
            <a:lvl1pPr>
              <a:defRPr sz="900"/>
            </a:lvl1pPr>
          </a:lstStyle>
          <a:p>
            <a:pPr>
              <a:defRPr/>
            </a:pPr>
            <a:endParaRPr lang="ru-RU"/>
          </a:p>
        </p:txBody>
      </p:sp>
      <p:sp>
        <p:nvSpPr>
          <p:cNvPr id="7" name="Номер слайда 6"/>
          <p:cNvSpPr>
            <a:spLocks noGrp="1"/>
          </p:cNvSpPr>
          <p:nvPr>
            <p:ph type="sldNum" sz="quarter" idx="12"/>
          </p:nvPr>
        </p:nvSpPr>
        <p:spPr>
          <a:xfrm>
            <a:off x="8410575" y="6556375"/>
            <a:ext cx="503238" cy="301625"/>
          </a:xfrm>
        </p:spPr>
        <p:txBody>
          <a:bodyPr/>
          <a:lstStyle>
            <a:lvl1pPr>
              <a:defRPr sz="900" smtClean="0"/>
            </a:lvl1pPr>
          </a:lstStyle>
          <a:p>
            <a:pPr>
              <a:defRPr/>
            </a:pPr>
            <a:fld id="{28B1D113-98EC-4AE2-8F2C-4C4B6C73716C}"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ru-RU" smtClean="0"/>
              <a:t>Образец заголовка</a:t>
            </a:r>
            <a:endParaRPr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4"/>
          <p:cNvSpPr>
            <a:spLocks noGrp="1"/>
          </p:cNvSpPr>
          <p:nvPr>
            <p:ph type="dt" sz="half" idx="10"/>
          </p:nvPr>
        </p:nvSpPr>
        <p:spPr>
          <a:xfrm>
            <a:off x="6108700" y="6556375"/>
            <a:ext cx="2101850" cy="301625"/>
          </a:xfrm>
        </p:spPr>
        <p:txBody>
          <a:bodyPr/>
          <a:lstStyle>
            <a:lvl1pPr>
              <a:defRPr sz="900" smtClean="0"/>
            </a:lvl1pPr>
          </a:lstStyle>
          <a:p>
            <a:pPr>
              <a:defRPr/>
            </a:pPr>
            <a:fld id="{8DDFDE22-3906-4688-BAD3-75879789CECD}" type="datetimeFigureOut">
              <a:rPr lang="ru-RU"/>
              <a:pPr>
                <a:defRPr/>
              </a:pPr>
              <a:t>03.01.2012</a:t>
            </a:fld>
            <a:endParaRPr lang="ru-RU"/>
          </a:p>
        </p:txBody>
      </p:sp>
      <p:sp>
        <p:nvSpPr>
          <p:cNvPr id="6" name="Нижний колонтитул 5"/>
          <p:cNvSpPr>
            <a:spLocks noGrp="1"/>
          </p:cNvSpPr>
          <p:nvPr>
            <p:ph type="ftr" sz="quarter" idx="11"/>
          </p:nvPr>
        </p:nvSpPr>
        <p:spPr>
          <a:xfrm>
            <a:off x="1169988" y="6557963"/>
            <a:ext cx="4948237" cy="301625"/>
          </a:xfrm>
        </p:spPr>
        <p:txBody>
          <a:bodyPr/>
          <a:lstStyle>
            <a:lvl1pPr>
              <a:defRPr sz="900"/>
            </a:lvl1pPr>
          </a:lstStyle>
          <a:p>
            <a:pPr>
              <a:defRPr/>
            </a:pPr>
            <a:endParaRPr lang="ru-RU"/>
          </a:p>
        </p:txBody>
      </p:sp>
      <p:sp>
        <p:nvSpPr>
          <p:cNvPr id="7" name="Номер слайда 6"/>
          <p:cNvSpPr>
            <a:spLocks noGrp="1"/>
          </p:cNvSpPr>
          <p:nvPr>
            <p:ph type="sldNum" sz="quarter" idx="12"/>
          </p:nvPr>
        </p:nvSpPr>
        <p:spPr>
          <a:xfrm>
            <a:off x="8216900" y="6556375"/>
            <a:ext cx="366713" cy="301625"/>
          </a:xfrm>
        </p:spPr>
        <p:txBody>
          <a:bodyPr/>
          <a:lstStyle>
            <a:lvl1pPr algn="ctr">
              <a:defRPr sz="900" smtClean="0"/>
            </a:lvl1pPr>
          </a:lstStyle>
          <a:p>
            <a:pPr>
              <a:defRPr/>
            </a:pPr>
            <a:fld id="{60072400-5BD3-42B6-9344-41B8FAAE1058}"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Прямая соединительная линия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8288"/>
            <a:ext cx="8229600" cy="1398587"/>
          </a:xfrm>
          <a:prstGeom prst="rect">
            <a:avLst/>
          </a:prstGeom>
        </p:spPr>
        <p:txBody>
          <a:bodyPr vert="horz" anchor="ctr">
            <a:normAutofit/>
          </a:bodyPr>
          <a:lstStyle/>
          <a:p>
            <a:r>
              <a:rPr lang="ru-RU" smtClean="0"/>
              <a:t>Образец заголовка</a:t>
            </a:r>
            <a:endParaRPr lang="en-US"/>
          </a:p>
        </p:txBody>
      </p:sp>
      <p:sp>
        <p:nvSpPr>
          <p:cNvPr id="1030" name="Текст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smtClean="0">
                <a:solidFill>
                  <a:schemeClr val="tx1"/>
                </a:solidFill>
                <a:latin typeface="+mn-lt"/>
              </a:defRPr>
            </a:lvl1pPr>
          </a:lstStyle>
          <a:p>
            <a:pPr>
              <a:defRPr/>
            </a:pPr>
            <a:fld id="{1D1146A1-E08D-4EDE-A43C-18745DF827C1}" type="datetimeFigureOut">
              <a:rPr lang="ru-RU"/>
              <a:pPr>
                <a:defRPr/>
              </a:pPr>
              <a:t>03.01.2012</a:t>
            </a:fld>
            <a:endParaRPr lang="ru-RU"/>
          </a:p>
        </p:txBody>
      </p:sp>
      <p:sp>
        <p:nvSpPr>
          <p:cNvPr id="3" name="Нижний колонтитул 2"/>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lstStyle>
          <a:p>
            <a:pPr>
              <a:defRPr/>
            </a:pPr>
            <a:endParaRPr lang="ru-RU"/>
          </a:p>
        </p:txBody>
      </p:sp>
      <p:sp>
        <p:nvSpPr>
          <p:cNvPr id="23" name="Номер слайда 22"/>
          <p:cNvSpPr>
            <a:spLocks noGrp="1"/>
          </p:cNvSpPr>
          <p:nvPr>
            <p:ph type="sldNum" sz="quarter" idx="4"/>
          </p:nvPr>
        </p:nvSpPr>
        <p:spPr>
          <a:xfrm>
            <a:off x="7589838" y="6481763"/>
            <a:ext cx="503237" cy="301625"/>
          </a:xfrm>
          <a:prstGeom prst="rect">
            <a:avLst/>
          </a:prstGeom>
        </p:spPr>
        <p:txBody>
          <a:bodyPr vert="horz" anchor="b"/>
          <a:lstStyle>
            <a:lvl1pPr algn="ctr" eaLnBrk="1" fontAlgn="auto" latinLnBrk="0" hangingPunct="1">
              <a:spcBef>
                <a:spcPts val="0"/>
              </a:spcBef>
              <a:spcAft>
                <a:spcPts val="0"/>
              </a:spcAft>
              <a:defRPr kumimoji="0" sz="1200" smtClean="0">
                <a:solidFill>
                  <a:schemeClr val="tx1"/>
                </a:solidFill>
                <a:latin typeface="+mn-lt"/>
              </a:defRPr>
            </a:lvl1pPr>
          </a:lstStyle>
          <a:p>
            <a:pPr>
              <a:defRPr/>
            </a:pPr>
            <a:fld id="{3B008FE2-7F1B-4FDE-A175-6F1151689CFB}"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79" r:id="rId6"/>
    <p:sldLayoutId id="2147483680" r:id="rId7"/>
    <p:sldLayoutId id="2147483688" r:id="rId8"/>
    <p:sldLayoutId id="2147483689" r:id="rId9"/>
    <p:sldLayoutId id="2147483681" r:id="rId10"/>
    <p:sldLayoutId id="2147483682" r:id="rId11"/>
  </p:sldLayoutIdLst>
  <p:txStyles>
    <p:titleStyle>
      <a:lvl1pPr marL="484188" indent="-484188" algn="l" rtl="0" fontAlgn="base">
        <a:spcBef>
          <a:spcPct val="0"/>
        </a:spcBef>
        <a:spcAft>
          <a:spcPct val="0"/>
        </a:spcAft>
        <a:defRPr sz="4200" kern="1200">
          <a:ln w="6350">
            <a:solidFill>
              <a:schemeClr val="accent1">
                <a:shade val="43000"/>
              </a:schemeClr>
            </a:solidFill>
          </a:ln>
          <a:solidFill>
            <a:srgbClr val="7F80AE"/>
          </a:solidFill>
          <a:effectLst>
            <a:outerShdw blurRad="26000" dist="26000" dir="14500000" algn="tl" rotWithShape="0">
              <a:srgbClr val="000000">
                <a:alpha val="40000"/>
              </a:srgbClr>
            </a:outerShdw>
          </a:effectLst>
          <a:latin typeface="+mj-lt"/>
          <a:ea typeface="+mj-ea"/>
          <a:cs typeface="+mj-cs"/>
        </a:defRPr>
      </a:lvl1pPr>
      <a:lvl2pPr marL="484188" indent="-484188" algn="l" rtl="0" fontAlgn="base">
        <a:spcBef>
          <a:spcPct val="0"/>
        </a:spcBef>
        <a:spcAft>
          <a:spcPct val="0"/>
        </a:spcAft>
        <a:defRPr sz="4200">
          <a:solidFill>
            <a:srgbClr val="7F80AE"/>
          </a:solidFill>
          <a:latin typeface="Century Gothic" pitchFamily="34" charset="0"/>
        </a:defRPr>
      </a:lvl2pPr>
      <a:lvl3pPr marL="484188" indent="-484188" algn="l" rtl="0" fontAlgn="base">
        <a:spcBef>
          <a:spcPct val="0"/>
        </a:spcBef>
        <a:spcAft>
          <a:spcPct val="0"/>
        </a:spcAft>
        <a:defRPr sz="4200">
          <a:solidFill>
            <a:srgbClr val="7F80AE"/>
          </a:solidFill>
          <a:latin typeface="Century Gothic" pitchFamily="34" charset="0"/>
        </a:defRPr>
      </a:lvl3pPr>
      <a:lvl4pPr marL="484188" indent="-484188" algn="l" rtl="0" fontAlgn="base">
        <a:spcBef>
          <a:spcPct val="0"/>
        </a:spcBef>
        <a:spcAft>
          <a:spcPct val="0"/>
        </a:spcAft>
        <a:defRPr sz="4200">
          <a:solidFill>
            <a:srgbClr val="7F80AE"/>
          </a:solidFill>
          <a:latin typeface="Century Gothic" pitchFamily="34" charset="0"/>
        </a:defRPr>
      </a:lvl4pPr>
      <a:lvl5pPr marL="484188" indent="-484188" algn="l" rtl="0" fontAlgn="base">
        <a:spcBef>
          <a:spcPct val="0"/>
        </a:spcBef>
        <a:spcAft>
          <a:spcPct val="0"/>
        </a:spcAft>
        <a:defRPr sz="4200">
          <a:solidFill>
            <a:srgbClr val="7F80AE"/>
          </a:solidFill>
          <a:latin typeface="Century Gothic" pitchFamily="34" charset="0"/>
        </a:defRPr>
      </a:lvl5pPr>
      <a:lvl6pPr marL="941388" indent="-484188" algn="l" rtl="0" fontAlgn="base">
        <a:spcBef>
          <a:spcPct val="0"/>
        </a:spcBef>
        <a:spcAft>
          <a:spcPct val="0"/>
        </a:spcAft>
        <a:defRPr sz="4200">
          <a:solidFill>
            <a:srgbClr val="7F80AE"/>
          </a:solidFill>
          <a:latin typeface="Century Gothic" pitchFamily="34" charset="0"/>
        </a:defRPr>
      </a:lvl6pPr>
      <a:lvl7pPr marL="1398588" indent="-484188" algn="l" rtl="0" fontAlgn="base">
        <a:spcBef>
          <a:spcPct val="0"/>
        </a:spcBef>
        <a:spcAft>
          <a:spcPct val="0"/>
        </a:spcAft>
        <a:defRPr sz="4200">
          <a:solidFill>
            <a:srgbClr val="7F80AE"/>
          </a:solidFill>
          <a:latin typeface="Century Gothic" pitchFamily="34" charset="0"/>
        </a:defRPr>
      </a:lvl7pPr>
      <a:lvl8pPr marL="1855788" indent="-484188" algn="l" rtl="0" fontAlgn="base">
        <a:spcBef>
          <a:spcPct val="0"/>
        </a:spcBef>
        <a:spcAft>
          <a:spcPct val="0"/>
        </a:spcAft>
        <a:defRPr sz="4200">
          <a:solidFill>
            <a:srgbClr val="7F80AE"/>
          </a:solidFill>
          <a:latin typeface="Century Gothic" pitchFamily="34" charset="0"/>
        </a:defRPr>
      </a:lvl8pPr>
      <a:lvl9pPr marL="2312988" indent="-484188" algn="l" rtl="0" fontAlgn="base">
        <a:spcBef>
          <a:spcPct val="0"/>
        </a:spcBef>
        <a:spcAft>
          <a:spcPct val="0"/>
        </a:spcAft>
        <a:defRPr sz="4200">
          <a:solidFill>
            <a:srgbClr val="7F80AE"/>
          </a:solidFill>
          <a:latin typeface="Century Gothic" pitchFamily="34" charset="0"/>
        </a:defRPr>
      </a:lvl9pPr>
    </p:titleStyle>
    <p:bodyStyle>
      <a:lvl1pPr marL="447675"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fontAlgn="base">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fontAlgn="base">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fontAlgn="base">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fontAlgn="base">
        <a:spcBef>
          <a:spcPct val="20000"/>
        </a:spcBef>
        <a:spcAft>
          <a:spcPct val="0"/>
        </a:spcAft>
        <a:buClr>
          <a:srgbClr val="9899B1"/>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785794"/>
            <a:ext cx="8715404" cy="34163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fontAlgn="auto">
              <a:spcBef>
                <a:spcPts val="0"/>
              </a:spcBef>
              <a:spcAft>
                <a:spcPts val="0"/>
              </a:spcAft>
              <a:defRPr/>
            </a:pPr>
            <a:r>
              <a:rPr lang="ru-RU" sz="5400" b="1" spc="300" dirty="0">
                <a:ln w="11430" cmpd="sng">
                  <a:solidFill>
                    <a:srgbClr val="00B050"/>
                  </a:solidFill>
                  <a:prstDash val="solid"/>
                  <a:miter lim="800000"/>
                </a:ln>
                <a:solidFill>
                  <a:srgbClr val="7030A0"/>
                </a:solidFill>
                <a:effectLst>
                  <a:glow rad="45500">
                    <a:schemeClr val="accent1">
                      <a:satMod val="220000"/>
                      <a:alpha val="35000"/>
                    </a:schemeClr>
                  </a:glow>
                  <a:innerShdw blurRad="63500" dist="50800" dir="13500000">
                    <a:prstClr val="black">
                      <a:alpha val="50000"/>
                    </a:prstClr>
                  </a:innerShdw>
                </a:effectLst>
              </a:rPr>
              <a:t>Наследственность</a:t>
            </a:r>
          </a:p>
          <a:p>
            <a:pPr algn="ctr" fontAlgn="auto">
              <a:spcBef>
                <a:spcPts val="0"/>
              </a:spcBef>
              <a:spcAft>
                <a:spcPts val="0"/>
              </a:spcAft>
              <a:defRPr/>
            </a:pPr>
            <a:r>
              <a:rPr lang="ru-RU" sz="5400" b="1" spc="300" dirty="0">
                <a:ln w="11430" cmpd="sng">
                  <a:solidFill>
                    <a:srgbClr val="00B050"/>
                  </a:solidFill>
                  <a:prstDash val="solid"/>
                  <a:miter lim="800000"/>
                </a:ln>
                <a:solidFill>
                  <a:srgbClr val="7030A0"/>
                </a:solidFill>
                <a:effectLst>
                  <a:glow rad="45500">
                    <a:schemeClr val="accent1">
                      <a:satMod val="220000"/>
                      <a:alpha val="35000"/>
                    </a:schemeClr>
                  </a:glow>
                  <a:innerShdw blurRad="63500" dist="50800" dir="13500000">
                    <a:prstClr val="black">
                      <a:alpha val="50000"/>
                    </a:prstClr>
                  </a:innerShdw>
                </a:effectLst>
              </a:rPr>
              <a:t>И</a:t>
            </a:r>
          </a:p>
          <a:p>
            <a:pPr algn="ctr" fontAlgn="auto">
              <a:spcBef>
                <a:spcPts val="0"/>
              </a:spcBef>
              <a:spcAft>
                <a:spcPts val="0"/>
              </a:spcAft>
              <a:defRPr/>
            </a:pPr>
            <a:r>
              <a:rPr lang="ru-RU" sz="5400" b="1" spc="300" dirty="0">
                <a:ln w="11430" cmpd="sng">
                  <a:solidFill>
                    <a:srgbClr val="00B050"/>
                  </a:solidFill>
                  <a:prstDash val="solid"/>
                  <a:miter lim="800000"/>
                </a:ln>
                <a:solidFill>
                  <a:srgbClr val="7030A0"/>
                </a:solidFill>
                <a:effectLst>
                  <a:glow rad="45500">
                    <a:schemeClr val="accent1">
                      <a:satMod val="220000"/>
                      <a:alpha val="35000"/>
                    </a:schemeClr>
                  </a:glow>
                  <a:innerShdw blurRad="63500" dist="50800" dir="13500000">
                    <a:prstClr val="black">
                      <a:alpha val="50000"/>
                    </a:prstClr>
                  </a:innerShdw>
                </a:effectLst>
              </a:rPr>
              <a:t>Изменчивость организмов</a:t>
            </a:r>
          </a:p>
        </p:txBody>
      </p:sp>
      <p:sp>
        <p:nvSpPr>
          <p:cNvPr id="3" name="Багетная рамка 2"/>
          <p:cNvSpPr/>
          <p:nvPr/>
        </p:nvSpPr>
        <p:spPr>
          <a:xfrm>
            <a:off x="3571868" y="6143644"/>
            <a:ext cx="3071834" cy="71435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Prezentacii.com</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6019026"/>
          </a:xfrm>
        </p:spPr>
        <p:txBody>
          <a:bodyPr/>
          <a:lstStyle/>
          <a:p>
            <a:pPr marL="484632" indent="0" fontAlgn="auto">
              <a:spcAft>
                <a:spcPts val="0"/>
              </a:spcAft>
              <a:defRPr/>
            </a:pPr>
            <a:r>
              <a:rPr lang="ru-RU" sz="3200" b="1" dirty="0" smtClean="0">
                <a:solidFill>
                  <a:schemeClr val="tx1"/>
                </a:solidFill>
              </a:rPr>
              <a:t>В зависимости от количества альтернативных признаков скрещивание можно разделить:</a:t>
            </a:r>
            <a:br>
              <a:rPr lang="ru-RU" sz="3200" b="1" dirty="0" smtClean="0">
                <a:solidFill>
                  <a:schemeClr val="tx1"/>
                </a:solidFill>
              </a:rPr>
            </a:br>
            <a:r>
              <a:rPr lang="ru-RU" sz="3200" b="1" dirty="0" smtClean="0">
                <a:solidFill>
                  <a:schemeClr val="tx1"/>
                </a:solidFill>
              </a:rPr>
              <a:t>-моногибридное (один)</a:t>
            </a:r>
            <a:br>
              <a:rPr lang="ru-RU" sz="3200" b="1" dirty="0" smtClean="0">
                <a:solidFill>
                  <a:schemeClr val="tx1"/>
                </a:solidFill>
              </a:rPr>
            </a:br>
            <a:r>
              <a:rPr lang="ru-RU" sz="3200" b="1" dirty="0" smtClean="0">
                <a:solidFill>
                  <a:schemeClr val="tx1"/>
                </a:solidFill>
              </a:rPr>
              <a:t>-</a:t>
            </a:r>
            <a:r>
              <a:rPr lang="ru-RU" sz="3200" b="1" dirty="0" err="1" smtClean="0">
                <a:solidFill>
                  <a:schemeClr val="tx1"/>
                </a:solidFill>
              </a:rPr>
              <a:t>дигибридное</a:t>
            </a:r>
            <a:r>
              <a:rPr lang="ru-RU" sz="3200" b="1" dirty="0" smtClean="0">
                <a:solidFill>
                  <a:schemeClr val="tx1"/>
                </a:solidFill>
              </a:rPr>
              <a:t> (два)</a:t>
            </a:r>
            <a:br>
              <a:rPr lang="ru-RU" sz="3200" b="1" dirty="0" smtClean="0">
                <a:solidFill>
                  <a:schemeClr val="tx1"/>
                </a:solidFill>
              </a:rPr>
            </a:br>
            <a:r>
              <a:rPr lang="ru-RU" sz="3200" b="1" dirty="0" smtClean="0">
                <a:solidFill>
                  <a:schemeClr val="tx1"/>
                </a:solidFill>
              </a:rPr>
              <a:t>-полигибридное (много)</a:t>
            </a:r>
            <a:br>
              <a:rPr lang="ru-RU" sz="3200" b="1" dirty="0" smtClean="0">
                <a:solidFill>
                  <a:schemeClr val="tx1"/>
                </a:solidFill>
              </a:rPr>
            </a:br>
            <a:r>
              <a:rPr lang="ru-RU" sz="3200" b="1" dirty="0" smtClean="0">
                <a:solidFill>
                  <a:srgbClr val="00B0F0"/>
                </a:solidFill>
              </a:rPr>
              <a:t>Гибридизация-скрещивание 2-ух организмов; </a:t>
            </a:r>
            <a:r>
              <a:rPr lang="ru-RU" sz="3200" b="1" dirty="0" err="1" smtClean="0">
                <a:solidFill>
                  <a:srgbClr val="00B0F0"/>
                </a:solidFill>
              </a:rPr>
              <a:t>гибриды-потомство</a:t>
            </a:r>
            <a:r>
              <a:rPr lang="ru-RU" sz="3200" b="1" dirty="0" smtClean="0">
                <a:solidFill>
                  <a:srgbClr val="00B0F0"/>
                </a:solidFill>
              </a:rPr>
              <a:t>;</a:t>
            </a:r>
            <a:br>
              <a:rPr lang="ru-RU" sz="3200" b="1" dirty="0" smtClean="0">
                <a:solidFill>
                  <a:srgbClr val="00B0F0"/>
                </a:solidFill>
              </a:rPr>
            </a:br>
            <a:r>
              <a:rPr lang="ru-RU" sz="3200" b="1" dirty="0" err="1" smtClean="0">
                <a:solidFill>
                  <a:srgbClr val="00B0F0"/>
                </a:solidFill>
              </a:rPr>
              <a:t>гибрид-отдельная</a:t>
            </a:r>
            <a:r>
              <a:rPr lang="ru-RU" sz="3200" b="1" dirty="0" smtClean="0">
                <a:solidFill>
                  <a:srgbClr val="00B0F0"/>
                </a:solidFill>
              </a:rPr>
              <a:t> особь.</a:t>
            </a:r>
            <a:r>
              <a:rPr lang="ru-RU" sz="3200" b="1" dirty="0" smtClean="0">
                <a:solidFill>
                  <a:schemeClr val="tx1"/>
                </a:solidFill>
              </a:rPr>
              <a:t/>
            </a:r>
            <a:br>
              <a:rPr lang="ru-RU" sz="3200" b="1" dirty="0" smtClean="0">
                <a:solidFill>
                  <a:schemeClr val="tx1"/>
                </a:solidFill>
              </a:rPr>
            </a:br>
            <a:endParaRPr lang="ru-RU" sz="3200" b="1" dirty="0">
              <a:solidFill>
                <a:schemeClr val="tx1"/>
              </a:solidFill>
            </a:endParaRPr>
          </a:p>
        </p:txBody>
      </p:sp>
      <p:pic>
        <p:nvPicPr>
          <p:cNvPr id="3" name="Рисунок 2" descr="4-29.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pPr indent="0" algn="ctr" fontAlgn="auto">
              <a:spcAft>
                <a:spcPts val="0"/>
              </a:spcAft>
              <a:defRPr/>
            </a:pPr>
            <a:r>
              <a:rPr lang="ru-RU" b="1" dirty="0" smtClean="0">
                <a:solidFill>
                  <a:srgbClr val="C00000"/>
                </a:solidFill>
              </a:rPr>
              <a:t>Главные понятия</a:t>
            </a:r>
            <a:endParaRPr lang="ru-RU" b="1" dirty="0">
              <a:solidFill>
                <a:srgbClr val="C00000"/>
              </a:solidFill>
            </a:endParaRPr>
          </a:p>
        </p:txBody>
      </p:sp>
      <p:sp>
        <p:nvSpPr>
          <p:cNvPr id="3" name="Содержимое 2"/>
          <p:cNvSpPr>
            <a:spLocks noGrp="1"/>
          </p:cNvSpPr>
          <p:nvPr>
            <p:ph sz="half" idx="1"/>
          </p:nvPr>
        </p:nvSpPr>
        <p:spPr>
          <a:xfrm>
            <a:off x="457200" y="1722438"/>
            <a:ext cx="4038600" cy="4525962"/>
          </a:xfrm>
        </p:spPr>
        <p:txBody>
          <a:bodyPr/>
          <a:lstStyle/>
          <a:p>
            <a:r>
              <a:rPr lang="ru-RU" sz="2400" b="1" smtClean="0">
                <a:solidFill>
                  <a:srgbClr val="00B0F0"/>
                </a:solidFill>
              </a:rPr>
              <a:t>Наследственность</a:t>
            </a:r>
            <a:r>
              <a:rPr lang="ru-RU" sz="2400" smtClean="0"/>
              <a:t>-это св-во живых организмов сохранять и передавать в ряду поколений характерные для вида особенности строения, функционирования и развития.</a:t>
            </a:r>
          </a:p>
        </p:txBody>
      </p:sp>
      <p:sp>
        <p:nvSpPr>
          <p:cNvPr id="4" name="Содержимое 3"/>
          <p:cNvSpPr>
            <a:spLocks noGrp="1"/>
          </p:cNvSpPr>
          <p:nvPr>
            <p:ph sz="half" idx="2"/>
          </p:nvPr>
        </p:nvSpPr>
        <p:spPr>
          <a:xfrm>
            <a:off x="4648200" y="1722438"/>
            <a:ext cx="4038600" cy="4525962"/>
          </a:xfrm>
        </p:spPr>
        <p:txBody>
          <a:bodyPr/>
          <a:lstStyle/>
          <a:p>
            <a:r>
              <a:rPr lang="ru-RU" b="1" smtClean="0">
                <a:solidFill>
                  <a:srgbClr val="00B0F0"/>
                </a:solidFill>
              </a:rPr>
              <a:t>Наследование</a:t>
            </a:r>
            <a:r>
              <a:rPr lang="ru-RU" smtClean="0"/>
              <a:t>- процесс передачи наследственной информации от одного поколения организмов другому.</a:t>
            </a:r>
          </a:p>
        </p:txBody>
      </p:sp>
      <p:sp>
        <p:nvSpPr>
          <p:cNvPr id="5" name="Прямоугольник 4"/>
          <p:cNvSpPr/>
          <p:nvPr/>
        </p:nvSpPr>
        <p:spPr>
          <a:xfrm>
            <a:off x="0" y="4180344"/>
            <a:ext cx="8188460" cy="2677656"/>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ru-RU"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В </a:t>
            </a:r>
            <a:r>
              <a:rPr lang="ru-RU" sz="24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осонове</a:t>
            </a:r>
            <a:r>
              <a:rPr lang="ru-RU"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лежит способность ДНК хромосом</a:t>
            </a:r>
          </a:p>
          <a:p>
            <a:pPr algn="ctr" fontAlgn="auto">
              <a:spcBef>
                <a:spcPts val="0"/>
              </a:spcBef>
              <a:spcAft>
                <a:spcPts val="0"/>
              </a:spcAft>
              <a:defRPr/>
            </a:pPr>
            <a:r>
              <a:rPr lang="ru-RU"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К репликации. Дочерние хромосомы при этом</a:t>
            </a:r>
          </a:p>
          <a:p>
            <a:pPr algn="ctr" fontAlgn="auto">
              <a:spcBef>
                <a:spcPts val="0"/>
              </a:spcBef>
              <a:spcAft>
                <a:spcPts val="0"/>
              </a:spcAft>
              <a:defRPr/>
            </a:pPr>
            <a:r>
              <a:rPr lang="ru-RU"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Во время клеточного деления равномерно</a:t>
            </a:r>
          </a:p>
          <a:p>
            <a:pPr algn="ctr" fontAlgn="auto">
              <a:spcBef>
                <a:spcPts val="0"/>
              </a:spcBef>
              <a:spcAft>
                <a:spcPts val="0"/>
              </a:spcAft>
              <a:defRPr/>
            </a:pPr>
            <a:r>
              <a:rPr lang="ru-RU"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Распределяются между дочерними клетками.</a:t>
            </a:r>
          </a:p>
          <a:p>
            <a:pPr algn="ctr" fontAlgn="auto">
              <a:spcBef>
                <a:spcPts val="0"/>
              </a:spcBef>
              <a:spcAft>
                <a:spcPts val="0"/>
              </a:spcAft>
              <a:defRPr/>
            </a:pPr>
            <a:r>
              <a:rPr lang="ru-RU"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В хромосомах локализованы гены(участки ДНК),</a:t>
            </a:r>
          </a:p>
          <a:p>
            <a:pPr algn="ctr" fontAlgn="auto">
              <a:spcBef>
                <a:spcPts val="0"/>
              </a:spcBef>
              <a:spcAft>
                <a:spcPts val="0"/>
              </a:spcAft>
              <a:defRPr/>
            </a:pPr>
            <a:r>
              <a:rPr lang="ru-RU"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Кодирующие все белки </a:t>
            </a:r>
            <a:r>
              <a:rPr lang="ru-RU" sz="24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организма;белки</a:t>
            </a:r>
            <a:r>
              <a:rPr lang="ru-RU"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же</a:t>
            </a:r>
          </a:p>
          <a:p>
            <a:pPr algn="ctr" fontAlgn="auto">
              <a:spcBef>
                <a:spcPts val="0"/>
              </a:spcBef>
              <a:spcAft>
                <a:spcPts val="0"/>
              </a:spcAft>
              <a:defRPr/>
            </a:pPr>
            <a:r>
              <a:rPr lang="ru-RU"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Определяют развитие признаков.</a:t>
            </a:r>
          </a:p>
        </p:txBody>
      </p:sp>
      <p:sp>
        <p:nvSpPr>
          <p:cNvPr id="7" name="Выгнутая вправо стрелка 6"/>
          <p:cNvSpPr/>
          <p:nvPr/>
        </p:nvSpPr>
        <p:spPr>
          <a:xfrm>
            <a:off x="8143875" y="1857375"/>
            <a:ext cx="642938" cy="3000375"/>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pic>
        <p:nvPicPr>
          <p:cNvPr id="8" name="Рисунок 7" descr="img1.g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0" dur="20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2000" fill="hold"/>
                                        <p:tgtEl>
                                          <p:spTgt spid="8"/>
                                        </p:tgtEl>
                                        <p:attrNameLst>
                                          <p:attrName>ppt_w</p:attrName>
                                        </p:attrNameLst>
                                      </p:cBhvr>
                                      <p:tavLst>
                                        <p:tav tm="0">
                                          <p:val>
                                            <p:fltVal val="0"/>
                                          </p:val>
                                        </p:tav>
                                        <p:tav tm="100000">
                                          <p:val>
                                            <p:strVal val="#ppt_w"/>
                                          </p:val>
                                        </p:tav>
                                      </p:tavLst>
                                    </p:anim>
                                    <p:anim calcmode="lin" valueType="num">
                                      <p:cBhvr>
                                        <p:cTn id="40" dur="20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214313"/>
            <a:ext cx="4038600" cy="6034087"/>
          </a:xfrm>
        </p:spPr>
        <p:txBody>
          <a:bodyPr/>
          <a:lstStyle/>
          <a:p>
            <a:r>
              <a:rPr lang="ru-RU" b="1" smtClean="0">
                <a:solidFill>
                  <a:srgbClr val="00B0F0"/>
                </a:solidFill>
              </a:rPr>
              <a:t>Генотип</a:t>
            </a:r>
            <a:r>
              <a:rPr lang="ru-RU" smtClean="0"/>
              <a:t>- совокупность наследственных задатков(генов).</a:t>
            </a:r>
          </a:p>
        </p:txBody>
      </p:sp>
      <p:sp>
        <p:nvSpPr>
          <p:cNvPr id="4" name="Содержимое 3"/>
          <p:cNvSpPr>
            <a:spLocks noGrp="1"/>
          </p:cNvSpPr>
          <p:nvPr>
            <p:ph sz="half" idx="2"/>
          </p:nvPr>
        </p:nvSpPr>
        <p:spPr>
          <a:xfrm>
            <a:off x="4648200" y="214313"/>
            <a:ext cx="4038600" cy="6034087"/>
          </a:xfrm>
        </p:spPr>
        <p:txBody>
          <a:bodyPr/>
          <a:lstStyle/>
          <a:p>
            <a:r>
              <a:rPr lang="ru-RU" b="1" smtClean="0">
                <a:solidFill>
                  <a:srgbClr val="00B0F0"/>
                </a:solidFill>
              </a:rPr>
              <a:t>Фенотип</a:t>
            </a:r>
            <a:r>
              <a:rPr lang="ru-RU" smtClean="0"/>
              <a:t> –совокупность всех признаков и свойств организма.</a:t>
            </a:r>
          </a:p>
        </p:txBody>
      </p:sp>
      <p:pic>
        <p:nvPicPr>
          <p:cNvPr id="5" name="Рисунок 4" descr="198002.jpg"/>
          <p:cNvPicPr>
            <a:picLocks noChangeAspect="1"/>
          </p:cNvPicPr>
          <p:nvPr/>
        </p:nvPicPr>
        <p:blipFill>
          <a:blip r:embed="rId2" cstate="print"/>
          <a:srcRect/>
          <a:stretch>
            <a:fillRect/>
          </a:stretch>
        </p:blipFill>
        <p:spPr bwMode="auto">
          <a:xfrm>
            <a:off x="285750" y="2214563"/>
            <a:ext cx="4214813" cy="4005262"/>
          </a:xfrm>
          <a:prstGeom prst="rect">
            <a:avLst/>
          </a:prstGeom>
          <a:noFill/>
          <a:ln w="9525">
            <a:noFill/>
            <a:miter lim="800000"/>
            <a:headEnd/>
            <a:tailEnd/>
          </a:ln>
        </p:spPr>
      </p:pic>
      <p:pic>
        <p:nvPicPr>
          <p:cNvPr id="6" name="Рисунок 5" descr="197988.jpg"/>
          <p:cNvPicPr>
            <a:picLocks noChangeAspect="1"/>
          </p:cNvPicPr>
          <p:nvPr/>
        </p:nvPicPr>
        <p:blipFill>
          <a:blip r:embed="rId3" cstate="print"/>
          <a:srcRect/>
          <a:stretch>
            <a:fillRect/>
          </a:stretch>
        </p:blipFill>
        <p:spPr bwMode="auto">
          <a:xfrm>
            <a:off x="285750" y="2143125"/>
            <a:ext cx="4214813" cy="4110038"/>
          </a:xfrm>
          <a:prstGeom prst="rect">
            <a:avLst/>
          </a:prstGeom>
          <a:noFill/>
          <a:ln w="9525">
            <a:noFill/>
            <a:miter lim="800000"/>
            <a:headEnd/>
            <a:tailEnd/>
          </a:ln>
        </p:spPr>
      </p:pic>
      <p:pic>
        <p:nvPicPr>
          <p:cNvPr id="7" name="Рисунок 6" descr="11020201.jpg"/>
          <p:cNvPicPr>
            <a:picLocks noChangeAspect="1"/>
          </p:cNvPicPr>
          <p:nvPr/>
        </p:nvPicPr>
        <p:blipFill>
          <a:blip r:embed="rId4" cstate="print"/>
          <a:srcRect/>
          <a:stretch>
            <a:fillRect/>
          </a:stretch>
        </p:blipFill>
        <p:spPr bwMode="auto">
          <a:xfrm>
            <a:off x="285750" y="2143125"/>
            <a:ext cx="4214813" cy="4214813"/>
          </a:xfrm>
          <a:prstGeom prst="rect">
            <a:avLst/>
          </a:prstGeom>
          <a:noFill/>
          <a:ln w="9525">
            <a:noFill/>
            <a:miter lim="800000"/>
            <a:headEnd/>
            <a:tailEnd/>
          </a:ln>
        </p:spPr>
      </p:pic>
      <p:pic>
        <p:nvPicPr>
          <p:cNvPr id="8" name="Рисунок 7" descr="06.jpg"/>
          <p:cNvPicPr>
            <a:picLocks noChangeAspect="1"/>
          </p:cNvPicPr>
          <p:nvPr/>
        </p:nvPicPr>
        <p:blipFill>
          <a:blip r:embed="rId5" cstate="print"/>
          <a:srcRect/>
          <a:stretch>
            <a:fillRect/>
          </a:stretch>
        </p:blipFill>
        <p:spPr bwMode="auto">
          <a:xfrm>
            <a:off x="4786313" y="2000250"/>
            <a:ext cx="3967162" cy="4500563"/>
          </a:xfrm>
          <a:prstGeom prst="rect">
            <a:avLst/>
          </a:prstGeom>
          <a:noFill/>
          <a:ln w="9525">
            <a:noFill/>
            <a:miter lim="800000"/>
            <a:headEnd/>
            <a:tailEnd/>
          </a:ln>
        </p:spPr>
      </p:pic>
      <p:pic>
        <p:nvPicPr>
          <p:cNvPr id="9" name="Рисунок 8" descr="image006.jpg"/>
          <p:cNvPicPr>
            <a:picLocks noChangeAspect="1"/>
          </p:cNvPicPr>
          <p:nvPr/>
        </p:nvPicPr>
        <p:blipFill>
          <a:blip r:embed="rId6" cstate="print"/>
          <a:srcRect/>
          <a:stretch>
            <a:fillRect/>
          </a:stretch>
        </p:blipFill>
        <p:spPr bwMode="auto">
          <a:xfrm>
            <a:off x="4786313" y="2000250"/>
            <a:ext cx="4000500" cy="4572000"/>
          </a:xfrm>
          <a:prstGeom prst="rect">
            <a:avLst/>
          </a:prstGeom>
          <a:noFill/>
          <a:ln w="9525">
            <a:noFill/>
            <a:miter lim="800000"/>
            <a:headEnd/>
            <a:tailEnd/>
          </a:ln>
        </p:spPr>
      </p:pic>
      <p:pic>
        <p:nvPicPr>
          <p:cNvPr id="10" name="Рисунок 9" descr="MamBio_img039.jpg"/>
          <p:cNvPicPr>
            <a:picLocks noChangeAspect="1"/>
          </p:cNvPicPr>
          <p:nvPr/>
        </p:nvPicPr>
        <p:blipFill>
          <a:blip r:embed="rId7"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p:cTn id="31"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2" dur="20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2000" fill="hold"/>
                                        <p:tgtEl>
                                          <p:spTgt spid="10"/>
                                        </p:tgtEl>
                                        <p:attrNameLst>
                                          <p:attrName>ppt_w</p:attrName>
                                        </p:attrNameLst>
                                      </p:cBhvr>
                                      <p:tavLst>
                                        <p:tav tm="0">
                                          <p:val>
                                            <p:fltVal val="0"/>
                                          </p:val>
                                        </p:tav>
                                        <p:tav tm="100000">
                                          <p:val>
                                            <p:strVal val="#ppt_w"/>
                                          </p:val>
                                        </p:tav>
                                      </p:tavLst>
                                    </p:anim>
                                    <p:anim calcmode="lin" valueType="num">
                                      <p:cBhvr>
                                        <p:cTn id="50" dur="20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313"/>
            <a:ext cx="8229600" cy="6240462"/>
          </a:xfrm>
        </p:spPr>
        <p:txBody>
          <a:bodyPr/>
          <a:lstStyle/>
          <a:p>
            <a:r>
              <a:rPr lang="ru-RU" b="1" i="1" u="sng" smtClean="0">
                <a:solidFill>
                  <a:srgbClr val="00B0F0"/>
                </a:solidFill>
              </a:rPr>
              <a:t>Изменчивость</a:t>
            </a:r>
            <a:r>
              <a:rPr lang="ru-RU" smtClean="0"/>
              <a:t> – способность организмов приобретать новые и терять старые признаки под воздействием различных факторов. Благодаря изменчивости особи в пределах вида различаются между собой.</a:t>
            </a:r>
          </a:p>
        </p:txBody>
      </p:sp>
      <p:pic>
        <p:nvPicPr>
          <p:cNvPr id="4" name="Рисунок 3" descr="702950.jpg"/>
          <p:cNvPicPr>
            <a:picLocks noChangeAspect="1"/>
          </p:cNvPicPr>
          <p:nvPr/>
        </p:nvPicPr>
        <p:blipFill>
          <a:blip r:embed="rId2" cstate="print"/>
          <a:srcRect/>
          <a:stretch>
            <a:fillRect/>
          </a:stretch>
        </p:blipFill>
        <p:spPr bwMode="auto">
          <a:xfrm>
            <a:off x="-142875" y="0"/>
            <a:ext cx="9644063" cy="6858000"/>
          </a:xfrm>
          <a:prstGeom prst="rect">
            <a:avLst/>
          </a:prstGeom>
          <a:noFill/>
          <a:ln w="9525">
            <a:noFill/>
            <a:miter lim="800000"/>
            <a:headEnd/>
            <a:tailEnd/>
          </a:ln>
        </p:spPr>
      </p:pic>
      <p:pic>
        <p:nvPicPr>
          <p:cNvPr id="5" name="Рисунок 4" descr="218838188.jpg"/>
          <p:cNvPicPr>
            <a:picLocks noChangeAspect="1"/>
          </p:cNvPicPr>
          <p:nvPr/>
        </p:nvPicPr>
        <p:blipFill>
          <a:blip r:embed="rId3" cstate="print"/>
          <a:srcRect/>
          <a:stretch>
            <a:fillRect/>
          </a:stretch>
        </p:blipFill>
        <p:spPr bwMode="auto">
          <a:xfrm>
            <a:off x="-214313" y="0"/>
            <a:ext cx="9715501" cy="6858000"/>
          </a:xfrm>
          <a:prstGeom prst="rect">
            <a:avLst/>
          </a:prstGeom>
          <a:noFill/>
          <a:ln w="9525">
            <a:noFill/>
            <a:miter lim="800000"/>
            <a:headEnd/>
            <a:tailEnd/>
          </a:ln>
        </p:spPr>
      </p:pic>
      <p:pic>
        <p:nvPicPr>
          <p:cNvPr id="6" name="Рисунок 5" descr="gbsyn5_normal.jpg"/>
          <p:cNvPicPr>
            <a:picLocks noChangeAspect="1"/>
          </p:cNvPicPr>
          <p:nvPr/>
        </p:nvPicPr>
        <p:blipFill>
          <a:blip r:embed="rId4" cstate="print"/>
          <a:srcRect/>
          <a:stretch>
            <a:fillRect/>
          </a:stretch>
        </p:blipFill>
        <p:spPr bwMode="auto">
          <a:xfrm>
            <a:off x="-214313" y="0"/>
            <a:ext cx="9715501"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000" fill="hold"/>
                                        <p:tgtEl>
                                          <p:spTgt spid="5"/>
                                        </p:tgtEl>
                                        <p:attrNameLst>
                                          <p:attrName>ppt_w</p:attrName>
                                        </p:attrNameLst>
                                      </p:cBhvr>
                                      <p:tavLst>
                                        <p:tav tm="0">
                                          <p:val>
                                            <p:fltVal val="0"/>
                                          </p:val>
                                        </p:tav>
                                        <p:tav tm="100000">
                                          <p:val>
                                            <p:strVal val="#ppt_w"/>
                                          </p:val>
                                        </p:tav>
                                      </p:tavLst>
                                    </p:anim>
                                    <p:anim calcmode="lin" valueType="num">
                                      <p:cBhvr>
                                        <p:cTn id="20" dur="20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5518960"/>
          </a:xfrm>
        </p:spPr>
        <p:txBody>
          <a:bodyPr>
            <a:noAutofit/>
          </a:bodyPr>
          <a:lstStyle/>
          <a:p>
            <a:pPr marL="484632" indent="0" algn="ctr" fontAlgn="auto">
              <a:spcAft>
                <a:spcPts val="0"/>
              </a:spcAft>
              <a:defRPr/>
            </a:pPr>
            <a:r>
              <a:rPr lang="ru-RU" sz="6000" b="1" dirty="0" smtClean="0">
                <a:solidFill>
                  <a:srgbClr val="C00000"/>
                </a:solidFill>
              </a:rPr>
              <a:t/>
            </a:r>
            <a:br>
              <a:rPr lang="ru-RU" sz="6000" b="1" dirty="0" smtClean="0">
                <a:solidFill>
                  <a:srgbClr val="C00000"/>
                </a:solidFill>
              </a:rPr>
            </a:br>
            <a:r>
              <a:rPr lang="ru-RU" sz="6000" b="1" dirty="0" smtClean="0">
                <a:solidFill>
                  <a:srgbClr val="C00000"/>
                </a:solidFill>
                <a:latin typeface="Arial Black" pitchFamily="34" charset="0"/>
              </a:rPr>
              <a:t>Пример изменчивости </a:t>
            </a:r>
            <a:br>
              <a:rPr lang="ru-RU" sz="6000" b="1" dirty="0" smtClean="0">
                <a:solidFill>
                  <a:srgbClr val="C00000"/>
                </a:solidFill>
                <a:latin typeface="Arial Black" pitchFamily="34" charset="0"/>
              </a:rPr>
            </a:br>
            <a:r>
              <a:rPr lang="ru-RU" sz="6000" b="1" dirty="0" smtClean="0">
                <a:solidFill>
                  <a:srgbClr val="C00000"/>
                </a:solidFill>
                <a:latin typeface="Arial Black" pitchFamily="34" charset="0"/>
              </a:rPr>
              <a:t>в пределе моей семьи</a:t>
            </a:r>
            <a:endParaRPr lang="ru-RU" sz="6000" b="1" dirty="0">
              <a:solidFill>
                <a:srgbClr val="C00000"/>
              </a:solidFill>
              <a:latin typeface="Arial Black" pitchFamily="34" charset="0"/>
            </a:endParaRPr>
          </a:p>
        </p:txBody>
      </p:sp>
      <p:pic>
        <p:nvPicPr>
          <p:cNvPr id="8" name="Рисунок 7" descr="Копия DSC00183.JPG"/>
          <p:cNvPicPr>
            <a:picLocks noChangeAspect="1"/>
          </p:cNvPicPr>
          <p:nvPr/>
        </p:nvPicPr>
        <p:blipFill>
          <a:blip r:embed="rId2" cstate="print"/>
          <a:srcRect/>
          <a:stretch>
            <a:fillRect/>
          </a:stretch>
        </p:blipFill>
        <p:spPr bwMode="auto">
          <a:xfrm>
            <a:off x="5072063" y="0"/>
            <a:ext cx="4071937" cy="4214813"/>
          </a:xfrm>
          <a:prstGeom prst="rect">
            <a:avLst/>
          </a:prstGeom>
          <a:noFill/>
          <a:ln w="9525">
            <a:noFill/>
            <a:miter lim="800000"/>
            <a:headEnd/>
            <a:tailEnd/>
          </a:ln>
        </p:spPr>
      </p:pic>
      <p:pic>
        <p:nvPicPr>
          <p:cNvPr id="10" name="Рисунок 9" descr="Копия DSC00101.JPG"/>
          <p:cNvPicPr>
            <a:picLocks noChangeAspect="1"/>
          </p:cNvPicPr>
          <p:nvPr/>
        </p:nvPicPr>
        <p:blipFill>
          <a:blip r:embed="rId3" cstate="print"/>
          <a:srcRect/>
          <a:stretch>
            <a:fillRect/>
          </a:stretch>
        </p:blipFill>
        <p:spPr bwMode="auto">
          <a:xfrm>
            <a:off x="5786438" y="2786063"/>
            <a:ext cx="3143250" cy="3857625"/>
          </a:xfrm>
          <a:prstGeom prst="rect">
            <a:avLst/>
          </a:prstGeom>
          <a:noFill/>
          <a:ln w="9525">
            <a:noFill/>
            <a:miter lim="800000"/>
            <a:headEnd/>
            <a:tailEnd/>
          </a:ln>
        </p:spPr>
      </p:pic>
      <p:pic>
        <p:nvPicPr>
          <p:cNvPr id="12" name="Рисунок 11" descr="Копия IMG_4472.jpg"/>
          <p:cNvPicPr>
            <a:picLocks noChangeAspect="1"/>
          </p:cNvPicPr>
          <p:nvPr/>
        </p:nvPicPr>
        <p:blipFill>
          <a:blip r:embed="rId4" cstate="print"/>
          <a:srcRect/>
          <a:stretch>
            <a:fillRect/>
          </a:stretch>
        </p:blipFill>
        <p:spPr bwMode="auto">
          <a:xfrm>
            <a:off x="0" y="0"/>
            <a:ext cx="4071938" cy="5857875"/>
          </a:xfrm>
          <a:prstGeom prst="rect">
            <a:avLst/>
          </a:prstGeom>
          <a:noFill/>
          <a:ln w="9525">
            <a:noFill/>
            <a:miter lim="800000"/>
            <a:headEnd/>
            <a:tailEnd/>
          </a:ln>
        </p:spPr>
      </p:pic>
      <p:pic>
        <p:nvPicPr>
          <p:cNvPr id="11" name="Рисунок 10" descr="Фото020.jpg"/>
          <p:cNvPicPr>
            <a:picLocks noChangeAspect="1"/>
          </p:cNvPicPr>
          <p:nvPr/>
        </p:nvPicPr>
        <p:blipFill>
          <a:blip r:embed="rId5" cstate="print"/>
          <a:srcRect/>
          <a:stretch>
            <a:fillRect/>
          </a:stretch>
        </p:blipFill>
        <p:spPr bwMode="auto">
          <a:xfrm>
            <a:off x="785813" y="3143250"/>
            <a:ext cx="2428875" cy="3714750"/>
          </a:xfrm>
          <a:prstGeom prst="rect">
            <a:avLst/>
          </a:prstGeom>
          <a:noFill/>
          <a:ln w="9525">
            <a:noFill/>
            <a:miter lim="800000"/>
            <a:headEnd/>
            <a:tailEnd/>
          </a:ln>
        </p:spPr>
      </p:pic>
      <p:sp>
        <p:nvSpPr>
          <p:cNvPr id="7" name="Крест 6"/>
          <p:cNvSpPr/>
          <p:nvPr/>
        </p:nvSpPr>
        <p:spPr>
          <a:xfrm>
            <a:off x="3786188" y="1357313"/>
            <a:ext cx="1500187" cy="1571625"/>
          </a:xfrm>
          <a:prstGeom prst="plu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9" name="Двойная стрелка влево/вверх 8"/>
          <p:cNvSpPr/>
          <p:nvPr/>
        </p:nvSpPr>
        <p:spPr>
          <a:xfrm rot="13614836">
            <a:off x="3263107" y="2972594"/>
            <a:ext cx="2438400" cy="2363787"/>
          </a:xfrm>
          <a:prstGeom prst="leftUp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2000" fill="hold"/>
                                        <p:tgtEl>
                                          <p:spTgt spid="8"/>
                                        </p:tgtEl>
                                        <p:attrNameLst>
                                          <p:attrName>ppt_w</p:attrName>
                                        </p:attrNameLst>
                                      </p:cBhvr>
                                      <p:tavLst>
                                        <p:tav tm="0">
                                          <p:val>
                                            <p:fltVal val="0"/>
                                          </p:val>
                                        </p:tav>
                                        <p:tav tm="100000">
                                          <p:val>
                                            <p:strVal val="#ppt_w"/>
                                          </p:val>
                                        </p:tav>
                                      </p:tavLst>
                                    </p:anim>
                                    <p:anim calcmode="lin" valueType="num">
                                      <p:cBhvr>
                                        <p:cTn id="26" dur="20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2000" fill="hold"/>
                                        <p:tgtEl>
                                          <p:spTgt spid="11"/>
                                        </p:tgtEl>
                                        <p:attrNameLst>
                                          <p:attrName>ppt_w</p:attrName>
                                        </p:attrNameLst>
                                      </p:cBhvr>
                                      <p:tavLst>
                                        <p:tav tm="0">
                                          <p:val>
                                            <p:fltVal val="0"/>
                                          </p:val>
                                        </p:tav>
                                        <p:tav tm="100000">
                                          <p:val>
                                            <p:strVal val="#ppt_w"/>
                                          </p:val>
                                        </p:tav>
                                      </p:tavLst>
                                    </p:anim>
                                    <p:anim calcmode="lin" valueType="num">
                                      <p:cBhvr>
                                        <p:cTn id="38" dur="20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000" fill="hold"/>
                                        <p:tgtEl>
                                          <p:spTgt spid="10"/>
                                        </p:tgtEl>
                                        <p:attrNameLst>
                                          <p:attrName>ppt_w</p:attrName>
                                        </p:attrNameLst>
                                      </p:cBhvr>
                                      <p:tavLst>
                                        <p:tav tm="0">
                                          <p:val>
                                            <p:fltVal val="0"/>
                                          </p:val>
                                        </p:tav>
                                        <p:tav tm="100000">
                                          <p:val>
                                            <p:strVal val="#ppt_w"/>
                                          </p:val>
                                        </p:tav>
                                      </p:tavLst>
                                    </p:anim>
                                    <p:anim calcmode="lin" valueType="num">
                                      <p:cBhvr>
                                        <p:cTn id="44" dur="20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6304778"/>
          </a:xfrm>
        </p:spPr>
        <p:txBody>
          <a:bodyPr/>
          <a:lstStyle/>
          <a:p>
            <a:pPr marL="484632" indent="0" fontAlgn="auto">
              <a:spcAft>
                <a:spcPts val="0"/>
              </a:spcAft>
              <a:defRPr/>
            </a:pPr>
            <a:r>
              <a:rPr lang="ru-RU" b="1" dirty="0" smtClean="0">
                <a:solidFill>
                  <a:srgbClr val="FF0000"/>
                </a:solidFill>
              </a:rPr>
              <a:t>Если бы не изменчивость вы можете представить , мы были бы клонами наших родителей, родители своих родителей и т.д.</a:t>
            </a:r>
            <a:endParaRPr lang="ru-RU"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666526"/>
          </a:xfrm>
        </p:spPr>
        <p:txBody>
          <a:bodyPr>
            <a:normAutofit fontScale="90000"/>
          </a:bodyPr>
          <a:lstStyle/>
          <a:p>
            <a:pPr indent="0" algn="ctr" fontAlgn="auto">
              <a:spcAft>
                <a:spcPts val="0"/>
              </a:spcAft>
              <a:defRPr/>
            </a:pPr>
            <a:r>
              <a:rPr lang="ru-RU" b="1" dirty="0" smtClean="0">
                <a:solidFill>
                  <a:srgbClr val="00B0F0"/>
                </a:solidFill>
              </a:rPr>
              <a:t>Генетика-наука изучающая наследственность и изменчивость</a:t>
            </a:r>
            <a:endParaRPr lang="ru-RU" b="1" dirty="0">
              <a:solidFill>
                <a:srgbClr val="00B0F0"/>
              </a:solidFill>
            </a:endParaRPr>
          </a:p>
        </p:txBody>
      </p:sp>
      <p:sp>
        <p:nvSpPr>
          <p:cNvPr id="3" name="Содержимое 2"/>
          <p:cNvSpPr>
            <a:spLocks noGrp="1"/>
          </p:cNvSpPr>
          <p:nvPr>
            <p:ph sz="half" idx="1"/>
          </p:nvPr>
        </p:nvSpPr>
        <p:spPr>
          <a:xfrm>
            <a:off x="457200" y="2286000"/>
            <a:ext cx="4038600" cy="3962400"/>
          </a:xfrm>
        </p:spPr>
        <p:txBody>
          <a:bodyPr>
            <a:normAutofit fontScale="92500" lnSpcReduction="20000"/>
          </a:bodyPr>
          <a:lstStyle/>
          <a:p>
            <a:pPr marL="448056" indent="-384048" fontAlgn="auto">
              <a:spcAft>
                <a:spcPts val="0"/>
              </a:spcAft>
              <a:buFont typeface="Wingdings 2"/>
              <a:buChar char=""/>
              <a:defRPr/>
            </a:pPr>
            <a:r>
              <a:rPr lang="ru-RU" b="1" dirty="0" err="1" smtClean="0">
                <a:solidFill>
                  <a:srgbClr val="00B0F0"/>
                </a:solidFill>
              </a:rPr>
              <a:t>Гибридологический</a:t>
            </a:r>
            <a:r>
              <a:rPr lang="ru-RU" dirty="0" err="1" smtClean="0"/>
              <a:t>-система</a:t>
            </a:r>
            <a:r>
              <a:rPr lang="ru-RU" dirty="0" smtClean="0"/>
              <a:t> скрещиваний организмов, отличающихся друг от друга.</a:t>
            </a:r>
          </a:p>
          <a:p>
            <a:pPr marL="448056" indent="-384048" fontAlgn="auto">
              <a:spcAft>
                <a:spcPts val="0"/>
              </a:spcAft>
              <a:buFont typeface="Wingdings 2"/>
              <a:buChar char=""/>
              <a:defRPr/>
            </a:pPr>
            <a:r>
              <a:rPr lang="ru-RU" b="1" dirty="0" smtClean="0">
                <a:solidFill>
                  <a:srgbClr val="00B0F0"/>
                </a:solidFill>
              </a:rPr>
              <a:t>Цитологический</a:t>
            </a:r>
            <a:r>
              <a:rPr lang="ru-RU" dirty="0" smtClean="0"/>
              <a:t>- изучение морфологии хромосом.</a:t>
            </a:r>
          </a:p>
          <a:p>
            <a:pPr marL="448056" indent="-384048" fontAlgn="auto">
              <a:spcAft>
                <a:spcPts val="0"/>
              </a:spcAft>
              <a:buFont typeface="Wingdings 2"/>
              <a:buChar char=""/>
              <a:defRPr/>
            </a:pPr>
            <a:endParaRPr lang="ru-RU" dirty="0"/>
          </a:p>
        </p:txBody>
      </p:sp>
      <p:sp>
        <p:nvSpPr>
          <p:cNvPr id="4" name="Содержимое 3"/>
          <p:cNvSpPr>
            <a:spLocks noGrp="1"/>
          </p:cNvSpPr>
          <p:nvPr>
            <p:ph sz="half" idx="2"/>
          </p:nvPr>
        </p:nvSpPr>
        <p:spPr>
          <a:xfrm>
            <a:off x="4648200" y="2286000"/>
            <a:ext cx="4038600" cy="3962400"/>
          </a:xfrm>
        </p:spPr>
        <p:txBody>
          <a:bodyPr>
            <a:normAutofit fontScale="92500" lnSpcReduction="20000"/>
          </a:bodyPr>
          <a:lstStyle/>
          <a:p>
            <a:pPr marL="448056" indent="-384048" fontAlgn="auto">
              <a:spcAft>
                <a:spcPts val="0"/>
              </a:spcAft>
              <a:buFont typeface="Wingdings 2"/>
              <a:buChar char=""/>
              <a:defRPr/>
            </a:pPr>
            <a:r>
              <a:rPr lang="ru-RU" b="1" dirty="0" smtClean="0">
                <a:solidFill>
                  <a:srgbClr val="00B0F0"/>
                </a:solidFill>
              </a:rPr>
              <a:t>Биохимический</a:t>
            </a:r>
            <a:r>
              <a:rPr lang="ru-RU" dirty="0" smtClean="0"/>
              <a:t>- исследование сод. Нуклеиновых кислот , белков и др. </a:t>
            </a:r>
            <a:r>
              <a:rPr lang="ru-RU" dirty="0" err="1" smtClean="0"/>
              <a:t>в-в</a:t>
            </a:r>
            <a:r>
              <a:rPr lang="ru-RU" dirty="0" smtClean="0"/>
              <a:t> в клетках организмов)</a:t>
            </a:r>
          </a:p>
          <a:p>
            <a:pPr marL="448056" indent="-384048" fontAlgn="auto">
              <a:spcAft>
                <a:spcPts val="0"/>
              </a:spcAft>
              <a:buFont typeface="Wingdings 2"/>
              <a:buChar char=""/>
              <a:defRPr/>
            </a:pPr>
            <a:r>
              <a:rPr lang="ru-RU" b="1" dirty="0" err="1" smtClean="0">
                <a:solidFill>
                  <a:srgbClr val="00B0F0"/>
                </a:solidFill>
              </a:rPr>
              <a:t>Онтогенетический</a:t>
            </a:r>
            <a:r>
              <a:rPr lang="ru-RU" dirty="0" err="1" smtClean="0"/>
              <a:t>-изучение</a:t>
            </a:r>
            <a:r>
              <a:rPr lang="ru-RU" dirty="0" smtClean="0"/>
              <a:t> проявления действия генов в онтогенезе(развитии организма от оплодотворения до смерти).</a:t>
            </a:r>
            <a:endParaRPr lang="ru-RU" dirty="0"/>
          </a:p>
        </p:txBody>
      </p:sp>
      <p:sp>
        <p:nvSpPr>
          <p:cNvPr id="5" name="Прямоугольник 4"/>
          <p:cNvSpPr/>
          <p:nvPr/>
        </p:nvSpPr>
        <p:spPr>
          <a:xfrm>
            <a:off x="428596" y="1785926"/>
            <a:ext cx="8001056" cy="400110"/>
          </a:xfrm>
          <a:prstGeom prst="rect">
            <a:avLst/>
          </a:prstGeom>
          <a:solidFill>
            <a:srgbClr val="00B050"/>
          </a:solidFill>
        </p:spPr>
        <p:txBody>
          <a:bodyPr>
            <a:spAutoFit/>
          </a:bodyPr>
          <a:lstStyle/>
          <a:p>
            <a:pPr algn="ctr" fontAlgn="auto">
              <a:spcBef>
                <a:spcPts val="0"/>
              </a:spcBef>
              <a:spcAft>
                <a:spcPts val="0"/>
              </a:spcAft>
              <a:defRPr/>
            </a:pPr>
            <a:r>
              <a:rPr lang="ru-RU"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Методы исследования в генетике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p:cTn id="31"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2" dur="20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calcmode="lin" valueType="num">
                                      <p:cBhvr>
                                        <p:cTn id="37" dur="2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8" dur="2000" fill="hold"/>
                                        <p:tgtEl>
                                          <p:spTgt spid="4">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marL="484632" indent="0" algn="ctr" fontAlgn="auto">
              <a:spcAft>
                <a:spcPts val="0"/>
              </a:spcAft>
              <a:defRPr/>
            </a:pPr>
            <a:r>
              <a:rPr lang="ru-RU" b="1" dirty="0" smtClean="0">
                <a:solidFill>
                  <a:srgbClr val="FF0000"/>
                </a:solidFill>
              </a:rPr>
              <a:t>Главные выводы</a:t>
            </a:r>
            <a:endParaRPr lang="ru-RU" b="1" dirty="0">
              <a:solidFill>
                <a:srgbClr val="FF0000"/>
              </a:solidFill>
            </a:endParaRPr>
          </a:p>
        </p:txBody>
      </p:sp>
      <p:sp>
        <p:nvSpPr>
          <p:cNvPr id="5" name="Содержимое 4"/>
          <p:cNvSpPr>
            <a:spLocks noGrp="1"/>
          </p:cNvSpPr>
          <p:nvPr>
            <p:ph idx="1"/>
          </p:nvPr>
        </p:nvSpPr>
        <p:spPr>
          <a:xfrm>
            <a:off x="457200" y="1882775"/>
            <a:ext cx="8229600" cy="4572000"/>
          </a:xfrm>
        </p:spPr>
        <p:txBody>
          <a:bodyPr/>
          <a:lstStyle/>
          <a:p>
            <a:r>
              <a:rPr lang="ru-RU" smtClean="0"/>
              <a:t>Мендель положил основу генетики.</a:t>
            </a:r>
          </a:p>
          <a:p>
            <a:r>
              <a:rPr lang="ru-RU" smtClean="0"/>
              <a:t>Наследственность обеспечивает постоянство и многообразии форм жизни и лежит в основе передачи наследственных факторов.</a:t>
            </a:r>
          </a:p>
          <a:p>
            <a:r>
              <a:rPr lang="ru-RU" smtClean="0"/>
              <a:t>Изменчивость является главным определяющим фактором разнообразия фенотипов.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2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20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2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6" dur="20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5786" y="1785925"/>
            <a:ext cx="7715304" cy="2585323"/>
          </a:xfrm>
          <a:prstGeom prst="rect">
            <a:avLst/>
          </a:prstGeom>
          <a:noFill/>
        </p:spPr>
        <p:txBody>
          <a:bodyPr>
            <a:spAutoFit/>
            <a:scene3d>
              <a:camera prst="perspectiveBelow"/>
              <a:lightRig rig="threePt" dir="t"/>
            </a:scene3d>
          </a:bodyPr>
          <a:lstStyle/>
          <a:p>
            <a:pPr algn="ctr" fontAlgn="auto">
              <a:spcBef>
                <a:spcPts val="0"/>
              </a:spcBef>
              <a:spcAft>
                <a:spcPts val="0"/>
              </a:spcAft>
              <a:defRPr/>
            </a:pPr>
            <a:r>
              <a:rPr lang="ru-RU" sz="5400" b="1" spc="200" dirty="0">
                <a:ln w="29210">
                  <a:solidFill>
                    <a:srgbClr val="00B050"/>
                  </a:solidFill>
                </a:ln>
                <a:solidFill>
                  <a:srgbClr val="FFC000"/>
                </a:solidFill>
                <a:effectLst>
                  <a:glow rad="228600">
                    <a:schemeClr val="accent3">
                      <a:satMod val="175000"/>
                      <a:alpha val="40000"/>
                    </a:schemeClr>
                  </a:glow>
                  <a:outerShdw blurRad="60007" dist="310007" dir="7680000" sy="30000" kx="1300200" algn="ctr" rotWithShape="0">
                    <a:prstClr val="black">
                      <a:alpha val="32000"/>
                    </a:prstClr>
                  </a:outerShdw>
                  <a:reflection blurRad="6350" stA="60000" endA="900" endPos="60000" dist="29997" dir="5400000" sy="-100000" algn="bl" rotWithShape="0"/>
                </a:effectLst>
                <a:latin typeface="+mn-lt"/>
              </a:rPr>
              <a:t>СПАСИБО </a:t>
            </a:r>
          </a:p>
          <a:p>
            <a:pPr algn="ctr" fontAlgn="auto">
              <a:spcBef>
                <a:spcPts val="0"/>
              </a:spcBef>
              <a:spcAft>
                <a:spcPts val="0"/>
              </a:spcAft>
              <a:defRPr/>
            </a:pPr>
            <a:r>
              <a:rPr lang="ru-RU" sz="5400" b="1" spc="200" dirty="0">
                <a:ln w="29210">
                  <a:solidFill>
                    <a:srgbClr val="00B050"/>
                  </a:solidFill>
                </a:ln>
                <a:solidFill>
                  <a:srgbClr val="FFC000"/>
                </a:solidFill>
                <a:effectLst>
                  <a:glow rad="228600">
                    <a:schemeClr val="accent3">
                      <a:satMod val="175000"/>
                      <a:alpha val="40000"/>
                    </a:schemeClr>
                  </a:glow>
                  <a:outerShdw blurRad="60007" dist="310007" dir="7680000" sy="30000" kx="1300200" algn="ctr" rotWithShape="0">
                    <a:prstClr val="black">
                      <a:alpha val="32000"/>
                    </a:prstClr>
                  </a:outerShdw>
                  <a:reflection blurRad="6350" stA="60000" endA="900" endPos="60000" dist="29997" dir="5400000" sy="-100000" algn="bl" rotWithShape="0"/>
                </a:effectLst>
                <a:latin typeface="+mn-lt"/>
              </a:rPr>
              <a:t>ЗА </a:t>
            </a:r>
          </a:p>
          <a:p>
            <a:pPr algn="ctr" fontAlgn="auto">
              <a:spcBef>
                <a:spcPts val="0"/>
              </a:spcBef>
              <a:spcAft>
                <a:spcPts val="0"/>
              </a:spcAft>
              <a:defRPr/>
            </a:pPr>
            <a:r>
              <a:rPr lang="ru-RU" sz="5400" b="1" spc="200" dirty="0">
                <a:ln w="29210">
                  <a:solidFill>
                    <a:srgbClr val="00B050"/>
                  </a:solidFill>
                </a:ln>
                <a:solidFill>
                  <a:srgbClr val="FFC000"/>
                </a:solidFill>
                <a:effectLst>
                  <a:glow rad="228600">
                    <a:schemeClr val="accent3">
                      <a:satMod val="175000"/>
                      <a:alpha val="40000"/>
                    </a:schemeClr>
                  </a:glow>
                  <a:outerShdw blurRad="60007" dist="310007" dir="7680000" sy="30000" kx="1300200" algn="ctr" rotWithShape="0">
                    <a:prstClr val="black">
                      <a:alpha val="32000"/>
                    </a:prstClr>
                  </a:outerShdw>
                  <a:reflection blurRad="6350" stA="60000" endA="900" endPos="60000" dist="29997" dir="5400000" sy="-100000" algn="bl" rotWithShape="0"/>
                </a:effectLst>
                <a:latin typeface="+mn-lt"/>
              </a:rPr>
              <a:t>ВНИМАНИЕ!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fmla="#ppt_w*sin(2.5*pi*$)">
                                          <p:val>
                                            <p:fltVal val="0"/>
                                          </p:val>
                                        </p:tav>
                                        <p:tav tm="100000">
                                          <p:val>
                                            <p:fltVal val="1"/>
                                          </p:val>
                                        </p:tav>
                                      </p:tavLst>
                                    </p:anim>
                                    <p:anim calcmode="lin" valueType="num">
                                      <p:cBhvr>
                                        <p:cTn id="8" dur="3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oduv.gif"/>
          <p:cNvPicPr>
            <a:picLocks noChangeAspect="1"/>
          </p:cNvPicPr>
          <p:nvPr/>
        </p:nvPicPr>
        <p:blipFill>
          <a:blip r:embed="rId2" cstate="print"/>
          <a:srcRect/>
          <a:stretch>
            <a:fillRect/>
          </a:stretch>
        </p:blipFill>
        <p:spPr bwMode="auto">
          <a:xfrm>
            <a:off x="571500" y="428625"/>
            <a:ext cx="3857625" cy="3286125"/>
          </a:xfrm>
          <a:prstGeom prst="rect">
            <a:avLst/>
          </a:prstGeom>
          <a:noFill/>
          <a:ln w="9525">
            <a:noFill/>
            <a:miter lim="800000"/>
            <a:headEnd/>
            <a:tailEnd/>
          </a:ln>
        </p:spPr>
      </p:pic>
      <p:pic>
        <p:nvPicPr>
          <p:cNvPr id="6" name="Рисунок 5" descr="mon.gif"/>
          <p:cNvPicPr>
            <a:picLocks noChangeAspect="1"/>
          </p:cNvPicPr>
          <p:nvPr/>
        </p:nvPicPr>
        <p:blipFill>
          <a:blip r:embed="rId3" cstate="print"/>
          <a:srcRect/>
          <a:stretch>
            <a:fillRect/>
          </a:stretch>
        </p:blipFill>
        <p:spPr bwMode="auto">
          <a:xfrm>
            <a:off x="4214813" y="3214688"/>
            <a:ext cx="4929187" cy="3286125"/>
          </a:xfrm>
          <a:prstGeom prst="rect">
            <a:avLst/>
          </a:prstGeom>
          <a:noFill/>
          <a:ln w="9525">
            <a:noFill/>
            <a:miter lim="800000"/>
            <a:headEnd/>
            <a:tailEnd/>
          </a:ln>
        </p:spPr>
      </p:pic>
      <p:pic>
        <p:nvPicPr>
          <p:cNvPr id="7" name="Рисунок 6" descr="dna1.jpg"/>
          <p:cNvPicPr>
            <a:picLocks noChangeAspect="1"/>
          </p:cNvPicPr>
          <p:nvPr/>
        </p:nvPicPr>
        <p:blipFill>
          <a:blip r:embed="rId4" cstate="print"/>
          <a:srcRect/>
          <a:stretch>
            <a:fillRect/>
          </a:stretch>
        </p:blipFill>
        <p:spPr bwMode="auto">
          <a:xfrm>
            <a:off x="2571750" y="1000125"/>
            <a:ext cx="4143375" cy="4714875"/>
          </a:xfrm>
          <a:prstGeom prst="rect">
            <a:avLst/>
          </a:prstGeom>
          <a:noFill/>
          <a:ln w="9525">
            <a:noFill/>
            <a:miter lim="800000"/>
            <a:headEnd/>
            <a:tailEnd/>
          </a:ln>
        </p:spPr>
      </p:pic>
      <p:pic>
        <p:nvPicPr>
          <p:cNvPr id="9" name="Рисунок 8" descr="24732490.jpg"/>
          <p:cNvPicPr>
            <a:picLocks noChangeAspect="1"/>
          </p:cNvPicPr>
          <p:nvPr/>
        </p:nvPicPr>
        <p:blipFill>
          <a:blip r:embed="rId5" cstate="print"/>
          <a:srcRect/>
          <a:stretch>
            <a:fillRect/>
          </a:stretch>
        </p:blipFill>
        <p:spPr bwMode="auto">
          <a:xfrm>
            <a:off x="1857375" y="0"/>
            <a:ext cx="5857875" cy="6858000"/>
          </a:xfrm>
          <a:prstGeom prst="rect">
            <a:avLst/>
          </a:prstGeom>
          <a:noFill/>
          <a:ln w="9525">
            <a:noFill/>
            <a:miter lim="800000"/>
            <a:headEnd/>
            <a:tailEnd/>
          </a:ln>
        </p:spPr>
      </p:pic>
      <p:sp>
        <p:nvSpPr>
          <p:cNvPr id="10" name="Прямоугольник 9"/>
          <p:cNvSpPr/>
          <p:nvPr/>
        </p:nvSpPr>
        <p:spPr>
          <a:xfrm>
            <a:off x="357158" y="2357430"/>
            <a:ext cx="8518678" cy="1754326"/>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algn="ctr" fontAlgn="auto">
              <a:spcBef>
                <a:spcPts val="0"/>
              </a:spcBef>
              <a:spcAft>
                <a:spcPts val="0"/>
              </a:spcAft>
              <a:defRPr/>
            </a:pPr>
            <a:r>
              <a:rPr lang="ru-RU" sz="5400" b="1" cap="all" dirty="0" err="1">
                <a:ln w="9000" cmpd="sng">
                  <a:solidFill>
                    <a:srgbClr val="00B0F0"/>
                  </a:solidFill>
                  <a:prstDash val="solid"/>
                </a:ln>
                <a:solidFill>
                  <a:schemeClr val="accent1">
                    <a:lumMod val="50000"/>
                  </a:schemeClr>
                </a:solidFill>
                <a:effectLst>
                  <a:reflection blurRad="12700" stA="28000" endPos="45000" dist="1000" dir="5400000" sy="-100000" algn="bl" rotWithShape="0"/>
                </a:effectLst>
              </a:rPr>
              <a:t>Грегор</a:t>
            </a:r>
            <a:r>
              <a:rPr lang="ru-RU" sz="5400" b="1" cap="all" dirty="0">
                <a:ln w="9000" cmpd="sng">
                  <a:solidFill>
                    <a:srgbClr val="00B0F0"/>
                  </a:solidFill>
                  <a:prstDash val="solid"/>
                </a:ln>
                <a:solidFill>
                  <a:schemeClr val="accent1">
                    <a:lumMod val="50000"/>
                  </a:schemeClr>
                </a:solidFill>
                <a:effectLst>
                  <a:reflection blurRad="12700" stA="28000" endPos="45000" dist="1000" dir="5400000" sy="-100000" algn="bl" rotWithShape="0"/>
                </a:effectLst>
              </a:rPr>
              <a:t> </a:t>
            </a:r>
            <a:r>
              <a:rPr lang="ru-RU" sz="5400" b="1" cap="all" dirty="0" err="1">
                <a:ln w="9000" cmpd="sng">
                  <a:solidFill>
                    <a:srgbClr val="00B0F0"/>
                  </a:solidFill>
                  <a:prstDash val="solid"/>
                </a:ln>
                <a:solidFill>
                  <a:schemeClr val="accent1">
                    <a:lumMod val="50000"/>
                  </a:schemeClr>
                </a:solidFill>
                <a:effectLst>
                  <a:reflection blurRad="12700" stA="28000" endPos="45000" dist="1000" dir="5400000" sy="-100000" algn="bl" rotWithShape="0"/>
                </a:effectLst>
              </a:rPr>
              <a:t>иоган</a:t>
            </a:r>
            <a:r>
              <a:rPr lang="ru-RU" sz="5400" b="1" cap="all" dirty="0">
                <a:ln w="9000" cmpd="sng">
                  <a:solidFill>
                    <a:srgbClr val="00B0F0"/>
                  </a:solidFill>
                  <a:prstDash val="solid"/>
                </a:ln>
                <a:solidFill>
                  <a:schemeClr val="accent1">
                    <a:lumMod val="50000"/>
                  </a:schemeClr>
                </a:solidFill>
                <a:effectLst>
                  <a:reflection blurRad="12700" stA="28000" endPos="45000" dist="1000" dir="5400000" sy="-100000" algn="bl" rotWithShape="0"/>
                </a:effectLst>
              </a:rPr>
              <a:t> </a:t>
            </a:r>
            <a:r>
              <a:rPr lang="ru-RU" sz="5400" b="1" cap="all" dirty="0" err="1">
                <a:ln w="9000" cmpd="sng">
                  <a:solidFill>
                    <a:srgbClr val="00B0F0"/>
                  </a:solidFill>
                  <a:prstDash val="solid"/>
                </a:ln>
                <a:solidFill>
                  <a:schemeClr val="accent1">
                    <a:lumMod val="50000"/>
                  </a:schemeClr>
                </a:solidFill>
                <a:effectLst>
                  <a:reflection blurRad="12700" stA="28000" endPos="45000" dist="1000" dir="5400000" sy="-100000" algn="bl" rotWithShape="0"/>
                </a:effectLst>
              </a:rPr>
              <a:t>мендель</a:t>
            </a:r>
            <a:endParaRPr lang="ru-RU" sz="5400" b="1" cap="all" dirty="0">
              <a:ln w="9000" cmpd="sng">
                <a:solidFill>
                  <a:srgbClr val="00B0F0"/>
                </a:solidFill>
                <a:prstDash val="solid"/>
              </a:ln>
              <a:solidFill>
                <a:schemeClr val="accent1">
                  <a:lumMod val="50000"/>
                </a:schemeClr>
              </a:solidFill>
              <a:effectLst>
                <a:reflection blurRad="12700" stA="28000" endPos="45000" dist="1000" dir="5400000" sy="-100000" algn="bl" rotWithShape="0"/>
              </a:effectLst>
            </a:endParaRPr>
          </a:p>
          <a:p>
            <a:pPr algn="ctr" fontAlgn="auto">
              <a:spcBef>
                <a:spcPts val="0"/>
              </a:spcBef>
              <a:spcAft>
                <a:spcPts val="0"/>
              </a:spcAft>
              <a:defRPr/>
            </a:pPr>
            <a:r>
              <a:rPr lang="ru-RU" sz="5400" b="1" cap="all" dirty="0">
                <a:ln w="9000" cmpd="sng">
                  <a:solidFill>
                    <a:srgbClr val="00B0F0"/>
                  </a:solidFill>
                  <a:prstDash val="solid"/>
                </a:ln>
                <a:solidFill>
                  <a:schemeClr val="accent1">
                    <a:lumMod val="50000"/>
                  </a:schemeClr>
                </a:solidFill>
                <a:effectLst>
                  <a:reflection blurRad="12700" stA="28000" endPos="45000" dist="1000" dir="5400000" sy="-100000" algn="bl" rotWithShape="0"/>
                </a:effectLst>
              </a:rPr>
              <a:t>И его исследования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5590398"/>
          </a:xfrm>
        </p:spPr>
        <p:txBody>
          <a:bodyPr/>
          <a:lstStyle/>
          <a:p>
            <a:pPr marL="484632" indent="0" fontAlgn="auto">
              <a:spcAft>
                <a:spcPts val="0"/>
              </a:spcAft>
              <a:defRPr/>
            </a:pPr>
            <a:r>
              <a:rPr lang="ru-RU" b="1" dirty="0" err="1" smtClean="0">
                <a:solidFill>
                  <a:srgbClr val="0070C0"/>
                </a:solidFill>
              </a:rPr>
              <a:t>Грегор</a:t>
            </a:r>
            <a:r>
              <a:rPr lang="ru-RU" b="1" dirty="0" smtClean="0">
                <a:solidFill>
                  <a:srgbClr val="0070C0"/>
                </a:solidFill>
              </a:rPr>
              <a:t> Иоганн Мендель — биолог и ботаник, сыгравший огромную роль в развитии представления о наследственности. Законы Менделя лежат в основании современной генетики</a:t>
            </a:r>
            <a:r>
              <a:rPr lang="ru-RU" dirty="0" smtClean="0">
                <a:solidFill>
                  <a:schemeClr val="accent1">
                    <a:tint val="83000"/>
                    <a:satMod val="150000"/>
                  </a:schemeClr>
                </a:solidFill>
              </a:rPr>
              <a:t>.</a:t>
            </a:r>
            <a:endParaRPr lang="ru-RU" dirty="0">
              <a:solidFill>
                <a:schemeClr val="accent1">
                  <a:tint val="83000"/>
                  <a:satMod val="150000"/>
                </a:schemeClr>
              </a:solidFill>
            </a:endParaRPr>
          </a:p>
        </p:txBody>
      </p:sp>
      <p:pic>
        <p:nvPicPr>
          <p:cNvPr id="3" name="Рисунок 2" descr="img_6180.jpg"/>
          <p:cNvPicPr>
            <a:picLocks noChangeAspect="1"/>
          </p:cNvPicPr>
          <p:nvPr/>
        </p:nvPicPr>
        <p:blipFill>
          <a:blip r:embed="rId2" cstate="print"/>
          <a:srcRect/>
          <a:stretch>
            <a:fillRect/>
          </a:stretch>
        </p:blipFill>
        <p:spPr bwMode="auto">
          <a:xfrm>
            <a:off x="0" y="0"/>
            <a:ext cx="4143375" cy="3429000"/>
          </a:xfrm>
          <a:prstGeom prst="rect">
            <a:avLst/>
          </a:prstGeom>
          <a:noFill/>
          <a:ln w="9525">
            <a:noFill/>
            <a:miter lim="800000"/>
            <a:headEnd/>
            <a:tailEnd/>
          </a:ln>
        </p:spPr>
      </p:pic>
      <p:pic>
        <p:nvPicPr>
          <p:cNvPr id="4" name="Рисунок 3" descr="genetika_dem.jpg"/>
          <p:cNvPicPr>
            <a:picLocks noChangeAspect="1"/>
          </p:cNvPicPr>
          <p:nvPr/>
        </p:nvPicPr>
        <p:blipFill>
          <a:blip r:embed="rId3" cstate="print"/>
          <a:srcRect/>
          <a:stretch>
            <a:fillRect/>
          </a:stretch>
        </p:blipFill>
        <p:spPr bwMode="auto">
          <a:xfrm>
            <a:off x="4143375" y="0"/>
            <a:ext cx="5000625" cy="3429000"/>
          </a:xfrm>
          <a:prstGeom prst="rect">
            <a:avLst/>
          </a:prstGeom>
          <a:noFill/>
          <a:ln w="9525">
            <a:noFill/>
            <a:miter lim="800000"/>
            <a:headEnd/>
            <a:tailEnd/>
          </a:ln>
        </p:spPr>
      </p:pic>
      <p:pic>
        <p:nvPicPr>
          <p:cNvPr id="5" name="Рисунок 4" descr="geneticsb02.jpg"/>
          <p:cNvPicPr>
            <a:picLocks noChangeAspect="1"/>
          </p:cNvPicPr>
          <p:nvPr/>
        </p:nvPicPr>
        <p:blipFill>
          <a:blip r:embed="rId4" cstate="print"/>
          <a:srcRect/>
          <a:stretch>
            <a:fillRect/>
          </a:stretch>
        </p:blipFill>
        <p:spPr bwMode="auto">
          <a:xfrm>
            <a:off x="0" y="3429000"/>
            <a:ext cx="4143375" cy="3429000"/>
          </a:xfrm>
          <a:prstGeom prst="rect">
            <a:avLst/>
          </a:prstGeom>
          <a:noFill/>
          <a:ln w="9525">
            <a:noFill/>
            <a:miter lim="800000"/>
            <a:headEnd/>
            <a:tailEnd/>
          </a:ln>
        </p:spPr>
      </p:pic>
      <p:pic>
        <p:nvPicPr>
          <p:cNvPr id="7" name="Рисунок 6" descr="big_406139_genetics_peoples.jpg"/>
          <p:cNvPicPr>
            <a:picLocks noChangeAspect="1"/>
          </p:cNvPicPr>
          <p:nvPr/>
        </p:nvPicPr>
        <p:blipFill>
          <a:blip r:embed="rId5" cstate="print"/>
          <a:srcRect/>
          <a:stretch>
            <a:fillRect/>
          </a:stretch>
        </p:blipFill>
        <p:spPr bwMode="auto">
          <a:xfrm>
            <a:off x="4143375" y="3429000"/>
            <a:ext cx="5000625" cy="3429000"/>
          </a:xfrm>
          <a:prstGeom prst="rect">
            <a:avLst/>
          </a:prstGeom>
          <a:noFill/>
          <a:ln w="9525">
            <a:noFill/>
            <a:miter lim="800000"/>
            <a:headEnd/>
            <a:tailEnd/>
          </a:ln>
        </p:spPr>
      </p:pic>
      <p:pic>
        <p:nvPicPr>
          <p:cNvPr id="8" name="Рисунок 7" descr="1198652195_3.jpg"/>
          <p:cNvPicPr>
            <a:picLocks noChangeAspect="1"/>
          </p:cNvPicPr>
          <p:nvPr/>
        </p:nvPicPr>
        <p:blipFill>
          <a:blip r:embed="rId6" cstate="print"/>
          <a:srcRect/>
          <a:stretch>
            <a:fillRect/>
          </a:stretch>
        </p:blipFill>
        <p:spPr bwMode="auto">
          <a:xfrm>
            <a:off x="642938" y="1428750"/>
            <a:ext cx="3695700" cy="3810000"/>
          </a:xfrm>
          <a:prstGeom prst="rect">
            <a:avLst/>
          </a:prstGeom>
          <a:noFill/>
          <a:ln w="9525">
            <a:noFill/>
            <a:miter lim="800000"/>
            <a:headEnd/>
            <a:tailEnd/>
          </a:ln>
        </p:spPr>
      </p:pic>
      <p:pic>
        <p:nvPicPr>
          <p:cNvPr id="9" name="Рисунок 8" descr="20767838_images1494382_chuot001x.jpg"/>
          <p:cNvPicPr>
            <a:picLocks noChangeAspect="1"/>
          </p:cNvPicPr>
          <p:nvPr/>
        </p:nvPicPr>
        <p:blipFill>
          <a:blip r:embed="rId7" cstate="print"/>
          <a:srcRect/>
          <a:stretch>
            <a:fillRect/>
          </a:stretch>
        </p:blipFill>
        <p:spPr bwMode="auto">
          <a:xfrm>
            <a:off x="4286250" y="1428750"/>
            <a:ext cx="4214813" cy="3810000"/>
          </a:xfrm>
          <a:prstGeom prst="rect">
            <a:avLst/>
          </a:prstGeom>
          <a:noFill/>
          <a:ln w="9525">
            <a:noFill/>
            <a:miter lim="800000"/>
            <a:headEnd/>
            <a:tailEnd/>
          </a:ln>
        </p:spPr>
      </p:pic>
      <p:pic>
        <p:nvPicPr>
          <p:cNvPr id="10" name="Рисунок 9" descr="8733.jpeg"/>
          <p:cNvPicPr>
            <a:picLocks noChangeAspect="1"/>
          </p:cNvPicPr>
          <p:nvPr/>
        </p:nvPicPr>
        <p:blipFill>
          <a:blip r:embed="rId8" cstate="print"/>
          <a:srcRect/>
          <a:stretch>
            <a:fillRect/>
          </a:stretch>
        </p:blipFill>
        <p:spPr bwMode="auto">
          <a:xfrm>
            <a:off x="1571625" y="785813"/>
            <a:ext cx="5929313" cy="4786312"/>
          </a:xfrm>
          <a:prstGeom prst="rect">
            <a:avLst/>
          </a:prstGeom>
          <a:noFill/>
          <a:ln w="9525">
            <a:noFill/>
            <a:miter lim="800000"/>
            <a:headEnd/>
            <a:tailEnd/>
          </a:ln>
        </p:spPr>
      </p:pic>
      <p:pic>
        <p:nvPicPr>
          <p:cNvPr id="11" name="Рисунок 10" descr="genetics_420.jpg"/>
          <p:cNvPicPr>
            <a:picLocks noChangeAspect="1"/>
          </p:cNvPicPr>
          <p:nvPr/>
        </p:nvPicPr>
        <p:blipFill>
          <a:blip r:embed="rId9"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2000" fill="hold"/>
                                        <p:tgtEl>
                                          <p:spTgt spid="3"/>
                                        </p:tgtEl>
                                        <p:attrNameLst>
                                          <p:attrName>ppt_w</p:attrName>
                                        </p:attrNameLst>
                                      </p:cBhvr>
                                      <p:tavLst>
                                        <p:tav tm="0">
                                          <p:val>
                                            <p:fltVal val="0"/>
                                          </p:val>
                                        </p:tav>
                                        <p:tav tm="100000">
                                          <p:val>
                                            <p:strVal val="#ppt_w"/>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childTnLst>
                                </p:cTn>
                              </p:par>
                            </p:childTnLst>
                          </p:cTn>
                        </p:par>
                        <p:par>
                          <p:cTn id="15" fill="hold">
                            <p:stCondLst>
                              <p:cond delay="2000"/>
                            </p:stCondLst>
                            <p:childTnLst>
                              <p:par>
                                <p:cTn id="16" presetID="23" presetClass="entr" presetSubtype="16"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2000" fill="hold"/>
                                        <p:tgtEl>
                                          <p:spTgt spid="4"/>
                                        </p:tgtEl>
                                        <p:attrNameLst>
                                          <p:attrName>ppt_w</p:attrName>
                                        </p:attrNameLst>
                                      </p:cBhvr>
                                      <p:tavLst>
                                        <p:tav tm="0">
                                          <p:val>
                                            <p:fltVal val="0"/>
                                          </p:val>
                                        </p:tav>
                                        <p:tav tm="100000">
                                          <p:val>
                                            <p:strVal val="#ppt_w"/>
                                          </p:val>
                                        </p:tav>
                                      </p:tavLst>
                                    </p:anim>
                                    <p:anim calcmode="lin" valueType="num">
                                      <p:cBhvr>
                                        <p:cTn id="19" dur="2000" fill="hold"/>
                                        <p:tgtEl>
                                          <p:spTgt spid="4"/>
                                        </p:tgtEl>
                                        <p:attrNameLst>
                                          <p:attrName>ppt_h</p:attrName>
                                        </p:attrNameLst>
                                      </p:cBhvr>
                                      <p:tavLst>
                                        <p:tav tm="0">
                                          <p:val>
                                            <p:fltVal val="0"/>
                                          </p:val>
                                        </p:tav>
                                        <p:tav tm="100000">
                                          <p:val>
                                            <p:strVal val="#ppt_h"/>
                                          </p:val>
                                        </p:tav>
                                      </p:tavLst>
                                    </p:anim>
                                  </p:childTnLst>
                                </p:cTn>
                              </p:par>
                            </p:childTnLst>
                          </p:cTn>
                        </p:par>
                        <p:par>
                          <p:cTn id="20" fill="hold">
                            <p:stCondLst>
                              <p:cond delay="4000"/>
                            </p:stCondLst>
                            <p:childTnLst>
                              <p:par>
                                <p:cTn id="21" presetID="23" presetClass="entr" presetSubtype="16"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2000" fill="hold"/>
                                        <p:tgtEl>
                                          <p:spTgt spid="5"/>
                                        </p:tgtEl>
                                        <p:attrNameLst>
                                          <p:attrName>ppt_w</p:attrName>
                                        </p:attrNameLst>
                                      </p:cBhvr>
                                      <p:tavLst>
                                        <p:tav tm="0">
                                          <p:val>
                                            <p:fltVal val="0"/>
                                          </p:val>
                                        </p:tav>
                                        <p:tav tm="100000">
                                          <p:val>
                                            <p:strVal val="#ppt_w"/>
                                          </p:val>
                                        </p:tav>
                                      </p:tavLst>
                                    </p:anim>
                                    <p:anim calcmode="lin" valueType="num">
                                      <p:cBhvr>
                                        <p:cTn id="24" dur="2000" fill="hold"/>
                                        <p:tgtEl>
                                          <p:spTgt spid="5"/>
                                        </p:tgtEl>
                                        <p:attrNameLst>
                                          <p:attrName>ppt_h</p:attrName>
                                        </p:attrNameLst>
                                      </p:cBhvr>
                                      <p:tavLst>
                                        <p:tav tm="0">
                                          <p:val>
                                            <p:fltVal val="0"/>
                                          </p:val>
                                        </p:tav>
                                        <p:tav tm="100000">
                                          <p:val>
                                            <p:strVal val="#ppt_h"/>
                                          </p:val>
                                        </p:tav>
                                      </p:tavLst>
                                    </p:anim>
                                  </p:childTnLst>
                                </p:cTn>
                              </p:par>
                            </p:childTnLst>
                          </p:cTn>
                        </p:par>
                        <p:par>
                          <p:cTn id="25" fill="hold">
                            <p:stCondLst>
                              <p:cond delay="6000"/>
                            </p:stCondLst>
                            <p:childTnLst>
                              <p:par>
                                <p:cTn id="26" presetID="23" presetClass="entr" presetSubtype="16"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2000" fill="hold"/>
                                        <p:tgtEl>
                                          <p:spTgt spid="7"/>
                                        </p:tgtEl>
                                        <p:attrNameLst>
                                          <p:attrName>ppt_w</p:attrName>
                                        </p:attrNameLst>
                                      </p:cBhvr>
                                      <p:tavLst>
                                        <p:tav tm="0">
                                          <p:val>
                                            <p:fltVal val="0"/>
                                          </p:val>
                                        </p:tav>
                                        <p:tav tm="100000">
                                          <p:val>
                                            <p:strVal val="#ppt_w"/>
                                          </p:val>
                                        </p:tav>
                                      </p:tavLst>
                                    </p:anim>
                                    <p:anim calcmode="lin" valueType="num">
                                      <p:cBhvr>
                                        <p:cTn id="29" dur="2000" fill="hold"/>
                                        <p:tgtEl>
                                          <p:spTgt spid="7"/>
                                        </p:tgtEl>
                                        <p:attrNameLst>
                                          <p:attrName>ppt_h</p:attrName>
                                        </p:attrNameLst>
                                      </p:cBhvr>
                                      <p:tavLst>
                                        <p:tav tm="0">
                                          <p:val>
                                            <p:fltVal val="0"/>
                                          </p:val>
                                        </p:tav>
                                        <p:tav tm="100000">
                                          <p:val>
                                            <p:strVal val="#ppt_h"/>
                                          </p:val>
                                        </p:tav>
                                      </p:tavLst>
                                    </p:anim>
                                  </p:childTnLst>
                                </p:cTn>
                              </p:par>
                            </p:childTnLst>
                          </p:cTn>
                        </p:par>
                        <p:par>
                          <p:cTn id="30" fill="hold">
                            <p:stCondLst>
                              <p:cond delay="8000"/>
                            </p:stCondLst>
                            <p:childTnLst>
                              <p:par>
                                <p:cTn id="31" presetID="23" presetClass="entr" presetSubtype="16"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childTnLst>
                                </p:cTn>
                              </p:par>
                            </p:childTnLst>
                          </p:cTn>
                        </p:par>
                        <p:par>
                          <p:cTn id="35" fill="hold">
                            <p:stCondLst>
                              <p:cond delay="9000"/>
                            </p:stCondLst>
                            <p:childTnLst>
                              <p:par>
                                <p:cTn id="36" presetID="23" presetClass="entr" presetSubtype="16"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1000" fill="hold"/>
                                        <p:tgtEl>
                                          <p:spTgt spid="9"/>
                                        </p:tgtEl>
                                        <p:attrNameLst>
                                          <p:attrName>ppt_w</p:attrName>
                                        </p:attrNameLst>
                                      </p:cBhvr>
                                      <p:tavLst>
                                        <p:tav tm="0">
                                          <p:val>
                                            <p:fltVal val="0"/>
                                          </p:val>
                                        </p:tav>
                                        <p:tav tm="100000">
                                          <p:val>
                                            <p:strVal val="#ppt_w"/>
                                          </p:val>
                                        </p:tav>
                                      </p:tavLst>
                                    </p:anim>
                                    <p:anim calcmode="lin" valueType="num">
                                      <p:cBhvr>
                                        <p:cTn id="39" dur="1000" fill="hold"/>
                                        <p:tgtEl>
                                          <p:spTgt spid="9"/>
                                        </p:tgtEl>
                                        <p:attrNameLst>
                                          <p:attrName>ppt_h</p:attrName>
                                        </p:attrNameLst>
                                      </p:cBhvr>
                                      <p:tavLst>
                                        <p:tav tm="0">
                                          <p:val>
                                            <p:fltVal val="0"/>
                                          </p:val>
                                        </p:tav>
                                        <p:tav tm="100000">
                                          <p:val>
                                            <p:strVal val="#ppt_h"/>
                                          </p:val>
                                        </p:tav>
                                      </p:tavLst>
                                    </p:anim>
                                  </p:childTnLst>
                                </p:cTn>
                              </p:par>
                            </p:childTnLst>
                          </p:cTn>
                        </p:par>
                        <p:par>
                          <p:cTn id="40" fill="hold">
                            <p:stCondLst>
                              <p:cond delay="10000"/>
                            </p:stCondLst>
                            <p:childTnLst>
                              <p:par>
                                <p:cTn id="41" presetID="23" presetClass="entr" presetSubtype="16"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000" fill="hold"/>
                                        <p:tgtEl>
                                          <p:spTgt spid="10"/>
                                        </p:tgtEl>
                                        <p:attrNameLst>
                                          <p:attrName>ppt_w</p:attrName>
                                        </p:attrNameLst>
                                      </p:cBhvr>
                                      <p:tavLst>
                                        <p:tav tm="0">
                                          <p:val>
                                            <p:fltVal val="0"/>
                                          </p:val>
                                        </p:tav>
                                        <p:tav tm="100000">
                                          <p:val>
                                            <p:strVal val="#ppt_w"/>
                                          </p:val>
                                        </p:tav>
                                      </p:tavLst>
                                    </p:anim>
                                    <p:anim calcmode="lin" valueType="num">
                                      <p:cBhvr>
                                        <p:cTn id="44" dur="2000" fill="hold"/>
                                        <p:tgtEl>
                                          <p:spTgt spid="10"/>
                                        </p:tgtEl>
                                        <p:attrNameLst>
                                          <p:attrName>ppt_h</p:attrName>
                                        </p:attrNameLst>
                                      </p:cBhvr>
                                      <p:tavLst>
                                        <p:tav tm="0">
                                          <p:val>
                                            <p:fltVal val="0"/>
                                          </p:val>
                                        </p:tav>
                                        <p:tav tm="100000">
                                          <p:val>
                                            <p:strVal val="#ppt_h"/>
                                          </p:val>
                                        </p:tav>
                                      </p:tavLst>
                                    </p:anim>
                                  </p:childTnLst>
                                </p:cTn>
                              </p:par>
                            </p:childTnLst>
                          </p:cTn>
                        </p:par>
                        <p:par>
                          <p:cTn id="45" fill="hold">
                            <p:stCondLst>
                              <p:cond delay="12000"/>
                            </p:stCondLst>
                            <p:childTnLst>
                              <p:par>
                                <p:cTn id="46" presetID="23" presetClass="entr" presetSubtype="16"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875490"/>
          </a:xfrm>
        </p:spPr>
        <p:txBody>
          <a:bodyPr/>
          <a:lstStyle/>
          <a:p>
            <a:pPr marL="484632" indent="0" algn="ctr" fontAlgn="auto">
              <a:spcAft>
                <a:spcPts val="0"/>
              </a:spcAft>
              <a:defRPr/>
            </a:pPr>
            <a:r>
              <a:rPr lang="ru-RU" b="1" dirty="0" smtClean="0">
                <a:solidFill>
                  <a:srgbClr val="FF0000"/>
                </a:solidFill>
              </a:rPr>
              <a:t>Немного истории</a:t>
            </a:r>
            <a:endParaRPr lang="ru-RU" b="1" dirty="0">
              <a:solidFill>
                <a:srgbClr val="FF0000"/>
              </a:solidFill>
            </a:endParaRPr>
          </a:p>
        </p:txBody>
      </p:sp>
      <p:sp>
        <p:nvSpPr>
          <p:cNvPr id="3" name="Содержимое 2"/>
          <p:cNvSpPr>
            <a:spLocks noGrp="1"/>
          </p:cNvSpPr>
          <p:nvPr>
            <p:ph idx="1"/>
          </p:nvPr>
        </p:nvSpPr>
        <p:spPr>
          <a:xfrm>
            <a:off x="457200" y="1071563"/>
            <a:ext cx="8229600" cy="5786437"/>
          </a:xfrm>
        </p:spPr>
        <p:txBody>
          <a:bodyPr/>
          <a:lstStyle/>
          <a:p>
            <a:r>
              <a:rPr lang="ru-RU" smtClean="0"/>
              <a:t>Грегор Мендель открыл основные законы наследования признаков в результате исследований, проведенных на горохе( скрестил 22 различных сорта гороха и проделал 287 опытов с 10 000 растений)в 1856—1863 г.г.</a:t>
            </a:r>
          </a:p>
          <a:p>
            <a:r>
              <a:rPr lang="ru-RU" smtClean="0"/>
              <a:t> Результаты он доложил в 1865 году «Опыты над растительными гибридами» .</a:t>
            </a:r>
          </a:p>
          <a:p>
            <a:r>
              <a:rPr lang="ru-RU" smtClean="0"/>
              <a:t>Опубликовал в 1866 году.</a:t>
            </a:r>
          </a:p>
          <a:p>
            <a:endParaRPr lang="ru-RU"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858000"/>
          </a:xfrm>
        </p:spPr>
        <p:txBody>
          <a:bodyPr>
            <a:noAutofit/>
          </a:bodyPr>
          <a:lstStyle/>
          <a:p>
            <a:pPr marL="484632" indent="0" algn="ctr" fontAlgn="auto">
              <a:spcAft>
                <a:spcPts val="0"/>
              </a:spcAft>
              <a:defRPr/>
            </a:pPr>
            <a:r>
              <a:rPr lang="ru-RU" sz="3200" b="1" dirty="0" smtClean="0">
                <a:solidFill>
                  <a:schemeClr val="tx1"/>
                </a:solidFill>
              </a:rPr>
              <a:t>Главной заслугой Г. Менделя является то, что для описания характера расщепления он впервые применил количественные методы, основанные на точном подсчете большого числа потомков с контрастирующими вариантами признаков. Г. Мендель выдвинул и экспериментально обосновал гипотезу о наследственной передаче дискретных наследственных факторов.</a:t>
            </a:r>
            <a:br>
              <a:rPr lang="ru-RU" sz="3200" b="1" dirty="0" smtClean="0">
                <a:solidFill>
                  <a:schemeClr val="tx1"/>
                </a:solidFill>
              </a:rPr>
            </a:br>
            <a:endParaRPr lang="ru-RU" sz="32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484632" indent="0" algn="ctr" fontAlgn="auto">
              <a:spcAft>
                <a:spcPts val="0"/>
              </a:spcAft>
              <a:defRPr/>
            </a:pPr>
            <a:r>
              <a:rPr lang="ru-RU" b="1" i="1" u="sng" dirty="0" smtClean="0">
                <a:solidFill>
                  <a:srgbClr val="C00000"/>
                </a:solidFill>
              </a:rPr>
              <a:t>Методы и ход работы Менделя</a:t>
            </a:r>
            <a:endParaRPr lang="ru-RU" b="1" i="1" u="sng" dirty="0">
              <a:solidFill>
                <a:srgbClr val="C00000"/>
              </a:solidFill>
            </a:endParaRPr>
          </a:p>
        </p:txBody>
      </p:sp>
      <p:sp>
        <p:nvSpPr>
          <p:cNvPr id="3" name="Содержимое 2"/>
          <p:cNvSpPr>
            <a:spLocks noGrp="1"/>
          </p:cNvSpPr>
          <p:nvPr>
            <p:ph idx="1"/>
          </p:nvPr>
        </p:nvSpPr>
        <p:spPr>
          <a:xfrm>
            <a:off x="457200" y="1882775"/>
            <a:ext cx="8229600" cy="4572000"/>
          </a:xfrm>
        </p:spPr>
        <p:txBody>
          <a:bodyPr/>
          <a:lstStyle/>
          <a:p>
            <a:r>
              <a:rPr lang="ru-RU" sz="2400" b="1" smtClean="0"/>
              <a:t>Мендель изучал, как наследуются отдельные признаки.</a:t>
            </a:r>
          </a:p>
          <a:p>
            <a:pPr>
              <a:buFont typeface="Wingdings 2" pitchFamily="18" charset="2"/>
              <a:buNone/>
            </a:pPr>
            <a:endParaRPr lang="ru-RU" sz="2400" b="1" smtClean="0"/>
          </a:p>
          <a:p>
            <a:r>
              <a:rPr lang="ru-RU" sz="2400" b="1" smtClean="0"/>
              <a:t>Мендель выбрал из всех признаков только альтернативные — такие, которые имели у его сортов два четко различающихся варианта (семена либо гладкие, либо морщинистые; промежуточных вариантов не бывает). Такое сознательное сужение задачи исследования позволило четко установить общие закономерности наследования.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313"/>
            <a:ext cx="8229600" cy="6240462"/>
          </a:xfrm>
        </p:spPr>
        <p:txBody>
          <a:bodyPr/>
          <a:lstStyle/>
          <a:p>
            <a:r>
              <a:rPr lang="ru-RU" sz="2400" b="1" smtClean="0"/>
              <a:t>Мендель спланировал и провел масштабный эксперимент. Им было получено от семеноводческих фирм 34 сорта гороха, из которых он отобрал 22 «чистых» (не дающих расщепления по изучаемым признакам при самоопылении) сорта. Затем он проводил искусственную гибридизацию сортов, а полученных гибридов скрещивал между собой. Он изучил наследование семи признаков, изучив в общей сложности около 20.000 гибридов второго поколения. Эксперимент облегчался удачным выбором объекта: горох в норме самоопылитель, но легко проводить искусственную гибридизацию.</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63"/>
            <a:ext cx="8229600" cy="5954712"/>
          </a:xfrm>
        </p:spPr>
        <p:txBody>
          <a:bodyPr/>
          <a:lstStyle/>
          <a:p>
            <a:endParaRPr lang="ru-RU" smtClean="0"/>
          </a:p>
          <a:p>
            <a:endParaRPr lang="ru-RU" smtClean="0"/>
          </a:p>
          <a:p>
            <a:pPr algn="ctr"/>
            <a:r>
              <a:rPr lang="ru-RU" b="1" smtClean="0"/>
              <a:t>Мендель одним из первых в биологии использовал точные количественные методы для анализа данных. На основе знания теории вероятностей он понял необходимость анализа большого числа скрещиваний для устранения роли случайных отклонений.</a:t>
            </a:r>
          </a:p>
        </p:txBody>
      </p:sp>
      <p:pic>
        <p:nvPicPr>
          <p:cNvPr id="8" name="Рисунок 7" descr="180px-Independent_assortment_&amp;_segregation.svg.png"/>
          <p:cNvPicPr>
            <a:picLocks noChangeAspect="1"/>
          </p:cNvPicPr>
          <p:nvPr/>
        </p:nvPicPr>
        <p:blipFill>
          <a:blip r:embed="rId2" cstate="print"/>
          <a:srcRect/>
          <a:stretch>
            <a:fillRect/>
          </a:stretch>
        </p:blipFill>
        <p:spPr bwMode="auto">
          <a:xfrm>
            <a:off x="928688" y="0"/>
            <a:ext cx="74295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6090464"/>
          </a:xfrm>
        </p:spPr>
        <p:txBody>
          <a:bodyPr/>
          <a:lstStyle/>
          <a:p>
            <a:pPr marL="484632" indent="0" fontAlgn="auto">
              <a:spcAft>
                <a:spcPts val="0"/>
              </a:spcAft>
              <a:defRPr/>
            </a:pPr>
            <a:r>
              <a:rPr lang="ru-RU" sz="3200" b="1" u="sng" dirty="0" smtClean="0">
                <a:solidFill>
                  <a:srgbClr val="C00000"/>
                </a:solidFill>
              </a:rPr>
              <a:t>Законы Менделя — набор основных положений, касающихся механизмов передачи наследственных признаков от родительских организмов к их потомкам; эти принципы лежат в основе классической генетики.</a:t>
            </a:r>
            <a:endParaRPr lang="ru-RU" sz="3200" b="1" u="sng"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252</TotalTime>
  <Words>560</Words>
  <Application>Microsoft Office PowerPoint</Application>
  <PresentationFormat>Экран (4:3)</PresentationFormat>
  <Paragraphs>50</Paragraphs>
  <Slides>18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18</vt:i4>
      </vt:variant>
    </vt:vector>
  </HeadingPairs>
  <TitlesOfParts>
    <vt:vector size="24" baseType="lpstr">
      <vt:lpstr>Century Gothic</vt:lpstr>
      <vt:lpstr>Arial</vt:lpstr>
      <vt:lpstr>Wingdings 2</vt:lpstr>
      <vt:lpstr>Verdana</vt:lpstr>
      <vt:lpstr>Calibri</vt:lpstr>
      <vt:lpstr>Яркая</vt:lpstr>
      <vt:lpstr>Слайд 1</vt:lpstr>
      <vt:lpstr>Слайд 2</vt:lpstr>
      <vt:lpstr>Грегор Иоганн Мендель — биолог и ботаник, сыгравший огромную роль в развитии представления о наследственности. Законы Менделя лежат в основании современной генетики.</vt:lpstr>
      <vt:lpstr>Немного истории</vt:lpstr>
      <vt:lpstr>Главной заслугой Г. Менделя является то, что для описания характера расщепления он впервые применил количественные методы, основанные на точном подсчете большого числа потомков с контрастирующими вариантами признаков. Г. Мендель выдвинул и экспериментально обосновал гипотезу о наследственной передаче дискретных наследственных факторов. </vt:lpstr>
      <vt:lpstr>Методы и ход работы Менделя</vt:lpstr>
      <vt:lpstr>Слайд 7</vt:lpstr>
      <vt:lpstr>Слайд 8</vt:lpstr>
      <vt:lpstr>Законы Менделя — набор основных положений, касающихся механизмов передачи наследственных признаков от родительских организмов к их потомкам; эти принципы лежат в основе классической генетики.</vt:lpstr>
      <vt:lpstr>В зависимости от количества альтернативных признаков скрещивание можно разделить: -моногибридное (один) -дигибридное (два) -полигибридное (много) Гибридизация-скрещивание 2-ух организмов; гибриды-потомство; гибрид-отдельная особь. </vt:lpstr>
      <vt:lpstr>Главные понятия</vt:lpstr>
      <vt:lpstr>Слайд 12</vt:lpstr>
      <vt:lpstr>Слайд 13</vt:lpstr>
      <vt:lpstr> Пример изменчивости  в пределе моей семьи</vt:lpstr>
      <vt:lpstr>Если бы не изменчивость вы можете представить , мы были бы клонами наших родителей, родители своих родителей и т.д.</vt:lpstr>
      <vt:lpstr>Генетика-наука изучающая наследственность и изменчивость</vt:lpstr>
      <vt:lpstr>Главные выводы</vt:lpstr>
      <vt:lpstr>Слайд 18</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satellite</dc:creator>
  <cp:lastModifiedBy>Admin</cp:lastModifiedBy>
  <cp:revision>26</cp:revision>
  <dcterms:created xsi:type="dcterms:W3CDTF">2009-12-15T13:19:00Z</dcterms:created>
  <dcterms:modified xsi:type="dcterms:W3CDTF">2012-01-03T15:38:41Z</dcterms:modified>
</cp:coreProperties>
</file>