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7" r:id="rId13"/>
    <p:sldId id="266" r:id="rId14"/>
    <p:sldId id="265" r:id="rId15"/>
    <p:sldId id="268" r:id="rId16"/>
    <p:sldId id="269" r:id="rId17"/>
    <p:sldId id="270" r:id="rId18"/>
    <p:sldId id="271" r:id="rId19"/>
    <p:sldId id="272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79" d="100"/>
          <a:sy n="79" d="100"/>
        </p:scale>
        <p:origin x="-84" y="-66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ru-RU"/>
              <a:pPr/>
              <a:t>03.02.2014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ru-RU"/>
              <a:pPr/>
              <a:t>03.02.2014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905000"/>
            <a:ext cx="9612560" cy="2667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Украинцы в Красноярском крае</a:t>
            </a:r>
            <a:endParaRPr lang="ru-RU" sz="5400" b="0" i="0" dirty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>
                <a:latin typeface="Bookman Old Style" pitchFamily="18" charset="0"/>
              </a:rPr>
              <a:t>Выполнила : Моисеенко Дарья 11 «А»</a:t>
            </a:r>
            <a:endParaRPr lang="ru-RU" b="0" i="0" dirty="0">
              <a:solidFill>
                <a:schemeClr val="tx1">
                  <a:tint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1110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Украинцы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69876" y="1700808"/>
            <a:ext cx="10440144" cy="4267200"/>
          </a:xfrm>
        </p:spPr>
        <p:txBody>
          <a:bodyPr/>
          <a:lstStyle/>
          <a:p>
            <a:r>
              <a:rPr lang="ru-RU" dirty="0" err="1" smtClean="0"/>
              <a:t>Украи́нцы</a:t>
            </a:r>
            <a:r>
              <a:rPr lang="ru-RU" dirty="0" smtClean="0"/>
              <a:t> — восточнославянский народ. Проживают преимущественно на Украине, есть также крупные диаспоры в России, США, Канаде и др. государствах. </a:t>
            </a:r>
            <a:r>
              <a:rPr lang="ru-RU" dirty="0" smtClean="0"/>
              <a:t>Среди </a:t>
            </a:r>
            <a:r>
              <a:rPr lang="ru-RU" dirty="0" smtClean="0"/>
              <a:t>славянских </a:t>
            </a:r>
            <a:r>
              <a:rPr lang="ru-RU" dirty="0" smtClean="0"/>
              <a:t>народов является третьим по численности после русских и поляков. </a:t>
            </a:r>
            <a:endParaRPr lang="ru-RU" dirty="0" smtClean="0"/>
          </a:p>
        </p:txBody>
      </p:sp>
      <p:pic>
        <p:nvPicPr>
          <p:cNvPr id="24578" name="Picture 2" descr="http://www.vokrugsveta.ru/encyclopedia/images/0/05/Ukrainians.1941.Bundesarchiv_Bild_169-0161%2C_Bei_Poltawa%2C_Ukrainier_in_Nationaltracht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374332" y="2996952"/>
            <a:ext cx="5544616" cy="3444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0" name="Picture 4" descr="http://ukrainetrek.com/blog/wp-content/uploads/2013/07/provincial-ukrainians-6-small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845940" y="3284984"/>
            <a:ext cx="2232248" cy="3177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Культура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Украинская культура на протяжении длительных периодов своей истории развивалась как народная. В ней большое место занимали </a:t>
            </a:r>
            <a:r>
              <a:rPr lang="ru-RU" dirty="0" smtClean="0"/>
              <a:t>фольклор и </a:t>
            </a:r>
            <a:r>
              <a:rPr lang="ru-RU" dirty="0" smtClean="0"/>
              <a:t>народные </a:t>
            </a:r>
            <a:r>
              <a:rPr lang="ru-RU" dirty="0" smtClean="0"/>
              <a:t>традиции.</a:t>
            </a:r>
            <a:r>
              <a:rPr lang="ru-RU" dirty="0" smtClean="0"/>
              <a:t>  Особенно ярко это проявилось в искусстве — народных думах, песнях, танцах, декоративно-прикладном искусстве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Украинский народ имеет богатую и бурную историю. Жить ему пришлось на распутье, через которое проходило много разных народов и племён. Почти каждый из них покушался на украинскую землю. В таких тяжёлых, сложных условиях приходилось защищать свою свободу от врагов, приходилось быть и порабощённым. Эта борьба воспитала в украинцах яркую, характерную черту — свободолюбие.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Традиционные </a:t>
            </a:r>
            <a:r>
              <a:rPr lang="ru-RU" b="1" dirty="0" smtClean="0">
                <a:latin typeface="Bookman Old Style" pitchFamily="18" charset="0"/>
              </a:rPr>
              <a:t>занятия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812" y="1772816"/>
            <a:ext cx="10945216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Основная традиционная отрасль сельского хозяйства украинцев — пашенное земледелие. </a:t>
            </a:r>
            <a:r>
              <a:rPr lang="ru-RU" dirty="0" smtClean="0"/>
              <a:t>Для </a:t>
            </a:r>
            <a:r>
              <a:rPr lang="ru-RU" dirty="0" smtClean="0"/>
              <a:t>украинцев издавна характерно приусадебное садоводство (яблони, груши, вишни, сливы, малина, смородина, </a:t>
            </a:r>
            <a:r>
              <a:rPr lang="ru-RU" dirty="0" smtClean="0"/>
              <a:t>крыжовник</a:t>
            </a:r>
            <a:r>
              <a:rPr lang="ru-RU" dirty="0" smtClean="0"/>
              <a:t>, в меньшей степени абрикосы, черешня, виноград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Традиционные сельские поселения — сёла, слободы, </a:t>
            </a:r>
            <a:r>
              <a:rPr lang="ru-RU" dirty="0" smtClean="0"/>
              <a:t>хутора.</a:t>
            </a:r>
            <a:endParaRPr lang="ru-RU" dirty="0"/>
          </a:p>
        </p:txBody>
      </p:sp>
      <p:pic>
        <p:nvPicPr>
          <p:cNvPr id="25604" name="Picture 4" descr="http://img-fotki.yandex.ru/get/5905/vlkirichenko.1b/0_4bc85_2a287aa5_XL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205980" y="3933056"/>
            <a:ext cx="7832570" cy="26532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Украинцы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7908" y="1700808"/>
            <a:ext cx="9144000" cy="4267200"/>
          </a:xfrm>
        </p:spPr>
        <p:txBody>
          <a:bodyPr/>
          <a:lstStyle/>
          <a:p>
            <a:r>
              <a:rPr lang="ru-RU" dirty="0" smtClean="0"/>
              <a:t>Украинцы – все сплошь брюнеты, даже не шатены. Украинцы могут иметь правильные черты лица и иметь блондинов, только смешавшись с народами белой расы, такими как русские, что мы видим на примере украинцев родившихся в </a:t>
            </a:r>
            <a:r>
              <a:rPr lang="ru-RU" dirty="0" smtClean="0"/>
              <a:t>России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3554" name="Picture 2" descr="http://lib.znaimo.com.ua/tw_files2/urls_4/955/d-954257/img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5040" b="5501"/>
          <a:stretch>
            <a:fillRect/>
          </a:stretch>
        </p:blipFill>
        <p:spPr bwMode="auto">
          <a:xfrm>
            <a:off x="3718148" y="3212976"/>
            <a:ext cx="5040560" cy="3381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pix.com.ua/db/people/misc/people_3/b-69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836" y="3212976"/>
            <a:ext cx="2237995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http://www.epochtimes.com.ua/upload/iblock/cb9/cb99b456822c380ee888518090c5e64e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9334772" y="3212976"/>
            <a:ext cx="2232248" cy="3337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Национальный </a:t>
            </a:r>
            <a:r>
              <a:rPr lang="ru-RU" sz="4000" dirty="0" smtClean="0">
                <a:latin typeface="Bookman Old Style" pitchFamily="18" charset="0"/>
              </a:rPr>
              <a:t>костюм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78188" y="2060848"/>
            <a:ext cx="3987551" cy="4536504"/>
          </a:xfrm>
        </p:spPr>
        <p:txBody>
          <a:bodyPr/>
          <a:lstStyle/>
          <a:p>
            <a:r>
              <a:rPr lang="ru-RU" dirty="0" smtClean="0"/>
              <a:t>Основу мужской одежды </a:t>
            </a:r>
            <a:r>
              <a:rPr lang="ru-RU" dirty="0" smtClean="0"/>
              <a:t>составляют </a:t>
            </a:r>
            <a:r>
              <a:rPr lang="ru-RU" b="1" dirty="0" smtClean="0"/>
              <a:t>рубаха</a:t>
            </a:r>
            <a:r>
              <a:rPr lang="ru-RU" dirty="0" smtClean="0"/>
              <a:t>, шитая из конопляного или льняного полотна и шерстяные или суконные штаны. Украинские мужчины носят рубаху, заправляя подол ее в </a:t>
            </a:r>
            <a:r>
              <a:rPr lang="ru-RU" dirty="0" smtClean="0"/>
              <a:t>штаны.</a:t>
            </a:r>
            <a:r>
              <a:rPr lang="ru-RU" dirty="0" smtClean="0"/>
              <a:t> На плечах украинские рубахи имели нашивки, напоминающие погоны или вышитые вставки - “</a:t>
            </a:r>
            <a:r>
              <a:rPr lang="ru-RU" dirty="0" err="1" smtClean="0"/>
              <a:t>уставки</a:t>
            </a:r>
            <a:r>
              <a:rPr lang="ru-RU" dirty="0" smtClean="0"/>
              <a:t>”.</a:t>
            </a:r>
            <a:endParaRPr lang="ru-RU" dirty="0"/>
          </a:p>
        </p:txBody>
      </p:sp>
      <p:pic>
        <p:nvPicPr>
          <p:cNvPr id="27650" name="Picture 2" descr="Национальний костюм Укра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80" y="1772816"/>
            <a:ext cx="3312368" cy="4674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http://s018.radikal.ru/i522/1212/cb/e247f9eabc6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254652" y="1844824"/>
            <a:ext cx="3480847" cy="45838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Национальный костюм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62164" y="1772816"/>
            <a:ext cx="4419599" cy="43993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Основу украинского женского костюма составляет рубашка - </a:t>
            </a:r>
            <a:r>
              <a:rPr lang="ru-RU" b="1" dirty="0" smtClean="0"/>
              <a:t>кошуля</a:t>
            </a:r>
            <a:r>
              <a:rPr lang="ru-RU" dirty="0" smtClean="0"/>
              <a:t>, сорочка. Она длиннее мужской и состоит их двух </a:t>
            </a:r>
            <a:r>
              <a:rPr lang="ru-RU" dirty="0" smtClean="0"/>
              <a:t>частей. Встречаются </a:t>
            </a:r>
            <a:r>
              <a:rPr lang="ru-RU" dirty="0" smtClean="0"/>
              <a:t>у украинцев и цельные рубахи </a:t>
            </a:r>
            <a:r>
              <a:rPr lang="ru-RU" dirty="0" smtClean="0"/>
              <a:t>- </a:t>
            </a:r>
            <a:r>
              <a:rPr lang="ru-RU" dirty="0" smtClean="0"/>
              <a:t>именно они считаются у женщин нарядными и </a:t>
            </a:r>
            <a:r>
              <a:rPr lang="ru-RU" dirty="0" smtClean="0"/>
              <a:t>праздничными. Подол, каймы рубашки украшен вышивкой.</a:t>
            </a:r>
            <a:r>
              <a:rPr lang="ru-RU" dirty="0" smtClean="0"/>
              <a:t> Так же украшались и рукава </a:t>
            </a:r>
            <a:r>
              <a:rPr lang="ru-RU" dirty="0" smtClean="0"/>
              <a:t>рубахи.</a:t>
            </a:r>
            <a:r>
              <a:rPr lang="ru-RU" dirty="0" smtClean="0"/>
              <a:t> Широкие рукава рубашки заканчивались </a:t>
            </a:r>
            <a:r>
              <a:rPr lang="ru-RU" dirty="0" smtClean="0"/>
              <a:t>манжетам у </a:t>
            </a:r>
            <a:r>
              <a:rPr lang="ru-RU" dirty="0" smtClean="0"/>
              <a:t>запястья.</a:t>
            </a:r>
            <a:endParaRPr lang="ru-RU" dirty="0"/>
          </a:p>
        </p:txBody>
      </p:sp>
      <p:pic>
        <p:nvPicPr>
          <p:cNvPr id="28674" name="Picture 2" descr="Национальний костюм Укра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1844824"/>
            <a:ext cx="3037581" cy="4485878"/>
          </a:xfrm>
          <a:prstGeom prst="rect">
            <a:avLst/>
          </a:prstGeom>
          <a:noFill/>
        </p:spPr>
      </p:pic>
      <p:pic>
        <p:nvPicPr>
          <p:cNvPr id="28678" name="Picture 6" descr="http://st-fashiony.ru/pic/history/pic/20555/17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8758708" y="1844824"/>
            <a:ext cx="2712171" cy="4437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Украинская кухня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Блюда украинской кухни снискали себе заслуженную славу во всем мире. </a:t>
            </a:r>
            <a:endParaRPr lang="ru-RU" dirty="0"/>
          </a:p>
        </p:txBody>
      </p:sp>
      <p:pic>
        <p:nvPicPr>
          <p:cNvPr id="30722" name="Picture 2" descr="http://forum.agronationale.ru/uploads/recept/no_img/g-00000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29916" y="2924944"/>
            <a:ext cx="3672408" cy="3378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http://info.simf.com.ua/catalog/images/dir1/01-2013/0.94152500%201359104325_3a753e8d5f6809770e5a85ec4b3f6e23_74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420" y="2924944"/>
            <a:ext cx="4536504" cy="3395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Украинская кухня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500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2500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собенно </a:t>
            </a:r>
            <a:r>
              <a:rPr lang="ru-RU" sz="2500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любим во многих странах и известен на весь мир знаменитый украинский борщ. </a:t>
            </a:r>
            <a:endParaRPr lang="ru-RU" sz="2500" dirty="0" smtClean="0"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500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Широко </a:t>
            </a:r>
            <a:r>
              <a:rPr lang="ru-RU" sz="2500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распространены на Украине и различные каши, вареники с самыми разнообразными начинками. Не менее популярны такие блюда, как тушеное мясо с картофелем - жаркое (</a:t>
            </a:r>
            <a:r>
              <a:rPr lang="ru-RU" sz="2500" dirty="0" err="1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печеня</a:t>
            </a:r>
            <a:r>
              <a:rPr lang="ru-RU" sz="2500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), украинские битки, шпигованные чесноком и салом, буженина тушеная с капустой и салом, </a:t>
            </a:r>
            <a:r>
              <a:rPr lang="ru-RU" sz="2500" dirty="0" err="1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крученики</a:t>
            </a:r>
            <a:r>
              <a:rPr lang="ru-RU" sz="2500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Значительное место в украинской национальной кулинарии с</a:t>
            </a:r>
            <a:r>
              <a:rPr lang="ru-RU" dirty="0" smtClean="0">
                <a:latin typeface="Bookman Old Style" pitchFamily="18" charset="0"/>
              </a:rPr>
              <a:t> исстари </a:t>
            </a:r>
            <a:r>
              <a:rPr lang="ru-RU" dirty="0" smtClean="0">
                <a:latin typeface="Bookman Old Style" pitchFamily="18" charset="0"/>
              </a:rPr>
              <a:t>занимают блюда из рыбы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 smtClean="0"/>
          </a:p>
          <a:p>
            <a:r>
              <a:rPr lang="ru-RU" dirty="0" smtClean="0">
                <a:latin typeface="Bookman Old Style" pitchFamily="18" charset="0"/>
              </a:rPr>
              <a:t>Блины </a:t>
            </a:r>
            <a:r>
              <a:rPr lang="ru-RU" dirty="0" smtClean="0">
                <a:latin typeface="Bookman Old Style" pitchFamily="18" charset="0"/>
              </a:rPr>
              <a:t>из пшеничной и гречневой муки и вареники являлись обязательным блюдом на масленицу. К наиболее торжественным праздникам пекли пироги с мясом, печенкой и другими начинками. Обрядовым блюдом был и компот из сухих фруктов - </a:t>
            </a:r>
            <a:r>
              <a:rPr lang="ru-RU" dirty="0" err="1" smtClean="0">
                <a:latin typeface="Bookman Old Style" pitchFamily="18" charset="0"/>
              </a:rPr>
              <a:t>узвар</a:t>
            </a:r>
            <a:r>
              <a:rPr lang="ru-RU" dirty="0" smtClean="0">
                <a:latin typeface="Bookman Old Style" pitchFamily="18" charset="0"/>
              </a:rPr>
              <a:t>. Теперь эти кушанья можно встретить в меню каждой столовой и ресторана.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Напоследок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2414" y="1905000"/>
            <a:ext cx="5436094" cy="4267200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Численность украинцев </a:t>
            </a:r>
            <a:r>
              <a:rPr lang="ru-RU" dirty="0" smtClean="0">
                <a:latin typeface="Bookman Old Style" pitchFamily="18" charset="0"/>
              </a:rPr>
              <a:t>по итогам 2010 составила 38 </a:t>
            </a:r>
            <a:r>
              <a:rPr lang="ru-RU" dirty="0" smtClean="0">
                <a:latin typeface="Bookman Old Style" pitchFamily="18" charset="0"/>
              </a:rPr>
              <a:t>012. </a:t>
            </a:r>
            <a:r>
              <a:rPr lang="ru-RU" dirty="0" smtClean="0">
                <a:latin typeface="Bookman Old Style" pitchFamily="18" charset="0"/>
              </a:rPr>
              <a:t>человек</a:t>
            </a:r>
            <a:r>
              <a:rPr lang="ru-RU" dirty="0" smtClean="0">
                <a:latin typeface="Bookman Old Style" pitchFamily="18" charset="0"/>
              </a:rPr>
              <a:t>. Второе </a:t>
            </a:r>
            <a:r>
              <a:rPr lang="ru-RU" dirty="0" smtClean="0">
                <a:latin typeface="Bookman Old Style" pitchFamily="18" charset="0"/>
              </a:rPr>
              <a:t>место по численности населения в </a:t>
            </a:r>
            <a:r>
              <a:rPr lang="ru-RU" dirty="0" smtClean="0">
                <a:latin typeface="Bookman Old Style" pitchFamily="18" charset="0"/>
              </a:rPr>
              <a:t>крае.</a:t>
            </a:r>
          </a:p>
          <a:p>
            <a:r>
              <a:rPr lang="ru-RU" dirty="0" smtClean="0">
                <a:latin typeface="Bookman Old Style" pitchFamily="18" charset="0"/>
              </a:rPr>
              <a:t>По результатам опроса 2013 г. Украинцы </a:t>
            </a:r>
            <a:r>
              <a:rPr lang="ru-RU" dirty="0" smtClean="0">
                <a:latin typeface="Bookman Old Style" pitchFamily="18" charset="0"/>
              </a:rPr>
              <a:t>по-прежнему лучше относятся к России, чем россияне к Украине.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1746" name="Picture 2" descr="File:Ukrainian girl by Nikolay Rachkov (2nd half 19 c., Chernigov museum)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462564" y="1916832"/>
            <a:ext cx="3321318" cy="4581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Красноярский край</a:t>
            </a:r>
            <a:endParaRPr lang="ru-RU" sz="3600" b="1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5860" y="1772816"/>
            <a:ext cx="10513168" cy="4267200"/>
          </a:xfrm>
        </p:spPr>
        <p:txBody>
          <a:bodyPr/>
          <a:lstStyle/>
          <a:p>
            <a:pPr marL="180000" indent="-216000">
              <a:lnSpc>
                <a:spcPct val="100000"/>
              </a:lnSpc>
            </a:pPr>
            <a:r>
              <a:rPr lang="ru-RU" b="1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Красноя́рский</a:t>
            </a:r>
            <a:r>
              <a:rPr lang="ru-RU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край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 — второй по площади регион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России.</a:t>
            </a:r>
          </a:p>
          <a:p>
            <a:pPr marL="180000" indent="-216000">
              <a:lnSpc>
                <a:spcPct val="100000"/>
              </a:lnSpc>
            </a:pP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Национальный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состав Красноярского края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отличается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чрезвычайной пестротой и большим разнообразием, ставшими результатом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сложных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этнокультурных,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демографических и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политических процессов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://www.prav-news.ru/www/news/2013/11/101545260.7090379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2" y="3717032"/>
            <a:ext cx="4248472" cy="2832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274638"/>
            <a:ext cx="10369152" cy="1020762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Заселение территории Красноярского </a:t>
            </a:r>
            <a:r>
              <a:rPr lang="ru-RU" b="1" dirty="0" smtClean="0">
                <a:latin typeface="Bookman Old Style" pitchFamily="18" charset="0"/>
              </a:rPr>
              <a:t>края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В конце XVI—начале XVII вв. в составе первых казачьих отрядов енисейские земли осваивали выходцы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из Украины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, Польши, Литвы, Поволжья. К началу XVIII в. местные коренные народы по численности уже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уступали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пришлому русскому 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населению.</a:t>
            </a:r>
          </a:p>
          <a:p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Среди «пришлых» народов наиболее многочисленными оказались украинцы— 21,4 тысячи человек (3,75</a:t>
            </a:r>
            <a:r>
              <a:rPr lang="ru-RU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%).</a:t>
            </a:r>
            <a:endParaRPr lang="ru-RU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585176" cy="1020762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Заселение территории Красноярского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900" y="1772816"/>
            <a:ext cx="9144000" cy="4327376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Со строительством Транс­сибирской железной дороги и началом </a:t>
            </a:r>
            <a:r>
              <a:rPr lang="ru-RU" dirty="0" err="1" smtClean="0">
                <a:latin typeface="Bookman Old Style" pitchFamily="18" charset="0"/>
              </a:rPr>
              <a:t>столыпинской</a:t>
            </a:r>
            <a:r>
              <a:rPr lang="ru-RU" dirty="0" smtClean="0">
                <a:latin typeface="Bookman Old Style" pitchFamily="18" charset="0"/>
              </a:rPr>
              <a:t> аграрной реформы в Енисей­скую губернию хлынул огром­ный поток переселенцев, среди которых было </a:t>
            </a:r>
            <a:r>
              <a:rPr lang="ru-RU" dirty="0" smtClean="0">
                <a:latin typeface="Bookman Old Style" pitchFamily="18" charset="0"/>
              </a:rPr>
              <a:t>много украинцев.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7410" name="Picture 2" descr="http://aquascope.ru/wp-content/uploads/2013/03/%D0%A2%D1%80%D0%B0%D0%BD%D1%81%D1%81%D0%B8%D0%B1%D0%B8%D1%80%D1%81%D0%BA%D0%B0%D1%8F-%D0%B6%D0%B5%D0%BB%D0%B5%D0%B7%D0%BD%D0%B0%D1%8F-%D0%B4%D0%BE%D1%80%D0%BE%D0%B3%D0%B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142084" y="3356992"/>
            <a:ext cx="5904656" cy="31146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260648"/>
            <a:ext cx="9756576" cy="1020762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Народы Красноярья в советский период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К 1926 году нерусское население Красноярского края насчитывало 185 тысяч </a:t>
            </a:r>
            <a:r>
              <a:rPr lang="ru-RU" dirty="0" smtClean="0">
                <a:latin typeface="Bookman Old Style" pitchFamily="18" charset="0"/>
              </a:rPr>
              <a:t>человек.</a:t>
            </a:r>
          </a:p>
          <a:p>
            <a:r>
              <a:rPr lang="ru-RU" dirty="0" smtClean="0">
                <a:latin typeface="Bookman Old Style" pitchFamily="18" charset="0"/>
              </a:rPr>
              <a:t>Украинцы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имели 119 сел, деревень </a:t>
            </a:r>
            <a:r>
              <a:rPr lang="ru-RU" dirty="0" smtClean="0">
                <a:latin typeface="Bookman Old Style" pitchFamily="18" charset="0"/>
              </a:rPr>
              <a:t>и </a:t>
            </a:r>
            <a:r>
              <a:rPr lang="ru-RU" dirty="0" smtClean="0">
                <a:latin typeface="Bookman Old Style" pitchFamily="18" charset="0"/>
              </a:rPr>
              <a:t>поселков.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9458" name="Picture 2" descr="http://www.stihi.ru/pics/2010/12/21/7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260" y="3429000"/>
            <a:ext cx="4104456" cy="3103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mediasubs.ru/group/uploads/uk/ukraina-bez-politiki/image2/0MjA0LT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772" y="2780928"/>
            <a:ext cx="2448272" cy="375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www.bolesmir.ru/images/photo/file_peKRRV_orig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33772" y="3573016"/>
            <a:ext cx="4006180" cy="286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Итоги переписи населения 2002 года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2414" y="1905000"/>
            <a:ext cx="9828582" cy="4267200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В </a:t>
            </a:r>
            <a:r>
              <a:rPr lang="ru-RU" dirty="0" smtClean="0">
                <a:latin typeface="Bookman Old Style" pitchFamily="18" charset="0"/>
              </a:rPr>
              <a:t>регионе существенно уменьшился удельный вес нерусского </a:t>
            </a:r>
            <a:r>
              <a:rPr lang="ru-RU" dirty="0" smtClean="0">
                <a:latin typeface="Bookman Old Style" pitchFamily="18" charset="0"/>
              </a:rPr>
              <a:t>населения.</a:t>
            </a:r>
          </a:p>
          <a:p>
            <a:r>
              <a:rPr lang="ru-RU" dirty="0" smtClean="0">
                <a:latin typeface="Bookman Old Style" pitchFamily="18" charset="0"/>
              </a:rPr>
              <a:t>Численность белорусов</a:t>
            </a:r>
            <a:r>
              <a:rPr lang="ru-RU" dirty="0" smtClean="0">
                <a:latin typeface="Bookman Old Style" pitchFamily="18" charset="0"/>
              </a:rPr>
              <a:t>, латышей, </a:t>
            </a:r>
            <a:r>
              <a:rPr lang="ru-RU" dirty="0" smtClean="0">
                <a:latin typeface="Bookman Old Style" pitchFamily="18" charset="0"/>
              </a:rPr>
              <a:t>мордовцев </a:t>
            </a:r>
            <a:r>
              <a:rPr lang="ru-RU" dirty="0" smtClean="0">
                <a:latin typeface="Bookman Old Style" pitchFamily="18" charset="0"/>
              </a:rPr>
              <a:t>и </a:t>
            </a:r>
            <a:r>
              <a:rPr lang="ru-RU" dirty="0" smtClean="0">
                <a:latin typeface="Bookman Old Style" pitchFamily="18" charset="0"/>
              </a:rPr>
              <a:t>украинцев снизилась  в </a:t>
            </a:r>
            <a:r>
              <a:rPr lang="ru-RU" dirty="0" smtClean="0">
                <a:latin typeface="Bookman Old Style" pitchFamily="18" charset="0"/>
              </a:rPr>
              <a:t>1,5— 1,7 </a:t>
            </a:r>
            <a:r>
              <a:rPr lang="ru-RU" dirty="0" smtClean="0">
                <a:latin typeface="Bookman Old Style" pitchFamily="18" charset="0"/>
              </a:rPr>
              <a:t>раза.</a:t>
            </a:r>
          </a:p>
          <a:p>
            <a:r>
              <a:rPr lang="ru-RU" dirty="0" smtClean="0">
                <a:latin typeface="Bookman Old Style" pitchFamily="18" charset="0"/>
              </a:rPr>
              <a:t>В целом украинцев в Красноярском крае на 2002 г. проживало  1207 ч.</a:t>
            </a:r>
          </a:p>
          <a:p>
            <a:r>
              <a:rPr lang="ru-RU" dirty="0" smtClean="0">
                <a:latin typeface="Bookman Old Style" pitchFamily="18" charset="0"/>
              </a:rPr>
              <a:t>Всего по переписи 2002г. </a:t>
            </a:r>
            <a:r>
              <a:rPr lang="ru-RU" dirty="0" smtClean="0">
                <a:latin typeface="Bookman Old Style" pitchFamily="18" charset="0"/>
              </a:rPr>
              <a:t>в России </a:t>
            </a:r>
            <a:r>
              <a:rPr lang="ru-RU" dirty="0" smtClean="0">
                <a:latin typeface="Bookman Old Style" pitchFamily="18" charset="0"/>
              </a:rPr>
              <a:t>2 </a:t>
            </a:r>
            <a:r>
              <a:rPr lang="ru-RU" dirty="0" err="1" smtClean="0">
                <a:latin typeface="Bookman Old Style" pitchFamily="18" charset="0"/>
              </a:rPr>
              <a:t>млн</a:t>
            </a:r>
            <a:r>
              <a:rPr lang="ru-RU" dirty="0" smtClean="0">
                <a:latin typeface="Bookman Old Style" pitchFamily="18" charset="0"/>
              </a:rPr>
              <a:t> 943 тыс. </a:t>
            </a:r>
            <a:r>
              <a:rPr lang="ru-RU" dirty="0" smtClean="0">
                <a:latin typeface="Bookman Old Style" pitchFamily="18" charset="0"/>
              </a:rPr>
              <a:t>украинцев.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274638"/>
            <a:ext cx="9540552" cy="102076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Национально-культурные </a:t>
            </a:r>
            <a:r>
              <a:rPr lang="ru-RU" sz="3600" dirty="0" smtClean="0">
                <a:latin typeface="Bookman Old Style" pitchFamily="18" charset="0"/>
              </a:rPr>
              <a:t>объединения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2414" y="1905000"/>
            <a:ext cx="10044606" cy="4267200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Национально-культурные объединения стали появляться в Красноярском крае с конца 1988 года. К началу 2006 г. их количество достигло 69, в т. ч. 60 зарегистрированных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</a:rPr>
              <a:t>Красноярская </a:t>
            </a:r>
            <a:r>
              <a:rPr lang="ru-RU" dirty="0" smtClean="0">
                <a:latin typeface="Bookman Old Style" pitchFamily="18" charset="0"/>
              </a:rPr>
              <a:t>национально-культурная автономия «Украина»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6" name="Picture 6" descr="http://www.samddn.ru/~samddnr7/images/stories/na_site/2013/Iune/27.06.13_4.7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205980" y="3645024"/>
            <a:ext cx="3960440" cy="2780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8" name="Picture 8" descr="http://k-z.com.ua/images/stories/ukraina/rossia_ukr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102524" y="3645024"/>
            <a:ext cx="3744416" cy="2778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Дни национальных культур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796" y="1772816"/>
            <a:ext cx="6336704" cy="4752528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В последние годы в Красноярском крае регулярно проводятся дни национальных культур с широкими и интересными программами 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У каждого народа есть свой отдельный день</a:t>
            </a:r>
            <a:r>
              <a:rPr lang="ru-RU" dirty="0" smtClean="0">
                <a:latin typeface="Bookman Old Style" pitchFamily="18" charset="0"/>
              </a:rPr>
              <a:t>. Многие </a:t>
            </a:r>
            <a:r>
              <a:rPr lang="ru-RU" dirty="0" smtClean="0">
                <a:latin typeface="Bookman Old Style" pitchFamily="18" charset="0"/>
              </a:rPr>
              <a:t>такие </a:t>
            </a:r>
            <a:r>
              <a:rPr lang="ru-RU" dirty="0" smtClean="0">
                <a:latin typeface="Bookman Old Style" pitchFamily="18" charset="0"/>
              </a:rPr>
              <a:t>праздники уже стали традиционными </a:t>
            </a:r>
            <a:r>
              <a:rPr lang="ru-RU" dirty="0" smtClean="0">
                <a:latin typeface="Bookman Old Style" pitchFamily="18" charset="0"/>
              </a:rPr>
              <a:t>для Красноярского </a:t>
            </a:r>
            <a:r>
              <a:rPr lang="ru-RU" dirty="0" smtClean="0">
                <a:latin typeface="Bookman Old Style" pitchFamily="18" charset="0"/>
              </a:rPr>
              <a:t>края. </a:t>
            </a:r>
          </a:p>
          <a:p>
            <a:r>
              <a:rPr lang="ru-RU" dirty="0" smtClean="0">
                <a:latin typeface="Bookman Old Style" pitchFamily="18" charset="0"/>
              </a:rPr>
              <a:t>Для Украины - это </a:t>
            </a:r>
            <a:r>
              <a:rPr lang="ru-RU" dirty="0" smtClean="0">
                <a:latin typeface="Bookman Old Style" pitchFamily="18" charset="0"/>
              </a:rPr>
              <a:t>«Шевченковские дни</a:t>
            </a:r>
            <a:r>
              <a:rPr lang="ru-RU" dirty="0" smtClean="0">
                <a:latin typeface="Bookman Old Style" pitchFamily="18" charset="0"/>
              </a:rPr>
              <a:t>». </a:t>
            </a:r>
          </a:p>
          <a:p>
            <a:r>
              <a:rPr lang="ru-RU" dirty="0" smtClean="0">
                <a:latin typeface="Bookman Old Style" pitchFamily="18" charset="0"/>
              </a:rPr>
              <a:t>Шевченко (великий украинский поэт)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2530" name="Picture 2" descr="http://paintingart.ru/joomgallery/details/___3/__4/___808/_______1871_20121021_1942143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588" y="1916832"/>
            <a:ext cx="3384376" cy="43469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6958508" y="6165304"/>
            <a:ext cx="432048" cy="21602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Украина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884" y="1556792"/>
            <a:ext cx="10297144" cy="46203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Украина – страна с древнейшей историей и традициями. Это самая крупная страна, полностью расположенная в Европе. Зачастую восприятие ее искажено </a:t>
            </a:r>
            <a:r>
              <a:rPr lang="ru-RU" dirty="0" smtClean="0">
                <a:latin typeface="Bookman Old Style" pitchFamily="18" charset="0"/>
              </a:rPr>
              <a:t>стереотипами. </a:t>
            </a:r>
            <a:r>
              <a:rPr lang="ru-RU" dirty="0" smtClean="0">
                <a:latin typeface="Bookman Old Style" pitchFamily="18" charset="0"/>
              </a:rPr>
              <a:t>Но при этом страна не теряет своей самобытности, толерантности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</p:txBody>
      </p:sp>
      <p:pic>
        <p:nvPicPr>
          <p:cNvPr id="32776" name="Picture 8" descr="http://birdwatcher.ru/wp-content/uploads/2009/12/rezus_pano767-778_1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940" y="3284984"/>
            <a:ext cx="8640960" cy="32384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361420C-9553-44A4-8E05-DF83120FC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543</Words>
  <Application>Microsoft Office PowerPoint</Application>
  <PresentationFormat>Произвольный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TS102804846</vt:lpstr>
      <vt:lpstr>Украинцы в Красноярском крае</vt:lpstr>
      <vt:lpstr>Красноярский край</vt:lpstr>
      <vt:lpstr>Заселение территории Красноярского края</vt:lpstr>
      <vt:lpstr>Заселение территории Красноярского края</vt:lpstr>
      <vt:lpstr>Народы Красноярья в советский период</vt:lpstr>
      <vt:lpstr>Итоги переписи населения 2002 года</vt:lpstr>
      <vt:lpstr>Национально-культурные объединения</vt:lpstr>
      <vt:lpstr>Дни национальных культур</vt:lpstr>
      <vt:lpstr>Украина</vt:lpstr>
      <vt:lpstr>Украинцы</vt:lpstr>
      <vt:lpstr>Культура</vt:lpstr>
      <vt:lpstr>Традиционные занятия</vt:lpstr>
      <vt:lpstr>Украинцы</vt:lpstr>
      <vt:lpstr>Национальный костюм</vt:lpstr>
      <vt:lpstr>Национальный костюм</vt:lpstr>
      <vt:lpstr>Украинская кухня</vt:lpstr>
      <vt:lpstr>Украинская кухня</vt:lpstr>
      <vt:lpstr>Напоследок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2014-02-03T13:41:55Z</dcterms:created>
  <dcterms:modified xsi:type="dcterms:W3CDTF">2014-02-03T18:06:22Z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