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71" r:id="rId7"/>
    <p:sldId id="272" r:id="rId8"/>
    <p:sldId id="262" r:id="rId9"/>
    <p:sldId id="263" r:id="rId10"/>
    <p:sldId id="260" r:id="rId11"/>
    <p:sldId id="268" r:id="rId12"/>
    <p:sldId id="261" r:id="rId13"/>
    <p:sldId id="266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C7396F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76" autoAdjust="0"/>
  </p:normalViewPr>
  <p:slideViewPr>
    <p:cSldViewPr>
      <p:cViewPr varScale="1">
        <p:scale>
          <a:sx n="70" d="100"/>
          <a:sy n="70" d="100"/>
        </p:scale>
        <p:origin x="-13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84108-7E75-49D9-9C2D-68A223B4E5C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C208AB-57E2-45F4-B378-7D866423C4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020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ru-RU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 advTm="8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Click="0" advTm="8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ru-RU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8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 advClick="0" advTm="8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2ABF55-E18E-4214-9D38-7C9C5DAA7EEE}" type="datetimeFigureOut">
              <a:rPr lang="ru-RU" smtClean="0"/>
              <a:pPr/>
              <a:t>31.08.2012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87D4F2-40FA-4BC3-931A-1A2A2CBD5C9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ru-RU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 advClick="0" advTm="800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470025"/>
          </a:xfrm>
        </p:spPr>
        <p:txBody>
          <a:bodyPr>
            <a:no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5400" b="1" dirty="0">
                <a:solidFill>
                  <a:srgbClr val="002060"/>
                </a:solidFill>
              </a:rPr>
              <a:t>ОСІННІ МОТИВИ В ПОЕЗІЇ ЛІНИ КОСТЕНКО</a:t>
            </a:r>
            <a:r>
              <a:rPr lang="ru-RU" sz="5400" dirty="0">
                <a:solidFill>
                  <a:srgbClr val="002060"/>
                </a:solidFill>
              </a:rPr>
              <a:t> </a:t>
            </a:r>
            <a:r>
              <a:rPr lang="ru-RU" sz="5400" dirty="0" smtClean="0">
                <a:solidFill>
                  <a:srgbClr val="002060"/>
                </a:solidFill>
              </a:rPr>
              <a:t>  </a:t>
            </a:r>
            <a:r>
              <a:rPr lang="ru-RU" sz="5400" dirty="0" smtClean="0">
                <a:solidFill>
                  <a:srgbClr val="FFFF00"/>
                </a:solidFill>
              </a:rPr>
              <a:t>   </a:t>
            </a:r>
            <a:r>
              <a:rPr lang="ru-RU" sz="5400" dirty="0" smtClean="0">
                <a:solidFill>
                  <a:srgbClr val="990000"/>
                </a:solidFill>
                <a:latin typeface="Mistral" pitchFamily="66" charset="0"/>
              </a:rPr>
              <a:t/>
            </a:r>
            <a:br>
              <a:rPr lang="ru-RU" sz="5400" dirty="0" smtClean="0">
                <a:solidFill>
                  <a:srgbClr val="990000"/>
                </a:solidFill>
                <a:latin typeface="Mistral" pitchFamily="66" charset="0"/>
              </a:rPr>
            </a:br>
            <a:r>
              <a:rPr lang="ru-RU" sz="5400" dirty="0" smtClean="0">
                <a:solidFill>
                  <a:srgbClr val="990000"/>
                </a:solidFill>
                <a:latin typeface="Mistral" pitchFamily="66" charset="0"/>
              </a:rPr>
              <a:t/>
            </a:r>
            <a:br>
              <a:rPr lang="ru-RU" sz="5400" dirty="0" smtClean="0">
                <a:solidFill>
                  <a:srgbClr val="990000"/>
                </a:solidFill>
                <a:latin typeface="Mistral" pitchFamily="66" charset="0"/>
              </a:rPr>
            </a:br>
            <a:r>
              <a:rPr lang="uk-UA" dirty="0" smtClean="0">
                <a:solidFill>
                  <a:schemeClr val="tx1"/>
                </a:solidFill>
              </a:rPr>
              <a:t>Басова </a:t>
            </a:r>
            <a:r>
              <a:rPr lang="uk-UA" dirty="0">
                <a:solidFill>
                  <a:schemeClr val="tx1"/>
                </a:solidFill>
              </a:rPr>
              <a:t>А.В.</a:t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Учитель вищої категорії</a:t>
            </a:r>
            <a:br>
              <a:rPr lang="uk-UA" dirty="0">
                <a:solidFill>
                  <a:schemeClr val="tx1"/>
                </a:solidFill>
              </a:rPr>
            </a:br>
            <a:r>
              <a:rPr lang="uk-UA" dirty="0">
                <a:solidFill>
                  <a:schemeClr val="tx1"/>
                </a:solidFill>
              </a:rPr>
              <a:t>МЗСШ </a:t>
            </a:r>
            <a:r>
              <a:rPr lang="uk-UA" dirty="0" smtClean="0">
                <a:solidFill>
                  <a:schemeClr val="tx1"/>
                </a:solidFill>
              </a:rPr>
              <a:t>І ступеня </a:t>
            </a:r>
            <a:r>
              <a:rPr lang="uk-UA" dirty="0">
                <a:solidFill>
                  <a:schemeClr val="tx1"/>
                </a:solidFill>
              </a:rPr>
              <a:t>№5</a:t>
            </a:r>
            <a:r>
              <a:rPr lang="ru-RU" sz="6600" dirty="0">
                <a:solidFill>
                  <a:srgbClr val="FF0000"/>
                </a:solidFill>
              </a:rPr>
              <a:t/>
            </a:r>
            <a:br>
              <a:rPr lang="ru-RU" sz="6600" dirty="0">
                <a:solidFill>
                  <a:srgbClr val="FF0000"/>
                </a:solidFill>
              </a:rPr>
            </a:br>
            <a:r>
              <a:rPr lang="ru-RU" sz="9600" dirty="0" smtClean="0">
                <a:solidFill>
                  <a:srgbClr val="990000"/>
                </a:solidFill>
                <a:latin typeface="Mistral" pitchFamily="66" charset="0"/>
              </a:rPr>
              <a:t/>
            </a:r>
            <a:br>
              <a:rPr lang="ru-RU" sz="9600" dirty="0" smtClean="0">
                <a:solidFill>
                  <a:srgbClr val="990000"/>
                </a:solidFill>
                <a:latin typeface="Mistral" pitchFamily="66" charset="0"/>
              </a:rPr>
            </a:br>
            <a:r>
              <a:rPr lang="ru-RU" sz="9600" dirty="0" smtClean="0">
                <a:solidFill>
                  <a:srgbClr val="990000"/>
                </a:solidFill>
                <a:latin typeface="Mistral" pitchFamily="66" charset="0"/>
              </a:rPr>
              <a:t/>
            </a:r>
            <a:br>
              <a:rPr lang="ru-RU" sz="9600" dirty="0" smtClean="0">
                <a:solidFill>
                  <a:srgbClr val="990000"/>
                </a:solidFill>
                <a:latin typeface="Mistral" pitchFamily="66" charset="0"/>
              </a:rPr>
            </a:br>
            <a:endParaRPr lang="ru-RU" sz="9600" dirty="0">
              <a:solidFill>
                <a:srgbClr val="990000"/>
              </a:solidFill>
              <a:latin typeface="Mistral" pitchFamily="66" charset="0"/>
            </a:endParaRPr>
          </a:p>
        </p:txBody>
      </p:sp>
    </p:spTree>
  </p:cSld>
  <p:clrMapOvr>
    <a:masterClrMapping/>
  </p:clrMapOvr>
  <p:transition spd="slow" advClick="0" advTm="8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38100" ty="31750" sx="81000" sy="72000" flip="none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 lnSpcReduction="10000"/>
          </a:bodyPr>
          <a:lstStyle/>
          <a:p>
            <a:r>
              <a:rPr lang="uk-UA" sz="4400" dirty="0">
                <a:solidFill>
                  <a:srgbClr val="002060"/>
                </a:solidFill>
                <a:latin typeface="+mj-lt"/>
              </a:rPr>
              <a:t>Вправи для розвитку швидкості читання.</a:t>
            </a:r>
            <a:endParaRPr lang="ru-RU" sz="4400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4400" dirty="0">
                <a:solidFill>
                  <a:srgbClr val="002060"/>
                </a:solidFill>
                <a:latin typeface="+mj-lt"/>
              </a:rPr>
              <a:t>Плеще у долоні дощик недарма</a:t>
            </a:r>
            <a:endParaRPr lang="ru-RU" sz="4400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4400" dirty="0">
                <a:solidFill>
                  <a:srgbClr val="002060"/>
                </a:solidFill>
                <a:latin typeface="+mj-lt"/>
              </a:rPr>
              <a:t>— Певно, в нього інших забавок нема.</a:t>
            </a:r>
            <a:endParaRPr lang="ru-RU" sz="4400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4400" dirty="0">
                <a:solidFill>
                  <a:srgbClr val="002060"/>
                </a:solidFill>
                <a:latin typeface="+mj-lt"/>
              </a:rPr>
              <a:t>Ось для вас краплини, а на них — слова,</a:t>
            </a:r>
            <a:endParaRPr lang="ru-RU" sz="4400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4400" dirty="0">
                <a:solidFill>
                  <a:srgbClr val="002060"/>
                </a:solidFill>
                <a:latin typeface="+mj-lt"/>
              </a:rPr>
              <a:t>Швидко їх читайте і в прислів'я позбирайте.</a:t>
            </a:r>
            <a:endParaRPr lang="ru-RU" sz="4400" dirty="0">
              <a:solidFill>
                <a:srgbClr val="002060"/>
              </a:solidFill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8000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y" algn="b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35696" y="3140968"/>
            <a:ext cx="5832648" cy="576064"/>
          </a:xfrm>
        </p:spPr>
        <p:txBody>
          <a:bodyPr>
            <a:noAutofit/>
          </a:bodyPr>
          <a:lstStyle/>
          <a:p>
            <a:pPr algn="ctr"/>
            <a:r>
              <a:rPr lang="ru-RU" sz="6000" dirty="0" err="1">
                <a:solidFill>
                  <a:srgbClr val="002060"/>
                </a:solidFill>
              </a:rPr>
              <a:t>Опрацювання</a:t>
            </a:r>
            <a:r>
              <a:rPr lang="ru-RU" sz="6000" dirty="0">
                <a:solidFill>
                  <a:srgbClr val="002060"/>
                </a:solidFill>
              </a:rPr>
              <a:t> </a:t>
            </a:r>
            <a:r>
              <a:rPr lang="ru-RU" sz="6000" dirty="0" err="1">
                <a:solidFill>
                  <a:srgbClr val="002060"/>
                </a:solidFill>
              </a:rPr>
              <a:t>вірша</a:t>
            </a:r>
            <a:r>
              <a:rPr lang="ru-RU" sz="6000" dirty="0">
                <a:solidFill>
                  <a:srgbClr val="002060"/>
                </a:solidFill>
              </a:rPr>
              <a:t> </a:t>
            </a:r>
            <a:r>
              <a:rPr lang="ru-RU" sz="6000" dirty="0" smtClean="0">
                <a:solidFill>
                  <a:srgbClr val="002060"/>
                </a:solidFill>
              </a:rPr>
              <a:t/>
            </a:r>
            <a:br>
              <a:rPr lang="ru-RU" sz="6000" dirty="0" smtClean="0">
                <a:solidFill>
                  <a:srgbClr val="002060"/>
                </a:solidFill>
              </a:rPr>
            </a:br>
            <a:r>
              <a:rPr lang="ru-RU" sz="6000" dirty="0" err="1" smtClean="0">
                <a:solidFill>
                  <a:srgbClr val="002060"/>
                </a:solidFill>
              </a:rPr>
              <a:t>Ліни</a:t>
            </a:r>
            <a:r>
              <a:rPr lang="ru-RU" sz="6000" dirty="0" smtClean="0">
                <a:solidFill>
                  <a:srgbClr val="002060"/>
                </a:solidFill>
              </a:rPr>
              <a:t> </a:t>
            </a:r>
            <a:r>
              <a:rPr lang="ru-RU" sz="6000" dirty="0">
                <a:solidFill>
                  <a:srgbClr val="002060"/>
                </a:solidFill>
              </a:rPr>
              <a:t>Костенко «</a:t>
            </a:r>
            <a:r>
              <a:rPr lang="ru-RU" sz="6000" dirty="0" err="1">
                <a:solidFill>
                  <a:srgbClr val="002060"/>
                </a:solidFill>
              </a:rPr>
              <a:t>Шипшина</a:t>
            </a:r>
            <a:r>
              <a:rPr lang="ru-RU" sz="6000" dirty="0">
                <a:solidFill>
                  <a:srgbClr val="002060"/>
                </a:solidFill>
              </a:rPr>
              <a:t> </a:t>
            </a:r>
            <a:r>
              <a:rPr lang="ru-RU" sz="6000" dirty="0" err="1">
                <a:solidFill>
                  <a:srgbClr val="002060"/>
                </a:solidFill>
              </a:rPr>
              <a:t>важко</a:t>
            </a:r>
            <a:r>
              <a:rPr lang="ru-RU" sz="6000" dirty="0">
                <a:solidFill>
                  <a:srgbClr val="002060"/>
                </a:solidFill>
              </a:rPr>
              <a:t> </a:t>
            </a:r>
            <a:r>
              <a:rPr lang="ru-RU" sz="6000" dirty="0" err="1">
                <a:solidFill>
                  <a:srgbClr val="002060"/>
                </a:solidFill>
              </a:rPr>
              <a:t>віддає</a:t>
            </a:r>
            <a:r>
              <a:rPr lang="ru-RU" sz="6000" dirty="0">
                <a:solidFill>
                  <a:srgbClr val="002060"/>
                </a:solidFill>
              </a:rPr>
              <a:t> плоди»</a:t>
            </a:r>
          </a:p>
        </p:txBody>
      </p:sp>
    </p:spTree>
  </p:cSld>
  <p:clrMapOvr>
    <a:masterClrMapping/>
  </p:clrMapOvr>
  <p:transition spd="slow" advClick="0" advTm="8000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25400" ty="0" sx="90000" sy="93000" flip="none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6467549"/>
          </a:xfrm>
        </p:spPr>
        <p:txBody>
          <a:bodyPr/>
          <a:lstStyle/>
          <a:p>
            <a:r>
              <a:rPr lang="uk-UA" sz="3600" b="1" dirty="0">
                <a:solidFill>
                  <a:srgbClr val="002060"/>
                </a:solidFill>
                <a:latin typeface="+mj-lt"/>
              </a:rPr>
              <a:t>Вправи для розвитку </a:t>
            </a:r>
            <a:r>
              <a:rPr lang="uk-UA" sz="3600" b="1" dirty="0" smtClean="0">
                <a:solidFill>
                  <a:srgbClr val="002060"/>
                </a:solidFill>
                <a:latin typeface="+mj-lt"/>
              </a:rPr>
              <a:t>артикуляції. Читання </a:t>
            </a:r>
            <a:r>
              <a:rPr lang="uk-UA" sz="3600" b="1" dirty="0">
                <a:solidFill>
                  <a:srgbClr val="002060"/>
                </a:solidFill>
                <a:latin typeface="+mj-lt"/>
              </a:rPr>
              <a:t>з різною інтонацією скоромовки.</a:t>
            </a:r>
            <a:endParaRPr lang="ru-RU" sz="36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7200" b="1" dirty="0">
                <a:solidFill>
                  <a:srgbClr val="002060"/>
                </a:solidFill>
                <a:latin typeface="+mj-lt"/>
              </a:rPr>
              <a:t>Шуміла шипшина, </a:t>
            </a:r>
            <a:endParaRPr lang="ru-RU" sz="72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7200" b="1" dirty="0">
                <a:solidFill>
                  <a:srgbClr val="002060"/>
                </a:solidFill>
                <a:latin typeface="+mj-lt"/>
              </a:rPr>
              <a:t>Шукала пташину, </a:t>
            </a:r>
            <a:endParaRPr lang="ru-RU" sz="72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7200" b="1" dirty="0">
                <a:solidFill>
                  <a:srgbClr val="002060"/>
                </a:solidFill>
                <a:latin typeface="+mj-lt"/>
              </a:rPr>
              <a:t>Шпака і шуліку.</a:t>
            </a:r>
            <a:endParaRPr lang="ru-RU" sz="7200" b="1" dirty="0">
              <a:solidFill>
                <a:srgbClr val="002060"/>
              </a:solidFill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8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66000" sy="66000" flip="none" algn="b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559956" cy="3829056"/>
          </a:xfrm>
        </p:spPr>
        <p:txBody>
          <a:bodyPr>
            <a:noAutofit/>
          </a:bodyPr>
          <a:lstStyle/>
          <a:p>
            <a:pPr algn="ctr"/>
            <a:r>
              <a:rPr lang="uk-UA" sz="8000" b="1" dirty="0">
                <a:solidFill>
                  <a:srgbClr val="002060"/>
                </a:solidFill>
                <a:effectLst/>
              </a:rPr>
              <a:t>Підсумок </a:t>
            </a:r>
            <a:r>
              <a:rPr lang="uk-UA" sz="8000" b="1" dirty="0" smtClean="0">
                <a:solidFill>
                  <a:srgbClr val="002060"/>
                </a:solidFill>
                <a:effectLst/>
              </a:rPr>
              <a:t>уроку</a:t>
            </a:r>
            <a:r>
              <a:rPr lang="uk-UA" b="1" dirty="0" smtClean="0">
                <a:solidFill>
                  <a:srgbClr val="002060"/>
                </a:solidFill>
                <a:effectLst/>
              </a:rPr>
              <a:t/>
            </a:r>
            <a:br>
              <a:rPr lang="uk-UA" b="1" dirty="0" smtClean="0">
                <a:solidFill>
                  <a:srgbClr val="002060"/>
                </a:solidFill>
                <a:effectLst/>
              </a:rPr>
            </a:br>
            <a:r>
              <a:rPr lang="uk-UA" b="1" dirty="0" smtClean="0">
                <a:solidFill>
                  <a:schemeClr val="tx1"/>
                </a:solidFill>
              </a:rPr>
              <a:t>При </a:t>
            </a:r>
            <a:r>
              <a:rPr lang="uk-UA" b="1" dirty="0">
                <a:solidFill>
                  <a:schemeClr val="tx1"/>
                </a:solidFill>
              </a:rPr>
              <a:t>створенні </a:t>
            </a:r>
            <a:r>
              <a:rPr lang="uk-UA" b="1" dirty="0" err="1">
                <a:solidFill>
                  <a:schemeClr val="tx1"/>
                </a:solidFill>
              </a:rPr>
              <a:t>презинтації</a:t>
            </a:r>
            <a:r>
              <a:rPr lang="uk-UA" b="1" dirty="0">
                <a:solidFill>
                  <a:schemeClr val="tx1"/>
                </a:solidFill>
              </a:rPr>
              <a:t> використано ресурси Інтернету</a:t>
            </a:r>
            <a:r>
              <a:rPr lang="ru-RU" sz="9600" dirty="0">
                <a:solidFill>
                  <a:srgbClr val="FFFF00"/>
                </a:solidFill>
              </a:rPr>
              <a:t/>
            </a:r>
            <a:br>
              <a:rPr lang="ru-RU" sz="9600" dirty="0">
                <a:solidFill>
                  <a:srgbClr val="FFFF00"/>
                </a:solidFill>
              </a:rPr>
            </a:br>
            <a:endParaRPr lang="ru-RU" sz="9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 advTm="800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85728"/>
            <a:ext cx="8246720" cy="6215106"/>
          </a:xfrm>
        </p:spPr>
        <p:txBody>
          <a:bodyPr>
            <a:noAutofit/>
          </a:bodyPr>
          <a:lstStyle/>
          <a:p>
            <a:pPr algn="ctr"/>
            <a:r>
              <a:rPr lang="uk-UA" sz="9600" b="1" dirty="0">
                <a:solidFill>
                  <a:srgbClr val="002060"/>
                </a:solidFill>
              </a:rPr>
              <a:t>Вправи для розвитку читацьких навичок</a:t>
            </a:r>
            <a:r>
              <a:rPr lang="ru-RU" sz="9600" dirty="0">
                <a:solidFill>
                  <a:srgbClr val="002060"/>
                </a:solidFill>
              </a:rPr>
              <a:t> </a:t>
            </a:r>
            <a:endParaRPr lang="ru-RU" sz="9600" b="1" dirty="0">
              <a:solidFill>
                <a:srgbClr val="002060"/>
              </a:solidFill>
              <a:latin typeface="Mistral" pitchFamily="66" charset="0"/>
            </a:endParaRPr>
          </a:p>
        </p:txBody>
      </p:sp>
    </p:spTree>
  </p:cSld>
  <p:clrMapOvr>
    <a:masterClrMapping/>
  </p:clrMapOvr>
  <p:transition spd="slow" advClick="0" advTm="800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51520" y="260648"/>
            <a:ext cx="8735888" cy="6445696"/>
          </a:xfrm>
        </p:spPr>
        <p:txBody>
          <a:bodyPr/>
          <a:lstStyle/>
          <a:p>
            <a:r>
              <a:rPr lang="uk-UA" sz="2800" b="1" dirty="0">
                <a:solidFill>
                  <a:srgbClr val="002060"/>
                </a:solidFill>
              </a:rPr>
              <a:t>Прочитайте вірш повільно пошепки, повільно вголос, швидше пошепки, швидше вголос. </a:t>
            </a:r>
            <a:endParaRPr lang="uk-UA" sz="2800" b="1" dirty="0" smtClean="0">
              <a:solidFill>
                <a:srgbClr val="002060"/>
              </a:solidFill>
            </a:endParaRPr>
          </a:p>
          <a:p>
            <a:r>
              <a:rPr lang="uk-UA" sz="2800" b="1" dirty="0" smtClean="0">
                <a:solidFill>
                  <a:srgbClr val="002060"/>
                </a:solidFill>
              </a:rPr>
              <a:t>Розкажіть </a:t>
            </a:r>
            <a:r>
              <a:rPr lang="uk-UA" sz="2800" b="1" dirty="0">
                <a:solidFill>
                  <a:srgbClr val="002060"/>
                </a:solidFill>
              </a:rPr>
              <a:t>його сумно, радісно, здивовано.</a:t>
            </a:r>
          </a:p>
          <a:p>
            <a:pPr algn="ctr"/>
            <a:r>
              <a:rPr lang="uk-UA" sz="4800" b="1" dirty="0">
                <a:solidFill>
                  <a:srgbClr val="002060"/>
                </a:solidFill>
                <a:latin typeface="+mj-lt"/>
              </a:rPr>
              <a:t>На землю осінь вже ступила, </a:t>
            </a:r>
          </a:p>
          <a:p>
            <a:pPr algn="ctr"/>
            <a:r>
              <a:rPr lang="uk-UA" sz="4800" b="1" dirty="0">
                <a:solidFill>
                  <a:srgbClr val="002060"/>
                </a:solidFill>
                <a:latin typeface="+mj-lt"/>
              </a:rPr>
              <a:t>Додому листячко летить. </a:t>
            </a:r>
          </a:p>
          <a:p>
            <a:pPr algn="ctr"/>
            <a:r>
              <a:rPr lang="uk-UA" sz="4800" b="1" dirty="0">
                <a:solidFill>
                  <a:srgbClr val="002060"/>
                </a:solidFill>
                <a:latin typeface="+mj-lt"/>
              </a:rPr>
              <a:t>Гніздо лелече опустіло,</a:t>
            </a:r>
          </a:p>
          <a:p>
            <a:pPr algn="ctr"/>
            <a:r>
              <a:rPr lang="uk-UA" sz="4800" b="1" dirty="0">
                <a:solidFill>
                  <a:srgbClr val="002060"/>
                </a:solidFill>
                <a:latin typeface="+mj-lt"/>
              </a:rPr>
              <a:t>— Тепер у ньому хмарка спить</a:t>
            </a:r>
            <a:r>
              <a:rPr lang="uk-UA" sz="4800" b="1" dirty="0" smtClean="0">
                <a:solidFill>
                  <a:srgbClr val="002060"/>
                </a:solidFill>
                <a:latin typeface="+mj-lt"/>
              </a:rPr>
              <a:t>.</a:t>
            </a:r>
            <a:endParaRPr lang="ru-RU" sz="48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 advTm="8000"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552728"/>
          </a:xfrm>
        </p:spPr>
        <p:txBody>
          <a:bodyPr/>
          <a:lstStyle/>
          <a:p>
            <a:r>
              <a:rPr lang="ru-RU" b="1" dirty="0" err="1">
                <a:solidFill>
                  <a:srgbClr val="002060"/>
                </a:solidFill>
              </a:rPr>
              <a:t>Гра</a:t>
            </a:r>
            <a:r>
              <a:rPr lang="ru-RU" b="1" dirty="0">
                <a:solidFill>
                  <a:srgbClr val="002060"/>
                </a:solidFill>
              </a:rPr>
              <a:t> «</a:t>
            </a:r>
            <a:r>
              <a:rPr lang="ru-RU" b="1" dirty="0" err="1">
                <a:solidFill>
                  <a:srgbClr val="002060"/>
                </a:solidFill>
              </a:rPr>
              <a:t>Срібні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павутинки</a:t>
            </a:r>
            <a:r>
              <a:rPr lang="ru-RU" b="1" dirty="0">
                <a:solidFill>
                  <a:srgbClr val="002060"/>
                </a:solidFill>
              </a:rPr>
              <a:t>».</a:t>
            </a:r>
          </a:p>
          <a:p>
            <a:r>
              <a:rPr lang="ru-RU" b="1" dirty="0">
                <a:solidFill>
                  <a:srgbClr val="002060"/>
                </a:solidFill>
              </a:rPr>
              <a:t>В </a:t>
            </a:r>
            <a:r>
              <a:rPr lang="ru-RU" b="1" dirty="0" err="1">
                <a:solidFill>
                  <a:srgbClr val="002060"/>
                </a:solidFill>
              </a:rPr>
              <a:t>синім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небі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срібні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павутинки</a:t>
            </a:r>
            <a:r>
              <a:rPr lang="ru-RU" b="1" dirty="0">
                <a:solidFill>
                  <a:srgbClr val="002060"/>
                </a:solidFill>
              </a:rPr>
              <a:t>, </a:t>
            </a:r>
          </a:p>
          <a:p>
            <a:r>
              <a:rPr lang="ru-RU" b="1" dirty="0" err="1">
                <a:solidFill>
                  <a:srgbClr val="002060"/>
                </a:solidFill>
              </a:rPr>
              <a:t>Гнані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err="1">
                <a:solidFill>
                  <a:srgbClr val="002060"/>
                </a:solidFill>
              </a:rPr>
              <a:t>вітром</a:t>
            </a:r>
            <a:r>
              <a:rPr lang="ru-RU" b="1" dirty="0">
                <a:solidFill>
                  <a:srgbClr val="002060"/>
                </a:solidFill>
              </a:rPr>
              <a:t>, вдаль </a:t>
            </a:r>
            <a:r>
              <a:rPr lang="ru-RU" b="1" dirty="0" err="1">
                <a:solidFill>
                  <a:srgbClr val="002060"/>
                </a:solidFill>
              </a:rPr>
              <a:t>летять</a:t>
            </a:r>
            <a:r>
              <a:rPr lang="ru-RU" b="1" dirty="0">
                <a:solidFill>
                  <a:srgbClr val="002060"/>
                </a:solidFill>
              </a:rPr>
              <a:t>...</a:t>
            </a:r>
          </a:p>
          <a:p>
            <a:r>
              <a:rPr lang="ru-RU" b="1" dirty="0">
                <a:solidFill>
                  <a:srgbClr val="002060"/>
                </a:solidFill>
              </a:rPr>
              <a:t>—	Прочитайте, </a:t>
            </a:r>
            <a:r>
              <a:rPr lang="ru-RU" b="1" dirty="0" err="1">
                <a:solidFill>
                  <a:srgbClr val="002060"/>
                </a:solidFill>
              </a:rPr>
              <a:t>діти</a:t>
            </a:r>
            <a:r>
              <a:rPr lang="ru-RU" b="1" dirty="0">
                <a:solidFill>
                  <a:srgbClr val="002060"/>
                </a:solidFill>
              </a:rPr>
              <a:t>, про </a:t>
            </a:r>
            <a:r>
              <a:rPr lang="ru-RU" b="1" dirty="0" err="1">
                <a:solidFill>
                  <a:srgbClr val="002060"/>
                </a:solidFill>
              </a:rPr>
              <a:t>що</a:t>
            </a:r>
            <a:r>
              <a:rPr lang="ru-RU" b="1" dirty="0">
                <a:solidFill>
                  <a:srgbClr val="002060"/>
                </a:solidFill>
              </a:rPr>
              <a:t> ж вони </a:t>
            </a:r>
            <a:r>
              <a:rPr lang="ru-RU" b="1" dirty="0" err="1">
                <a:solidFill>
                  <a:srgbClr val="002060"/>
                </a:solidFill>
              </a:rPr>
              <a:t>гомонять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r>
              <a:rPr lang="ru-RU" sz="8000" b="1" dirty="0">
                <a:solidFill>
                  <a:srgbClr val="002060"/>
                </a:solidFill>
                <a:latin typeface="+mj-lt"/>
              </a:rPr>
              <a:t>тень   </a:t>
            </a:r>
            <a:r>
              <a:rPr lang="ru-RU" sz="8000" b="1" i="1" dirty="0" err="1" smtClean="0">
                <a:solidFill>
                  <a:srgbClr val="002060"/>
                </a:solidFill>
                <a:latin typeface="+mj-lt"/>
              </a:rPr>
              <a:t>жов</a:t>
            </a:r>
            <a:r>
              <a:rPr lang="ru-RU" sz="8000" b="1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ru-RU" sz="8000" b="1" i="1" dirty="0">
                <a:solidFill>
                  <a:srgbClr val="002060"/>
                </a:solidFill>
                <a:latin typeface="+mj-lt"/>
              </a:rPr>
              <a:t>га     </a:t>
            </a:r>
            <a:r>
              <a:rPr lang="ru-RU" sz="8000" b="1" i="1" dirty="0" err="1" smtClean="0">
                <a:solidFill>
                  <a:srgbClr val="002060"/>
                </a:solidFill>
                <a:latin typeface="+mj-lt"/>
              </a:rPr>
              <a:t>ви</a:t>
            </a:r>
            <a:r>
              <a:rPr lang="ru-RU" sz="8000" b="1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ru-RU" sz="8000" b="1" i="1" dirty="0" err="1" smtClean="0">
                <a:solidFill>
                  <a:srgbClr val="002060"/>
                </a:solidFill>
                <a:latin typeface="+mj-lt"/>
              </a:rPr>
              <a:t>няє</a:t>
            </a:r>
            <a:r>
              <a:rPr lang="ru-RU" sz="8000" b="1" i="1" dirty="0" smtClean="0">
                <a:solidFill>
                  <a:srgbClr val="002060"/>
                </a:solidFill>
                <a:latin typeface="+mj-lt"/>
              </a:rPr>
              <a:t>    </a:t>
            </a:r>
            <a:r>
              <a:rPr lang="ru-RU" sz="8000" b="1" i="1" dirty="0" err="1" smtClean="0">
                <a:solidFill>
                  <a:srgbClr val="002060"/>
                </a:solidFill>
                <a:latin typeface="+mj-lt"/>
              </a:rPr>
              <a:t>хів</a:t>
            </a:r>
            <a:r>
              <a:rPr lang="ru-RU" sz="8000" b="1" i="1" dirty="0" smtClean="0">
                <a:solidFill>
                  <a:srgbClr val="002060"/>
                </a:solidFill>
                <a:latin typeface="+mj-lt"/>
              </a:rPr>
              <a:t>     </a:t>
            </a:r>
            <a:r>
              <a:rPr lang="ru-RU" sz="8000" b="1" i="1" dirty="0" err="1">
                <a:solidFill>
                  <a:srgbClr val="002060"/>
                </a:solidFill>
                <a:latin typeface="+mj-lt"/>
              </a:rPr>
              <a:t>пта</a:t>
            </a:r>
            <a:endParaRPr lang="ru-RU" sz="8000" b="1" i="1" dirty="0">
              <a:solidFill>
                <a:srgbClr val="002060"/>
              </a:solidFill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8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64807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8000" b="1" dirty="0">
                <a:solidFill>
                  <a:srgbClr val="002060"/>
                </a:solidFill>
                <a:latin typeface="+mj-lt"/>
              </a:rPr>
              <a:t>Опрацювання вірша </a:t>
            </a:r>
            <a:endParaRPr lang="uk-UA" sz="8000" b="1" dirty="0" smtClean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uk-UA" sz="8000" b="1" dirty="0" smtClean="0">
                <a:solidFill>
                  <a:srgbClr val="002060"/>
                </a:solidFill>
                <a:latin typeface="+mj-lt"/>
              </a:rPr>
              <a:t>Ліни </a:t>
            </a:r>
            <a:r>
              <a:rPr lang="uk-UA" sz="8000" b="1" dirty="0">
                <a:solidFill>
                  <a:srgbClr val="002060"/>
                </a:solidFill>
                <a:latin typeface="+mj-lt"/>
              </a:rPr>
              <a:t>Костенко </a:t>
            </a:r>
            <a:endParaRPr lang="uk-UA" sz="8000" b="1" dirty="0" smtClean="0">
              <a:solidFill>
                <a:srgbClr val="00206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uk-UA" sz="8000" b="1" dirty="0" smtClean="0">
                <a:solidFill>
                  <a:srgbClr val="002060"/>
                </a:solidFill>
                <a:latin typeface="+mj-lt"/>
              </a:rPr>
              <a:t>«</a:t>
            </a:r>
            <a:r>
              <a:rPr lang="uk-UA" sz="8000" b="1" dirty="0">
                <a:solidFill>
                  <a:srgbClr val="002060"/>
                </a:solidFill>
                <a:latin typeface="+mj-lt"/>
              </a:rPr>
              <a:t>Вже брами літа замикає осінь»</a:t>
            </a:r>
            <a:endParaRPr lang="ru-RU" sz="80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ransition spd="slow" advClick="0" advTm="8000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-31750" sx="95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60648"/>
            <a:ext cx="4333018" cy="6434482"/>
          </a:xfrm>
          <a:prstGeom prst="rect">
            <a:avLst/>
          </a:prstGeom>
          <a:ln w="2286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 advClick="0" advTm="80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x" algn="b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79512" y="188640"/>
            <a:ext cx="8735888" cy="6552728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>
                <a:solidFill>
                  <a:srgbClr val="002060"/>
                </a:solidFill>
                <a:latin typeface="+mj-lt"/>
              </a:rPr>
              <a:t>—	Народилася Ліна Василівна Костенко 19 березня 1930 року в містечку </a:t>
            </a:r>
            <a:r>
              <a:rPr lang="uk-UA" b="1" dirty="0" err="1">
                <a:solidFill>
                  <a:srgbClr val="002060"/>
                </a:solidFill>
                <a:latin typeface="+mj-lt"/>
              </a:rPr>
              <a:t>Ржищеві</a:t>
            </a:r>
            <a:r>
              <a:rPr lang="uk-UA" b="1" dirty="0">
                <a:solidFill>
                  <a:srgbClr val="002060"/>
                </a:solidFill>
                <a:latin typeface="+mj-lt"/>
              </a:rPr>
              <a:t> на Київщині в учительській сім'ї. З шести років </a:t>
            </a:r>
            <a:r>
              <a:rPr lang="uk-UA" b="1" dirty="0" smtClean="0">
                <a:solidFill>
                  <a:srgbClr val="002060"/>
                </a:solidFill>
                <a:latin typeface="+mj-lt"/>
              </a:rPr>
              <a:t>жила в </a:t>
            </a:r>
            <a:r>
              <a:rPr lang="uk-UA" b="1" dirty="0">
                <a:solidFill>
                  <a:srgbClr val="002060"/>
                </a:solidFill>
                <a:latin typeface="+mj-lt"/>
              </a:rPr>
              <a:t>Києві. Тут ще зовсім дівчатком застала її війна. І «перший біль тих недитячих</a:t>
            </a:r>
            <a:r>
              <a:rPr lang="uk-UA" b="1" cap="small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b="1" dirty="0">
                <a:solidFill>
                  <a:srgbClr val="002060"/>
                </a:solidFill>
                <a:latin typeface="+mj-lt"/>
              </a:rPr>
              <a:t>вражень» лишив глибокий слід в душі майбутньої поетеси.</a:t>
            </a:r>
            <a:endParaRPr lang="ru-RU" b="1" dirty="0">
              <a:solidFill>
                <a:srgbClr val="002060"/>
              </a:solidFill>
              <a:latin typeface="+mj-lt"/>
            </a:endParaRPr>
          </a:p>
          <a:p>
            <a:r>
              <a:rPr lang="uk-UA" b="1" dirty="0">
                <a:solidFill>
                  <a:srgbClr val="002060"/>
                </a:solidFill>
                <a:latin typeface="+mj-lt"/>
              </a:rPr>
              <a:t>Закінчивши після війни середню школу, вона якийсь час навчалася в</a:t>
            </a:r>
            <a:r>
              <a:rPr lang="ru-RU" b="1" dirty="0">
                <a:solidFill>
                  <a:srgbClr val="002060"/>
                </a:solidFill>
                <a:latin typeface="+mj-lt"/>
              </a:rPr>
              <a:t> К</a:t>
            </a:r>
            <a:r>
              <a:rPr lang="uk-UA" b="1" dirty="0" err="1" smtClean="0">
                <a:solidFill>
                  <a:srgbClr val="002060"/>
                </a:solidFill>
                <a:latin typeface="+mj-lt"/>
              </a:rPr>
              <a:t>иївському</a:t>
            </a:r>
            <a:r>
              <a:rPr lang="uk-UA" b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uk-UA" b="1" dirty="0" smtClean="0">
                <a:solidFill>
                  <a:srgbClr val="002060"/>
                </a:solidFill>
                <a:latin typeface="+mj-lt"/>
              </a:rPr>
              <a:t>педагогічному </a:t>
            </a:r>
            <a:r>
              <a:rPr lang="uk-UA" b="1" dirty="0">
                <a:solidFill>
                  <a:srgbClr val="002060"/>
                </a:solidFill>
                <a:latin typeface="+mj-lt"/>
              </a:rPr>
              <a:t>інституті, а 1952 року вступила до Московського літературного інституту ім. М. Горького.</a:t>
            </a:r>
            <a:endParaRPr lang="ru-RU" b="1" dirty="0">
              <a:solidFill>
                <a:srgbClr val="002060"/>
              </a:solidFill>
              <a:latin typeface="+mj-lt"/>
            </a:endParaRPr>
          </a:p>
          <a:p>
            <a:r>
              <a:rPr lang="uk-UA" b="1" dirty="0">
                <a:solidFill>
                  <a:srgbClr val="002060"/>
                </a:solidFill>
                <a:latin typeface="+mj-lt"/>
              </a:rPr>
              <a:t>Ліна Костенко часто звертається до теми дитинства, обпаленого війною, малює у своїх поезіях образи дітей та підлітків, як із сучасного життя, так і з далекого минулого, змальовує красу природи.</a:t>
            </a:r>
            <a:endParaRPr lang="ru-RU" b="1" dirty="0">
              <a:solidFill>
                <a:srgbClr val="002060"/>
              </a:solidFill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8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72000" sy="72000" flip="none" algn="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179512" y="116632"/>
            <a:ext cx="8812088" cy="6624736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002060"/>
                </a:solidFill>
                <a:latin typeface="+mj-lt"/>
              </a:rPr>
              <a:t>Словникова </a:t>
            </a:r>
            <a:r>
              <a:rPr lang="uk-UA" sz="3200" b="1" dirty="0" smtClean="0">
                <a:solidFill>
                  <a:srgbClr val="002060"/>
                </a:solidFill>
                <a:latin typeface="+mj-lt"/>
              </a:rPr>
              <a:t>робота. Прочитайте </a:t>
            </a:r>
            <a:r>
              <a:rPr lang="uk-UA" sz="3200" b="1" dirty="0">
                <a:solidFill>
                  <a:srgbClr val="002060"/>
                </a:solidFill>
                <a:latin typeface="+mj-lt"/>
              </a:rPr>
              <a:t>колонки слів: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3200" b="1" i="1" dirty="0">
                <a:solidFill>
                  <a:srgbClr val="002060"/>
                </a:solidFill>
                <a:latin typeface="+mj-lt"/>
              </a:rPr>
              <a:t>Задощило	цвіркуни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3200" b="1" i="1" dirty="0">
                <a:solidFill>
                  <a:srgbClr val="002060"/>
                </a:solidFill>
                <a:latin typeface="+mj-lt"/>
              </a:rPr>
              <a:t>захлюпало	перепілочки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3200" b="1" i="1" dirty="0">
                <a:solidFill>
                  <a:srgbClr val="002060"/>
                </a:solidFill>
                <a:latin typeface="+mj-lt"/>
              </a:rPr>
              <a:t>подалось	</a:t>
            </a:r>
            <a:r>
              <a:rPr lang="uk-UA" sz="3200" b="1" i="1" dirty="0" smtClean="0">
                <a:solidFill>
                  <a:srgbClr val="002060"/>
                </a:solidFill>
                <a:latin typeface="+mj-lt"/>
              </a:rPr>
              <a:t>          чорногуз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3200" b="1" i="1" dirty="0">
                <a:solidFill>
                  <a:srgbClr val="002060"/>
                </a:solidFill>
                <a:latin typeface="+mj-lt"/>
              </a:rPr>
              <a:t>замикала	</a:t>
            </a:r>
            <a:r>
              <a:rPr lang="uk-UA" sz="3200" b="1" i="1" dirty="0" smtClean="0">
                <a:solidFill>
                  <a:srgbClr val="002060"/>
                </a:solidFill>
                <a:latin typeface="+mj-lt"/>
              </a:rPr>
              <a:t> журавлі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uk-UA" sz="3200" b="1" i="1" dirty="0">
                <a:solidFill>
                  <a:srgbClr val="002060"/>
                </a:solidFill>
                <a:latin typeface="+mj-lt"/>
              </a:rPr>
              <a:t>погубила	</a:t>
            </a:r>
            <a:r>
              <a:rPr lang="uk-UA" sz="3200" b="1" i="1" dirty="0" smtClean="0">
                <a:solidFill>
                  <a:srgbClr val="002060"/>
                </a:solidFill>
                <a:latin typeface="+mj-lt"/>
              </a:rPr>
              <a:t>           чемодан</a:t>
            </a:r>
            <a:r>
              <a:rPr lang="uk-UA" sz="3200" b="1" i="1" dirty="0">
                <a:solidFill>
                  <a:srgbClr val="002060"/>
                </a:solidFill>
                <a:latin typeface="+mj-lt"/>
              </a:rPr>
              <a:t/>
            </a:r>
            <a:br>
              <a:rPr lang="uk-UA" sz="3200" b="1" i="1" dirty="0">
                <a:solidFill>
                  <a:srgbClr val="002060"/>
                </a:solidFill>
                <a:latin typeface="+mj-lt"/>
              </a:rPr>
            </a:br>
            <a:r>
              <a:rPr lang="uk-UA" sz="3200" b="1" i="1" dirty="0">
                <a:solidFill>
                  <a:srgbClr val="002060"/>
                </a:solidFill>
                <a:latin typeface="+mj-lt"/>
              </a:rPr>
              <a:t>поклонився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ru-RU" sz="3200" b="1" dirty="0">
              <a:solidFill>
                <a:srgbClr val="002060"/>
              </a:solidFill>
              <a:latin typeface="+mj-lt"/>
            </a:endParaRPr>
          </a:p>
          <a:p>
            <a:r>
              <a:rPr lang="uk-UA" sz="3200" b="1" dirty="0">
                <a:solidFill>
                  <a:srgbClr val="002060"/>
                </a:solidFill>
                <a:latin typeface="+mj-lt"/>
              </a:rPr>
              <a:t>— На яке запитання відповідають слова другої колонки?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  <a:p>
            <a:r>
              <a:rPr lang="uk-UA" sz="3200" b="1" dirty="0">
                <a:solidFill>
                  <a:srgbClr val="002060"/>
                </a:solidFill>
                <a:latin typeface="+mj-lt"/>
              </a:rPr>
              <a:t>— Яке слово зайве у другій колонці?</a:t>
            </a:r>
            <a:endParaRPr lang="ru-RU" sz="3200" b="1" dirty="0">
              <a:solidFill>
                <a:srgbClr val="002060"/>
              </a:solidFill>
              <a:latin typeface="+mj-lt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 advClick="0" advTm="8000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b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0"/>
          <p:cNvSpPr>
            <a:spLocks noGrp="1"/>
          </p:cNvSpPr>
          <p:nvPr>
            <p:ph type="title"/>
          </p:nvPr>
        </p:nvSpPr>
        <p:spPr>
          <a:xfrm>
            <a:off x="323528" y="2996952"/>
            <a:ext cx="8511480" cy="1152128"/>
          </a:xfrm>
        </p:spPr>
        <p:txBody>
          <a:bodyPr>
            <a:noAutofit/>
          </a:bodyPr>
          <a:lstStyle/>
          <a:p>
            <a:pPr algn="ctr"/>
            <a:r>
              <a:rPr lang="uk-UA" sz="7200" dirty="0">
                <a:solidFill>
                  <a:srgbClr val="002060"/>
                </a:solidFill>
                <a:effectLst/>
              </a:rPr>
              <a:t>Опрацювання вірша </a:t>
            </a:r>
            <a:r>
              <a:rPr lang="uk-UA" sz="7200" dirty="0" smtClean="0">
                <a:solidFill>
                  <a:srgbClr val="002060"/>
                </a:solidFill>
                <a:effectLst/>
              </a:rPr>
              <a:t/>
            </a:r>
            <a:br>
              <a:rPr lang="uk-UA" sz="7200" dirty="0" smtClean="0">
                <a:solidFill>
                  <a:srgbClr val="002060"/>
                </a:solidFill>
                <a:effectLst/>
              </a:rPr>
            </a:br>
            <a:r>
              <a:rPr lang="uk-UA" sz="7200" dirty="0" smtClean="0">
                <a:solidFill>
                  <a:srgbClr val="002060"/>
                </a:solidFill>
                <a:effectLst/>
              </a:rPr>
              <a:t>Ліни </a:t>
            </a:r>
            <a:r>
              <a:rPr lang="uk-UA" sz="7200" dirty="0">
                <a:solidFill>
                  <a:srgbClr val="002060"/>
                </a:solidFill>
                <a:effectLst/>
              </a:rPr>
              <a:t>Костенко «Соловейко застудився»</a:t>
            </a:r>
            <a:endParaRPr lang="ru-RU" sz="7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 advTm="8000"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S030010285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1FA8702-20B4-46C4-9F21-6BC2D55885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TS030010285</Template>
  <TotalTime>68</TotalTime>
  <Words>158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TS030010285</vt:lpstr>
      <vt:lpstr>ОСІННІ МОТИВИ В ПОЕЗІЇ ЛІНИ КОСТЕНКО        Басова А.В. Учитель вищої категорії МЗСШ І ступеня №5   </vt:lpstr>
      <vt:lpstr>Вправи для розвитку читацьких навичок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Опрацювання вірша  Ліни Костенко «Соловейко застудився»</vt:lpstr>
      <vt:lpstr>Презентация PowerPoint</vt:lpstr>
      <vt:lpstr>Опрацювання вірша  Ліни Костенко «Шипшина важко віддає плоди»</vt:lpstr>
      <vt:lpstr>Презентация PowerPoint</vt:lpstr>
      <vt:lpstr>Підсумок уроку При створенні презинтації використано ресурси Інтернету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ОСІННІ МОТИВИ В ПОЕЗІЇ ЛІНИ КОСТЕНКО         </dc:title>
  <dc:creator>admin</dc:creator>
  <cp:lastModifiedBy>admin</cp:lastModifiedBy>
  <cp:revision>11</cp:revision>
  <dcterms:created xsi:type="dcterms:W3CDTF">2011-10-09T10:46:00Z</dcterms:created>
  <dcterms:modified xsi:type="dcterms:W3CDTF">2012-08-31T15:53:05Z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229859</vt:lpwstr>
  </property>
  <property fmtid="{D5CDD505-2E9C-101B-9397-08002B2CF9AE}" name="NXPowerLiteSettings" pid="3">
    <vt:lpwstr>F1200358026400</vt:lpwstr>
  </property>
  <property fmtid="{D5CDD505-2E9C-101B-9397-08002B2CF9AE}" name="NXPowerLiteVersion" pid="4">
    <vt:lpwstr>D5.0.6</vt:lpwstr>
  </property>
  <property fmtid="{D5CDD505-2E9C-101B-9397-08002B2CF9AE}" name="_TemplateID" pid="5">
    <vt:lpwstr>TC030010285</vt:lpwstr>
  </property>
</Properties>
</file>