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60" r:id="rId4"/>
    <p:sldId id="261" r:id="rId5"/>
    <p:sldId id="262" r:id="rId6"/>
    <p:sldId id="263" r:id="rId7"/>
    <p:sldId id="264" r:id="rId8"/>
    <p:sldId id="265" r:id="rId9"/>
    <p:sldId id="267" r:id="rId10"/>
    <p:sldId id="268" r:id="rId11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40" d="100"/>
          <a:sy n="40" d="100"/>
        </p:scale>
        <p:origin x="-1386" y="-7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8/29/2012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8/29/2012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8/29/2012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8/29/2012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8/29/2012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8/29/2012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8/29/2012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8/29/2012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8/29/2012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8/29/2012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8/29/2012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8/29/2012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E:\яяя\он\вам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464486"/>
            <a:ext cx="9144000" cy="732248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0"/>
            <a:ext cx="7848600" cy="2133600"/>
          </a:xfrm>
        </p:spPr>
        <p:txBody>
          <a:bodyPr>
            <a:normAutofit/>
          </a:bodyPr>
          <a:lstStyle/>
          <a:p>
            <a:r>
              <a:rPr lang="ru-RU" sz="6000" b="1" i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«Осложненное поведение»</a:t>
            </a:r>
            <a:endParaRPr lang="ru-RU" sz="6000" b="1" i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E:\яяя\он\сы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-284226"/>
            <a:ext cx="7848600" cy="7142226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743200"/>
            <a:ext cx="8229600" cy="411480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50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Уметь видеть в каждом трудновоспитуемом, «испорченном» подростке хорошие стороны.</a:t>
            </a:r>
            <a:r>
              <a:rPr lang="ru-RU" sz="6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/>
            </a:r>
            <a:br>
              <a:rPr lang="ru-RU" sz="6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</a:br>
            <a:endParaRPr lang="ru-RU" sz="6000" b="1" i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  <a:p>
            <a:endParaRPr lang="ru-RU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E:\яяя\он\_42235230_boy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59179" y="2819400"/>
            <a:ext cx="4884821" cy="36576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8382000" cy="6858000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sz="39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Трудные дети</a:t>
            </a:r>
          </a:p>
          <a:p>
            <a:pPr algn="r">
              <a:buNone/>
            </a:pP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(С. Давидович)</a:t>
            </a:r>
          </a:p>
          <a:p>
            <a:pPr algn="ctr">
              <a:buNone/>
            </a:pPr>
            <a:endParaRPr lang="ru-RU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  <a:p>
            <a:pPr>
              <a:buNone/>
            </a:pP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Кто-то, когда-то, должен ответить,</a:t>
            </a:r>
          </a:p>
          <a:p>
            <a:pPr>
              <a:buNone/>
            </a:pP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Высветив правду, истину вскрыв,</a:t>
            </a:r>
          </a:p>
          <a:p>
            <a:pPr>
              <a:buNone/>
            </a:pP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Что же такое – трудные дети?</a:t>
            </a:r>
          </a:p>
          <a:p>
            <a:pPr>
              <a:buNone/>
            </a:pP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Вечный вопрос и больной, как нарыв.</a:t>
            </a:r>
          </a:p>
          <a:p>
            <a:pPr>
              <a:buNone/>
            </a:pP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Вот он сидит перед нами глядите,</a:t>
            </a:r>
          </a:p>
          <a:p>
            <a:pPr>
              <a:buNone/>
            </a:pP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Сжался пружиной отчаялся он, </a:t>
            </a:r>
          </a:p>
          <a:p>
            <a:pPr>
              <a:buNone/>
            </a:pP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С миром оборваны тонкие нити,</a:t>
            </a:r>
          </a:p>
          <a:p>
            <a:pPr>
              <a:buNone/>
            </a:pP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Словно изба без дверей и без окон.</a:t>
            </a:r>
          </a:p>
          <a:p>
            <a:pPr>
              <a:buNone/>
            </a:pP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Вот они, главные истины эти:</a:t>
            </a:r>
          </a:p>
          <a:p>
            <a:pPr>
              <a:buNone/>
            </a:pP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Поздно заметили… поздно учли…</a:t>
            </a:r>
          </a:p>
          <a:p>
            <a:pPr>
              <a:buNone/>
            </a:pP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Нет! Не рождаются трудные дети!</a:t>
            </a:r>
          </a:p>
          <a:p>
            <a:pPr>
              <a:buNone/>
            </a:pP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Просто им вовремя не помогли.</a:t>
            </a:r>
          </a:p>
          <a:p>
            <a:pPr>
              <a:buNone/>
            </a:pPr>
            <a:endParaRPr lang="ru-RU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685800"/>
          </a:xfrm>
        </p:spPr>
        <p:txBody>
          <a:bodyPr>
            <a:normAutofit/>
          </a:bodyPr>
          <a:lstStyle/>
          <a:p>
            <a:r>
              <a:rPr lang="ru-RU" sz="2500" u="sng" dirty="0" smtClean="0"/>
              <a:t>Причины порождающие «трудных» подростков:</a:t>
            </a:r>
            <a:endParaRPr lang="ru-RU" sz="2500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1020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ru-R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отсутствие целенаправленной воспитательной работы с детьми с ранних лет;</a:t>
            </a:r>
          </a:p>
          <a:p>
            <a:pPr>
              <a:buFont typeface="Wingdings" pitchFamily="2" charset="2"/>
              <a:buChar char="Ø"/>
            </a:pPr>
            <a:r>
              <a:rPr lang="ru-R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незнание их интересов и потребностей;</a:t>
            </a:r>
          </a:p>
          <a:p>
            <a:pPr>
              <a:buFont typeface="Wingdings" pitchFamily="2" charset="2"/>
              <a:buChar char="Ø"/>
            </a:pPr>
            <a:r>
              <a:rPr lang="ru-R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политическая, социально-экономическая и экологическая нестабильность;</a:t>
            </a:r>
          </a:p>
          <a:p>
            <a:pPr>
              <a:buFont typeface="Wingdings" pitchFamily="2" charset="2"/>
              <a:buChar char="Ø"/>
            </a:pPr>
            <a:r>
              <a:rPr lang="ru-R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усиление влияние </a:t>
            </a:r>
            <a:r>
              <a:rPr lang="ru-RU" sz="2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псевдокульткры</a:t>
            </a:r>
            <a:r>
              <a:rPr lang="ru-R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;</a:t>
            </a:r>
          </a:p>
          <a:p>
            <a:pPr>
              <a:buFont typeface="Wingdings" pitchFamily="2" charset="2"/>
              <a:buChar char="Ø"/>
            </a:pPr>
            <a:r>
              <a:rPr lang="ru-R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неблагоприятные семейные- бытовые отношения;</a:t>
            </a:r>
          </a:p>
          <a:p>
            <a:pPr>
              <a:buFont typeface="Wingdings" pitchFamily="2" charset="2"/>
              <a:buChar char="Ø"/>
            </a:pPr>
            <a:r>
              <a:rPr lang="ru-R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отсутствие контроля за поведением детей, безнадзорность, невнимание к детям;</a:t>
            </a:r>
          </a:p>
          <a:p>
            <a:pPr>
              <a:buFont typeface="Wingdings" pitchFamily="2" charset="2"/>
              <a:buChar char="Ø"/>
            </a:pPr>
            <a:r>
              <a:rPr lang="ru-R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чрезмерное попустительство или жестокость наказания за завершенные проступки;</a:t>
            </a:r>
          </a:p>
          <a:p>
            <a:pPr>
              <a:buFont typeface="Wingdings" pitchFamily="2" charset="2"/>
              <a:buChar char="Ø"/>
            </a:pPr>
            <a:r>
              <a:rPr lang="ru-R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сверхзанятость родителей в сфере общественного производства и частного предпринимательства;</a:t>
            </a:r>
          </a:p>
          <a:p>
            <a:pPr>
              <a:buFont typeface="Wingdings" pitchFamily="2" charset="2"/>
              <a:buChar char="Ø"/>
            </a:pPr>
            <a:r>
              <a:rPr lang="ru-R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«эпидемия» разводов;</a:t>
            </a:r>
          </a:p>
          <a:p>
            <a:pPr>
              <a:buFont typeface="Wingdings" pitchFamily="2" charset="2"/>
              <a:buChar char="Ø"/>
            </a:pPr>
            <a:r>
              <a:rPr lang="ru-RU" sz="2200" b="1" dirty="0" smtClean="0">
                <a:latin typeface="Calibri" pitchFamily="34" charset="0"/>
                <a:cs typeface="Calibri" pitchFamily="34" charset="0"/>
              </a:rPr>
              <a:t>потеря эмоциональных контактов с детьми.</a:t>
            </a:r>
          </a:p>
          <a:p>
            <a:pPr>
              <a:buNone/>
            </a:pPr>
            <a:endParaRPr lang="ru-RU" sz="2000" dirty="0" smtClean="0">
              <a:latin typeface="Calibri" pitchFamily="34" charset="0"/>
              <a:cs typeface="Calibri" pitchFamily="34" charset="0"/>
            </a:endParaRPr>
          </a:p>
          <a:p>
            <a:pPr>
              <a:buFont typeface="Wingdings" pitchFamily="2" charset="2"/>
              <a:buChar char="Ø"/>
            </a:pPr>
            <a:endParaRPr lang="ru-RU" sz="2000" dirty="0" smtClean="0">
              <a:latin typeface="Calibri" pitchFamily="34" charset="0"/>
              <a:cs typeface="Calibri" pitchFamily="34" charset="0"/>
            </a:endParaRPr>
          </a:p>
          <a:p>
            <a:pPr>
              <a:buFont typeface="Wingdings" pitchFamily="2" charset="2"/>
              <a:buChar char="Ø"/>
            </a:pPr>
            <a:endParaRPr lang="ru-RU" sz="2400" dirty="0" smtClean="0">
              <a:latin typeface="Calibri" pitchFamily="34" charset="0"/>
              <a:cs typeface="Calibri" pitchFamily="34" charset="0"/>
            </a:endParaRPr>
          </a:p>
          <a:p>
            <a:pPr>
              <a:buFont typeface="Wingdings" pitchFamily="2" charset="2"/>
              <a:buChar char="Ø"/>
            </a:pPr>
            <a:endParaRPr lang="ru-RU" sz="2400" dirty="0" smtClean="0">
              <a:latin typeface="Calibri" pitchFamily="34" charset="0"/>
              <a:cs typeface="Calibri" pitchFamily="34" charset="0"/>
            </a:endParaRPr>
          </a:p>
          <a:p>
            <a:pPr>
              <a:buFont typeface="Wingdings" pitchFamily="2" charset="2"/>
              <a:buChar char="Ø"/>
            </a:pPr>
            <a:endParaRPr lang="ru-RU" sz="2400" dirty="0" smtClean="0">
              <a:latin typeface="Calibri" pitchFamily="34" charset="0"/>
              <a:cs typeface="Calibri" pitchFamily="34" charset="0"/>
            </a:endParaRPr>
          </a:p>
          <a:p>
            <a:pPr>
              <a:buFont typeface="Wingdings" pitchFamily="2" charset="2"/>
              <a:buChar char="Ø"/>
            </a:pPr>
            <a:endParaRPr lang="ru-RU" sz="2400" dirty="0" smtClean="0">
              <a:latin typeface="Calibri" pitchFamily="34" charset="0"/>
              <a:cs typeface="Calibri" pitchFamily="34" charset="0"/>
            </a:endParaRPr>
          </a:p>
          <a:p>
            <a:pPr>
              <a:buFont typeface="Wingdings" pitchFamily="2" charset="2"/>
              <a:buChar char="Ø"/>
            </a:pPr>
            <a:endParaRPr lang="ru-RU" sz="2400" dirty="0" smtClean="0">
              <a:latin typeface="Calibri" pitchFamily="34" charset="0"/>
              <a:cs typeface="Calibri" pitchFamily="34" charset="0"/>
            </a:endParaRPr>
          </a:p>
          <a:p>
            <a:pPr>
              <a:buFont typeface="Wingdings" pitchFamily="2" charset="2"/>
              <a:buChar char="Ø"/>
            </a:pPr>
            <a:endParaRPr lang="ru-RU" sz="2400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яяя\он\pravonar2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54671" y="3124200"/>
            <a:ext cx="3089329" cy="4191000"/>
          </a:xfrm>
          <a:prstGeom prst="rect">
            <a:avLst/>
          </a:prstGeom>
          <a:noFill/>
        </p:spPr>
      </p:pic>
      <p:pic>
        <p:nvPicPr>
          <p:cNvPr id="1030" name="Picture 6" descr="E:\яяя\он\b80730d9-0b4f-4f18-82cb-e3b6078406f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0"/>
            <a:ext cx="3200400" cy="3792474"/>
          </a:xfrm>
          <a:prstGeom prst="rect">
            <a:avLst/>
          </a:prstGeom>
          <a:noFill/>
        </p:spPr>
      </p:pic>
      <p:pic>
        <p:nvPicPr>
          <p:cNvPr id="1029" name="Picture 5" descr="E:\яяя\он\1a26e08ff1c872d00f92cff0b684f027_x1024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38600" y="0"/>
            <a:ext cx="4770490" cy="3048000"/>
          </a:xfrm>
          <a:prstGeom prst="rect">
            <a:avLst/>
          </a:prstGeom>
          <a:noFill/>
        </p:spPr>
      </p:pic>
      <p:pic>
        <p:nvPicPr>
          <p:cNvPr id="1028" name="Picture 4" descr="E:\яяя\он\0b0b29084233edd7abc077aade6108b1.jpe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5800" y="3104723"/>
            <a:ext cx="4999029" cy="375327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304800"/>
          </a:xfrm>
        </p:spPr>
        <p:txBody>
          <a:bodyPr>
            <a:noAutofit/>
          </a:bodyPr>
          <a:lstStyle/>
          <a:p>
            <a:r>
              <a:rPr lang="ru-RU" sz="30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ru-RU" sz="3000" u="sng" dirty="0" smtClean="0">
                <a:latin typeface="Calibri" pitchFamily="34" charset="0"/>
                <a:cs typeface="Calibri" pitchFamily="34" charset="0"/>
              </a:rPr>
              <a:t>Работа классного руководителя и воспитателя с «трудными» учащимися:</a:t>
            </a:r>
            <a:br>
              <a:rPr lang="ru-RU" sz="3000" u="sng" dirty="0" smtClean="0">
                <a:latin typeface="Calibri" pitchFamily="34" charset="0"/>
                <a:cs typeface="Calibri" pitchFamily="34" charset="0"/>
              </a:rPr>
            </a:br>
            <a:endParaRPr lang="ru-RU" sz="3000" u="sng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24256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Первый этап:</a:t>
            </a:r>
          </a:p>
          <a:p>
            <a:pPr>
              <a:buFont typeface="Wingdings" pitchFamily="2" charset="2"/>
              <a:buChar char="Ø"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что искажено в духовном мире подростка в наибольшей мере и под влиянием каких причин;</a:t>
            </a:r>
            <a:endParaRPr lang="ru-RU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какие неблагоприятные условия существуют в данный момент;</a:t>
            </a:r>
            <a:endPara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с какими отрицательными обстоятельствами может справиться сам воспитанник, а какие следует устранить с помощью семьи и общественности;</a:t>
            </a:r>
            <a:endPara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были ли допущены педагогические ошибки по отношению к подростку и как их исправить.</a:t>
            </a:r>
            <a:endPara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  <a:p>
            <a:pPr>
              <a:buFont typeface="Wingdings" pitchFamily="2" charset="2"/>
              <a:buChar char="Ø"/>
            </a:pPr>
            <a:endParaRPr lang="ru-RU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640080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sz="51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Второй этап </a:t>
            </a:r>
            <a:r>
              <a:rPr lang="ru-RU" sz="51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связан с процессом перевоспитания, который предполагает использование методов воспитания и перевоспитания.</a:t>
            </a:r>
          </a:p>
          <a:p>
            <a:pPr>
              <a:buNone/>
            </a:pPr>
            <a:r>
              <a:rPr lang="ru-RU" sz="51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>
              <a:buNone/>
            </a:pPr>
            <a:r>
              <a:rPr lang="ru-RU" sz="51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Третий этап</a:t>
            </a:r>
            <a:r>
              <a:rPr lang="ru-RU" sz="51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51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индивидуальной работы  на основе установленного уровня воспитанности учащегося классный руководитель и воспитатель проектируют развитие ценностной ориентации, личностных свойств и качеств школьник</a:t>
            </a:r>
            <a:r>
              <a:rPr lang="ru-RU" sz="5100" i="1" dirty="0" smtClean="0"/>
              <a:t>а.</a:t>
            </a:r>
          </a:p>
          <a:p>
            <a:pPr>
              <a:buNone/>
            </a:pPr>
            <a:endParaRPr lang="ru-RU" sz="3500" i="1" dirty="0" smtClean="0"/>
          </a:p>
          <a:p>
            <a:pPr>
              <a:buNone/>
            </a:pPr>
            <a:r>
              <a:rPr lang="ru-RU" sz="3500" i="1" dirty="0" smtClean="0"/>
              <a:t> </a:t>
            </a:r>
            <a:endParaRPr lang="ru-RU" sz="3500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553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2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Четвертый этап</a:t>
            </a:r>
            <a:r>
              <a:rPr lang="ru-RU" sz="32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–  </a:t>
            </a:r>
            <a:r>
              <a:rPr lang="ru-RU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продолжается индивидуальная воспитательная работа, позволяющая определить систему воспитательных воздействий с учетом уровня развития конкретного ученика, его возможностей, способностей, особенностей характера, содержания личностных отношений и потребностей.</a:t>
            </a:r>
          </a:p>
          <a:p>
            <a:pPr>
              <a:buNone/>
            </a:pPr>
            <a:r>
              <a:rPr lang="ru-RU" sz="32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Пятый этап</a:t>
            </a:r>
            <a:r>
              <a:rPr lang="ru-RU" sz="32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ru-RU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индивидуальной работы с трудными подростками является корректирован</a:t>
            </a:r>
            <a:r>
              <a:rPr lang="ru-RU" sz="3200" i="1" dirty="0" smtClean="0">
                <a:latin typeface="Calibri" pitchFamily="34" charset="0"/>
                <a:cs typeface="Calibri" pitchFamily="34" charset="0"/>
              </a:rPr>
              <a:t>ие</a:t>
            </a:r>
            <a:r>
              <a:rPr lang="ru-RU" i="1" dirty="0" smtClean="0"/>
              <a:t>.</a:t>
            </a:r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 fontScale="90000"/>
          </a:bodyPr>
          <a:lstStyle/>
          <a:p>
            <a:r>
              <a:rPr lang="ru-RU" sz="3000" u="sng" dirty="0" smtClean="0"/>
              <a:t>«Трудный подросток». Что же делать родителям и педагогам?</a:t>
            </a:r>
            <a:br>
              <a:rPr lang="ru-RU" sz="3000" u="sng" dirty="0" smtClean="0"/>
            </a:br>
            <a:endParaRPr lang="ru-RU" sz="3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16636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 злоупотребляйте наказаниями и запретами;</a:t>
            </a:r>
          </a:p>
          <a:p>
            <a:pPr>
              <a:buFont typeface="Wingdings" pitchFamily="2" charset="2"/>
              <a:buChar char="Ø"/>
            </a:pPr>
            <a:r>
              <a:rPr lang="ru-RU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усильте познавательный интерес;</a:t>
            </a:r>
          </a:p>
          <a:p>
            <a:pPr>
              <a:buFont typeface="Wingdings" pitchFamily="2" charset="2"/>
              <a:buChar char="Ø"/>
            </a:pPr>
            <a:r>
              <a:rPr lang="ru-RU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разговаривайте, объясняйте, но не ставьте условий, не требуйте сразу идеального поведения;</a:t>
            </a:r>
          </a:p>
          <a:p>
            <a:pPr>
              <a:buFont typeface="Wingdings" pitchFamily="2" charset="2"/>
              <a:buChar char="Ø"/>
            </a:pPr>
            <a:r>
              <a:rPr lang="ru-RU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замечайте даже незначительные изменения в поведении, так как сначала асоциальное поведение проявляется эпизодически, </a:t>
            </a:r>
            <a:r>
              <a:rPr lang="ru-RU" sz="1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ситуативно</a:t>
            </a:r>
            <a:r>
              <a:rPr lang="ru-RU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</a:t>
            </a:r>
          </a:p>
          <a:p>
            <a:pPr>
              <a:buFont typeface="Wingdings" pitchFamily="2" charset="2"/>
              <a:buChar char="Ø"/>
            </a:pPr>
            <a:r>
              <a:rPr lang="ru-RU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необходимо найти сильные качества подростка и правильно их использовать, развивать, давая посильные задания;</a:t>
            </a:r>
          </a:p>
          <a:p>
            <a:pPr>
              <a:buFont typeface="Wingdings" pitchFamily="2" charset="2"/>
              <a:buChar char="Ø"/>
            </a:pPr>
            <a:r>
              <a:rPr lang="ru-RU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ребенка необходимо верить — это главное! </a:t>
            </a:r>
          </a:p>
          <a:p>
            <a:pPr>
              <a:buFont typeface="Wingdings" pitchFamily="2" charset="2"/>
              <a:buChar char="Ø"/>
            </a:pPr>
            <a:r>
              <a:rPr lang="ru-RU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цените их откровенность, искренне интересуйтесь проблемами;</a:t>
            </a:r>
          </a:p>
          <a:p>
            <a:pPr>
              <a:buFont typeface="Wingdings" pitchFamily="2" charset="2"/>
              <a:buChar char="Ø"/>
            </a:pPr>
            <a:r>
              <a:rPr lang="ru-RU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 раздражайтесь и не проявляйте агрессивности, будьте спокойны, сдержанны. Помните, что ваша грубость вызовет их ответную реакцию;</a:t>
            </a:r>
          </a:p>
          <a:p>
            <a:pPr>
              <a:buFont typeface="Wingdings" pitchFamily="2" charset="2"/>
              <a:buChar char="Ø"/>
            </a:pPr>
            <a:r>
              <a:rPr lang="ru-RU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помните, что, с одной стороны, подросток остро нуждается в помощи взрослых, сталкиваясь с множеством проблем, а с другой — стремится оградить свой внутренний мир интимных переживаний от бесцеремонного и грубого вторжения, и он имеет на это полное право!</a:t>
            </a:r>
          </a:p>
          <a:p>
            <a:pPr>
              <a:buFont typeface="Wingdings" pitchFamily="2" charset="2"/>
              <a:buChar char="Ø"/>
            </a:pPr>
            <a:endParaRPr lang="ru-RU" sz="1800" dirty="0" smtClean="0"/>
          </a:p>
          <a:p>
            <a:pPr>
              <a:buFont typeface="Wingdings" pitchFamily="2" charset="2"/>
              <a:buChar char="Ø"/>
            </a:pPr>
            <a:endParaRPr lang="ru-RU" sz="2200" dirty="0" smtClean="0"/>
          </a:p>
          <a:p>
            <a:pPr>
              <a:buFont typeface="Wingdings" pitchFamily="2" charset="2"/>
              <a:buChar char="Ø"/>
            </a:pPr>
            <a:endParaRPr lang="ru-RU" sz="2200" dirty="0" smtClean="0"/>
          </a:p>
          <a:p>
            <a:pPr>
              <a:buFont typeface="Wingdings" pitchFamily="2" charset="2"/>
              <a:buChar char="Ø"/>
            </a:pPr>
            <a:endParaRPr lang="ru-RU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cer\Pictures\1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3333" t="4444" r="3333" b="11111"/>
          <a:stretch>
            <a:fillRect/>
          </a:stretch>
        </p:blipFill>
        <p:spPr bwMode="auto">
          <a:xfrm>
            <a:off x="304800" y="609600"/>
            <a:ext cx="8534400" cy="5791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171</TotalTime>
  <Words>495</Words>
  <Application>Microsoft Office PowerPoint</Application>
  <PresentationFormat>Экран (4:3)</PresentationFormat>
  <Paragraphs>59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Апекс</vt:lpstr>
      <vt:lpstr>«Осложненное поведение»</vt:lpstr>
      <vt:lpstr>Слайд 2</vt:lpstr>
      <vt:lpstr>Причины порождающие «трудных» подростков:</vt:lpstr>
      <vt:lpstr>Слайд 4</vt:lpstr>
      <vt:lpstr> Работа классного руководителя и воспитателя с «трудными» учащимися: </vt:lpstr>
      <vt:lpstr>Слайд 6</vt:lpstr>
      <vt:lpstr>Слайд 7</vt:lpstr>
      <vt:lpstr>«Трудный подросток». Что же делать родителям и педагогам? 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«Осложненное поведение»</dc:title>
  <dc:creator>Acer</dc:creator>
  <cp:lastModifiedBy>1</cp:lastModifiedBy>
  <cp:revision>21</cp:revision>
  <dcterms:created xsi:type="dcterms:W3CDTF">2012-03-26T10:22:04Z</dcterms:created>
  <dcterms:modified xsi:type="dcterms:W3CDTF">2012-08-29T06:49:48Z</dcterms:modified>
</cp:coreProperties>
</file>