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3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0" r:id="rId22"/>
    <p:sldId id="282" r:id="rId23"/>
    <p:sldId id="266" r:id="rId24"/>
    <p:sldId id="267" r:id="rId25"/>
    <p:sldId id="26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F0066"/>
    <a:srgbClr val="006600"/>
    <a:srgbClr val="37441C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F014-278D-4BA6-B4F1-5D0D41E1AD91}" type="datetimeFigureOut">
              <a:rPr lang="ru-RU" smtClean="0"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9F014-278D-4BA6-B4F1-5D0D41E1AD91}" type="datetimeFigureOut">
              <a:rPr lang="ru-RU" smtClean="0"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04EF4-8582-4A6F-8589-4B3F0002E33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toretro.ru/pic14086.htm" TargetMode="External"/><Relationship Id="rId13" Type="http://schemas.openxmlformats.org/officeDocument/2006/relationships/hyperlink" Target="http://blogs.mail.ru/mail/affinity4you/42342ea990d631c3.html" TargetMode="External"/><Relationship Id="rId18" Type="http://schemas.openxmlformats.org/officeDocument/2006/relationships/hyperlink" Target="http://www.historicus.ru/modeli_dvoryanskogo_povedenia/" TargetMode="External"/><Relationship Id="rId3" Type="http://schemas.openxmlformats.org/officeDocument/2006/relationships/hyperlink" Target="http://restinworld.ru/stories/russia/10211/1.html" TargetMode="External"/><Relationship Id="rId21" Type="http://schemas.openxmlformats.org/officeDocument/2006/relationships/hyperlink" Target="http://www.itishistory.ru/1i/12_istoria_5.php" TargetMode="External"/><Relationship Id="rId7" Type="http://schemas.openxmlformats.org/officeDocument/2006/relationships/hyperlink" Target="http://www.logoslovo.ru/forum/all/topic_5647/" TargetMode="External"/><Relationship Id="rId12" Type="http://schemas.openxmlformats.org/officeDocument/2006/relationships/hyperlink" Target="http://www.tez-rus.net/ViewGood34775.html" TargetMode="External"/><Relationship Id="rId17" Type="http://schemas.openxmlformats.org/officeDocument/2006/relationships/hyperlink" Target="http://rufact.org/wiki/&#1069;&#1088;&#1084;&#1080;&#1090;&#1072;&#1078;" TargetMode="External"/><Relationship Id="rId2" Type="http://schemas.openxmlformats.org/officeDocument/2006/relationships/hyperlink" Target="http://www.kollekcioner.eu/forum/viewtopic.php?f=277&amp;t=1111" TargetMode="External"/><Relationship Id="rId16" Type="http://schemas.openxmlformats.org/officeDocument/2006/relationships/hyperlink" Target="http://blog.kp.ru/users/4152934/post166139842/" TargetMode="External"/><Relationship Id="rId20" Type="http://schemas.openxmlformats.org/officeDocument/2006/relationships/hyperlink" Target="http://prvregion.narod.ru/data/hstpm/pp_bilim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ol-skarlet.livejournal.com/64580.html" TargetMode="External"/><Relationship Id="rId11" Type="http://schemas.openxmlformats.org/officeDocument/2006/relationships/hyperlink" Target="http://fotki.yandex.ru/users/neznakomkaolga/view/435130/?page=39" TargetMode="External"/><Relationship Id="rId5" Type="http://schemas.openxmlformats.org/officeDocument/2006/relationships/hyperlink" Target="http://fotki.yandex.ru/users/pandora-merrik/view/143873/?page=1" TargetMode="External"/><Relationship Id="rId15" Type="http://schemas.openxmlformats.org/officeDocument/2006/relationships/hyperlink" Target="http://blog.i.ua/community/1952/798072" TargetMode="External"/><Relationship Id="rId23" Type="http://schemas.openxmlformats.org/officeDocument/2006/relationships/hyperlink" Target="http://www.small-pm.ru/catalog/portreti/portret.html/nid/11734" TargetMode="External"/><Relationship Id="rId10" Type="http://schemas.openxmlformats.org/officeDocument/2006/relationships/hyperlink" Target="http://www.liveinternet.ru/users/tatasoz/post174661646/" TargetMode="External"/><Relationship Id="rId19" Type="http://schemas.openxmlformats.org/officeDocument/2006/relationships/hyperlink" Target="http://www.lookandlearn.com/blog/15660/emancipation-of-the-russian-serfs-sowed-seeds-of-revolution/" TargetMode="External"/><Relationship Id="rId4" Type="http://schemas.openxmlformats.org/officeDocument/2006/relationships/hyperlink" Target="http://www.liveinternet.ru/users/3251944/post161886775/" TargetMode="External"/><Relationship Id="rId9" Type="http://schemas.openxmlformats.org/officeDocument/2006/relationships/hyperlink" Target="http://mukhin.su/soc.html" TargetMode="External"/><Relationship Id="rId14" Type="http://schemas.openxmlformats.org/officeDocument/2006/relationships/hyperlink" Target="http://www.liveinternet.ru/users/4582219/post240965950/" TargetMode="External"/><Relationship Id="rId22" Type="http://schemas.openxmlformats.org/officeDocument/2006/relationships/hyperlink" Target="http://comighto.at.ua/news/snimite_banty_gebnja_i_intendanty/2011-02-02-26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.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19" y="260648"/>
            <a:ext cx="5511723" cy="446449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840560"/>
            <a:ext cx="9036496" cy="197281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На одной из главных площадей столицы – Сенатской – вознёсся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Медный всадник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– памятник Петру Первому. Он стал одним из символов города.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14.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96136" y="260649"/>
            <a:ext cx="3025164" cy="44640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88640"/>
            <a:ext cx="7284994" cy="4320480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08520" y="4381128"/>
            <a:ext cx="9144000" cy="23602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Постамент памятника высечен из Гром - камня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(его расколола молния). Это была огромная скала, которую с огромным трудом перевезли в Петербург. Для этого использовали огромные, обитые медью желоба и бронзовые шары.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7544" y="188640"/>
            <a:ext cx="8307923" cy="5112568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373216"/>
            <a:ext cx="8964488" cy="13247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каменные набережные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оделась Нева. Строились </a:t>
            </a:r>
            <a:r>
              <a:rPr lang="ru-RU" dirty="0" smtClean="0">
                <a:solidFill>
                  <a:srgbClr val="CC00CC"/>
                </a:solidFill>
                <a:latin typeface="Comic Sans MS" pitchFamily="66" charset="0"/>
              </a:rPr>
              <a:t>каменные и чугунные мосты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через реки и каналы.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149080"/>
            <a:ext cx="9144000" cy="25488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середине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XVIII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века на набережной  Невы возводится </a:t>
            </a:r>
            <a:r>
              <a:rPr lang="ru-RU" sz="2600" b="1" u="sng" dirty="0" smtClean="0">
                <a:solidFill>
                  <a:srgbClr val="C00000"/>
                </a:solidFill>
                <a:latin typeface="Comic Sans MS" pitchFamily="66" charset="0"/>
              </a:rPr>
              <a:t>Зимний дворец 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для дочери Петра – императрицы Елизаветы. Правда пожить в нём она так и не успела. При Елизавете Петровне Россия стала могучей державой. В Петербурге жили посланники многих иностранных правителей.</a:t>
            </a:r>
            <a:endParaRPr lang="ru-RU" sz="2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" name="Содержимое 9" descr="2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1560" y="188640"/>
            <a:ext cx="7776668" cy="4032448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9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07504" y="188639"/>
            <a:ext cx="4536504" cy="6480721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412776"/>
            <a:ext cx="4032448" cy="489654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Главная парадная лестница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дворца называется </a:t>
            </a:r>
            <a:r>
              <a:rPr lang="ru-RU" u="sng" dirty="0" smtClean="0">
                <a:solidFill>
                  <a:srgbClr val="CC00CC"/>
                </a:solidFill>
                <a:latin typeface="Comic Sans MS" pitchFamily="66" charset="0"/>
              </a:rPr>
              <a:t>Посольской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 этой лестнице входили послы иностранных государств.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1.1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260648"/>
            <a:ext cx="8280920" cy="446449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4797152"/>
            <a:ext cx="9144000" cy="19888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Парадный подъезд называется </a:t>
            </a:r>
            <a:r>
              <a:rPr lang="ru-RU" u="sng" dirty="0" smtClean="0">
                <a:solidFill>
                  <a:srgbClr val="CC00CC"/>
                </a:solidFill>
                <a:latin typeface="Comic Sans MS" pitchFamily="66" charset="0"/>
              </a:rPr>
              <a:t>Иорданским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Под Рождество напротив него во льду вырубалась Иорданская Купель. В день Рождества её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освеща-ли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а потом в неё окунались все желающие.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3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88640"/>
            <a:ext cx="7980106" cy="4608512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725144"/>
            <a:ext cx="8784976" cy="19008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наши дни в  Зимнем дворце находится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один из крупнейших в мире музеев – </a:t>
            </a:r>
            <a:r>
              <a:rPr lang="ru-RU" u="sng" dirty="0" smtClean="0">
                <a:solidFill>
                  <a:srgbClr val="CC00CC"/>
                </a:solidFill>
                <a:latin typeface="Comic Sans MS" pitchFamily="66" charset="0"/>
              </a:rPr>
              <a:t>Эрмитаж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В нём хранится огромное число экспонатов: от глубокой древности до наших дней.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Как жили дворяне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1340768"/>
            <a:ext cx="4968552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Никогда ещё дворянам не жилось так вольготно. Многие покинули Москву и Петербург и переселились в свои усадьбы. Наиболее отличившихся дворян из числа своих любимцев Екатерина жаловала поместьями с тысячами крепостных крестьян.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Содержимое 7" descr="kostum_18_veka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340768"/>
            <a:ext cx="3990461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869160"/>
            <a:ext cx="8964488" cy="190080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Крепостной полностью зависел от своего господина. Тот мог продать его, подарить, проиграть в карты, а то и обменять на породистую собаку.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-27384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К</a:t>
            </a:r>
            <a:r>
              <a:rPr kumimoji="0" lang="ru-RU" sz="5400" b="1" i="0" u="none" strike="noStrike" kern="1200" cap="none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репостные</a:t>
            </a:r>
            <a:r>
              <a:rPr kumimoji="0" lang="ru-RU" sz="54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 крестьяне</a:t>
            </a:r>
          </a:p>
        </p:txBody>
      </p:sp>
      <p:pic>
        <p:nvPicPr>
          <p:cNvPr id="8" name="Содержимое 7" descr="36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3608" y="836712"/>
            <a:ext cx="6822972" cy="4176464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08520" y="4437112"/>
            <a:ext cx="9144000" cy="22596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Крестьяне не мирились со своим положением.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Бежали на новые необжитые места – на Дон, в Сибирь,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подняли восстание. Его возглавил казак Емельян Пугачёв.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Но силы были неравными. Обученные войска разгромили восставших.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" name="Содержимое 13" descr="37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260648"/>
            <a:ext cx="8494278" cy="432048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248472" cy="4968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Продолжательницей дел Петра Первого стала </a:t>
            </a:r>
          </a:p>
          <a:p>
            <a:pPr algn="ctr">
              <a:buNone/>
            </a:pPr>
            <a:r>
              <a:rPr lang="ru-RU" u="sng" dirty="0" smtClean="0">
                <a:solidFill>
                  <a:srgbClr val="C00000"/>
                </a:solidFill>
                <a:latin typeface="Comic Sans MS" pitchFamily="66" charset="0"/>
              </a:rPr>
              <a:t>Екатерина Вторая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которая по происхождению была немецкой принцессой. 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Так же как и Петра её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называли Великой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11.jpe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548680"/>
            <a:ext cx="4464496" cy="5557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576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 Работа по учебнику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1556792"/>
            <a:ext cx="2076561" cy="2736304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131840" y="1340768"/>
            <a:ext cx="5400600" cy="376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ru-RU" sz="2800" dirty="0">
                <a:solidFill>
                  <a:srgbClr val="008000"/>
                </a:solidFill>
                <a:latin typeface="Comic Sans MS" pitchFamily="66" charset="0"/>
              </a:rPr>
              <a:t>Прочитайте </a:t>
            </a: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текст</a:t>
            </a:r>
          </a:p>
          <a:p>
            <a:pPr marL="514350" lvl="0" indent="-514350" algn="ctr">
              <a:spcBef>
                <a:spcPct val="20000"/>
              </a:spcBef>
            </a:pP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«Знаменитые военачальники»</a:t>
            </a: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  </a:t>
            </a:r>
            <a:endParaRPr lang="ru-RU" sz="2800" dirty="0">
              <a:solidFill>
                <a:srgbClr val="008000"/>
              </a:solidFill>
              <a:latin typeface="Comic Sans MS" pitchFamily="66" charset="0"/>
            </a:endParaRPr>
          </a:p>
          <a:p>
            <a:pPr marL="514350" lvl="0" indent="-514350" algn="ctr">
              <a:spcBef>
                <a:spcPct val="20000"/>
              </a:spcBef>
            </a:pPr>
            <a:r>
              <a:rPr lang="ru-RU" sz="2800" dirty="0">
                <a:solidFill>
                  <a:srgbClr val="008000"/>
                </a:solidFill>
                <a:latin typeface="Comic Sans MS" pitchFamily="66" charset="0"/>
              </a:rPr>
              <a:t>на </a:t>
            </a: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с.108-109 </a:t>
            </a:r>
            <a:r>
              <a:rPr lang="ru-RU" sz="2800" dirty="0">
                <a:solidFill>
                  <a:srgbClr val="008000"/>
                </a:solidFill>
                <a:latin typeface="Comic Sans MS" pitchFamily="66" charset="0"/>
              </a:rPr>
              <a:t>учебника</a:t>
            </a: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.</a:t>
            </a:r>
            <a:endParaRPr lang="en-US" sz="28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514350" lvl="0" indent="-514350" algn="ctr">
              <a:spcBef>
                <a:spcPct val="20000"/>
              </a:spcBef>
            </a:pPr>
            <a:endParaRPr lang="ru-RU" sz="28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514350" lvl="0" indent="-514350" algn="ctr">
              <a:spcBef>
                <a:spcPct val="20000"/>
              </a:spcBef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Чем прославились эти люди в русской истории?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365104"/>
            <a:ext cx="8784976" cy="2332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царствование Екатерины Россия утвердилась на берегах Чёрного и Азовского морей. В это время ей пришлось вести войны с Турцией. Блестящие победы одержали полководец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А.В.Суворов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и флотоводец 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Ф.Ф.Ушаков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" name="Содержимое 13" descr="Рисунок3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88640"/>
            <a:ext cx="7157160" cy="432048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3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27584" y="163256"/>
            <a:ext cx="3380405" cy="4572000"/>
          </a:xfrm>
          <a:effectLst>
            <a:softEdge rad="127000"/>
          </a:effectLst>
        </p:spPr>
      </p:pic>
      <p:pic>
        <p:nvPicPr>
          <p:cNvPr id="6" name="Рисунок 5" descr="4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7" y="153144"/>
            <a:ext cx="3095625" cy="4572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899592" y="4221088"/>
            <a:ext cx="1426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А.В. Суворов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4221088"/>
            <a:ext cx="136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Ф.Ф. Ушаков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52536" y="4509120"/>
            <a:ext cx="9144000" cy="22608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Оба они с уважением относились к солдатам и морякам. Их отличало мужество, решительность, бесстрашие. Во время боя они всегда находились в самом опасном месте, воодушевляя примером своих воинов.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Подведём итоги: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275856" y="1484784"/>
            <a:ext cx="5400600" cy="3600400"/>
          </a:xfrm>
          <a:prstGeom prst="roundRect">
            <a:avLst/>
          </a:prstGeom>
          <a:ln w="381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Какие личные качества Екатерины Второй помогали ей в управлении империей?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Какие перемены произошли в России в это время?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51520" y="1556792"/>
            <a:ext cx="3024336" cy="2218754"/>
            <a:chOff x="251520" y="1988840"/>
            <a:chExt cx="3387549" cy="2506786"/>
          </a:xfrm>
        </p:grpSpPr>
        <p:pic>
          <p:nvPicPr>
            <p:cNvPr id="10" name="Рисунок 9" descr="0_80302_a3fba2ca_XL.pn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251520" y="1988840"/>
              <a:ext cx="3387549" cy="2506786"/>
            </a:xfrm>
            <a:prstGeom prst="rect">
              <a:avLst/>
            </a:prstGeom>
          </p:spPr>
        </p:pic>
        <p:pic>
          <p:nvPicPr>
            <p:cNvPr id="11" name="Рисунок 10" descr="окр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403720" y="3359848"/>
              <a:ext cx="648000" cy="8612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Источники: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576064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ru-RU" u="sng" dirty="0">
                <a:hlinkClick r:id="rId2"/>
              </a:rPr>
              <a:t>http://www.kollekcioner.eu/forum/viewtopic.php?f=277&amp;t=1111</a:t>
            </a:r>
            <a:endParaRPr lang="ru-RU" dirty="0"/>
          </a:p>
          <a:p>
            <a:pPr lvl="0"/>
            <a:r>
              <a:rPr lang="ru-RU" u="sng" dirty="0">
                <a:hlinkClick r:id="rId3"/>
              </a:rPr>
              <a:t>http://restinworld.ru/stories/russia/10211/1.html</a:t>
            </a:r>
            <a:endParaRPr lang="ru-RU" dirty="0"/>
          </a:p>
          <a:p>
            <a:pPr lvl="0"/>
            <a:r>
              <a:rPr lang="ru-RU" u="sng" dirty="0">
                <a:hlinkClick r:id="rId4"/>
              </a:rPr>
              <a:t>http://www.liveinternet.ru/users/3251944/post161886775/</a:t>
            </a:r>
            <a:endParaRPr lang="ru-RU" dirty="0"/>
          </a:p>
          <a:p>
            <a:pPr lvl="0"/>
            <a:r>
              <a:rPr lang="ru-RU" dirty="0"/>
              <a:t> </a:t>
            </a:r>
            <a:r>
              <a:rPr lang="ru-RU" u="sng" dirty="0">
                <a:hlinkClick r:id="rId5"/>
              </a:rPr>
              <a:t>http://fotki.yandex.ru/users/pandora-merrik/view/143873/?page=1</a:t>
            </a:r>
            <a:endParaRPr lang="ru-RU" dirty="0"/>
          </a:p>
          <a:p>
            <a:pPr lvl="0"/>
            <a:r>
              <a:rPr lang="ru-RU" u="sng" dirty="0">
                <a:hlinkClick r:id="rId6"/>
              </a:rPr>
              <a:t>http://cool-skarlet.livejournal.com/64580.html</a:t>
            </a:r>
            <a:endParaRPr lang="ru-RU" dirty="0"/>
          </a:p>
          <a:p>
            <a:pPr lvl="0"/>
            <a:r>
              <a:rPr lang="ru-RU" u="sng" dirty="0">
                <a:hlinkClick r:id="rId7"/>
              </a:rPr>
              <a:t>http://www.logoslovo.ru/forum/all/topic_5647/</a:t>
            </a:r>
            <a:endParaRPr lang="ru-RU" dirty="0"/>
          </a:p>
          <a:p>
            <a:pPr lvl="0"/>
            <a:r>
              <a:rPr lang="ru-RU" u="sng" dirty="0">
                <a:hlinkClick r:id="rId8"/>
              </a:rPr>
              <a:t>http://www.etoretro.ru/pic14086.htm</a:t>
            </a:r>
            <a:endParaRPr lang="ru-RU" dirty="0"/>
          </a:p>
          <a:p>
            <a:pPr lvl="0"/>
            <a:r>
              <a:rPr lang="ru-RU" u="sng" dirty="0">
                <a:hlinkClick r:id="rId9"/>
              </a:rPr>
              <a:t>http://mukhin.su/soc.html</a:t>
            </a:r>
            <a:endParaRPr lang="ru-RU" dirty="0"/>
          </a:p>
          <a:p>
            <a:pPr lvl="0"/>
            <a:r>
              <a:rPr lang="ru-RU" u="sng" dirty="0">
                <a:hlinkClick r:id="rId10"/>
              </a:rPr>
              <a:t>http://www.liveinternet.ru/users/tatasoz/post174661646/</a:t>
            </a:r>
            <a:endParaRPr lang="ru-RU" dirty="0"/>
          </a:p>
          <a:p>
            <a:pPr lvl="0"/>
            <a:r>
              <a:rPr lang="ru-RU" u="sng" dirty="0">
                <a:hlinkClick r:id="rId11"/>
              </a:rPr>
              <a:t>http://fotki.yandex.ru/users/neznakomkaolga/view/435130/?page=39</a:t>
            </a:r>
            <a:endParaRPr lang="ru-RU" dirty="0"/>
          </a:p>
          <a:p>
            <a:pPr lvl="0"/>
            <a:r>
              <a:rPr lang="ru-RU" u="sng" dirty="0">
                <a:hlinkClick r:id="rId12"/>
              </a:rPr>
              <a:t>http://www.tez-rus.net/ViewGood34775.html</a:t>
            </a:r>
            <a:endParaRPr lang="ru-RU" dirty="0"/>
          </a:p>
          <a:p>
            <a:pPr lvl="0"/>
            <a:r>
              <a:rPr lang="ru-RU" u="sng" dirty="0">
                <a:hlinkClick r:id="rId13"/>
              </a:rPr>
              <a:t>http://blogs.mail.ru/mail/affinity4you/42342ea990d631c3.html</a:t>
            </a:r>
            <a:endParaRPr lang="ru-RU" dirty="0"/>
          </a:p>
          <a:p>
            <a:pPr lvl="0"/>
            <a:r>
              <a:rPr lang="ru-RU" u="sng" dirty="0">
                <a:hlinkClick r:id="rId14"/>
              </a:rPr>
              <a:t>http://www.liveinternet.ru/users/4582219/post240965950/</a:t>
            </a:r>
            <a:endParaRPr lang="ru-RU" dirty="0"/>
          </a:p>
          <a:p>
            <a:pPr lvl="0"/>
            <a:r>
              <a:rPr lang="ru-RU" u="sng" dirty="0">
                <a:hlinkClick r:id="rId15"/>
              </a:rPr>
              <a:t>http://blog.i.ua/community/1952/798072</a:t>
            </a:r>
            <a:endParaRPr lang="ru-RU" dirty="0"/>
          </a:p>
          <a:p>
            <a:pPr lvl="0"/>
            <a:r>
              <a:rPr lang="ru-RU" u="sng" dirty="0">
                <a:hlinkClick r:id="rId16"/>
              </a:rPr>
              <a:t>http://blog.kp.ru/users/4152934/post166139842/</a:t>
            </a:r>
            <a:endParaRPr lang="ru-RU" dirty="0"/>
          </a:p>
          <a:p>
            <a:pPr lvl="0"/>
            <a:r>
              <a:rPr lang="ru-RU" u="sng" dirty="0">
                <a:hlinkClick r:id="rId17"/>
              </a:rPr>
              <a:t>http://rufact.org/wiki/Эрмитаж</a:t>
            </a:r>
            <a:endParaRPr lang="ru-RU" dirty="0"/>
          </a:p>
          <a:p>
            <a:pPr lvl="0"/>
            <a:r>
              <a:rPr lang="ru-RU" u="sng" dirty="0">
                <a:hlinkClick r:id="rId18"/>
              </a:rPr>
              <a:t>http://www.historicus.ru/modeli_dvoryanskogo_povedenia/</a:t>
            </a:r>
            <a:endParaRPr lang="ru-RU" dirty="0"/>
          </a:p>
          <a:p>
            <a:pPr lvl="0"/>
            <a:r>
              <a:rPr lang="ru-RU" u="sng" dirty="0">
                <a:hlinkClick r:id="rId19"/>
              </a:rPr>
              <a:t>http://www.lookandlearn.com/blog/15660/emancipation-of-the-russian-serfs-sowed-seeds-of-revolution/</a:t>
            </a:r>
            <a:endParaRPr lang="ru-RU" dirty="0"/>
          </a:p>
          <a:p>
            <a:pPr lvl="0"/>
            <a:r>
              <a:rPr lang="ru-RU" u="sng" dirty="0">
                <a:hlinkClick r:id="rId20"/>
              </a:rPr>
              <a:t>http://prvregion.narod.ru/data/hstpm/pp_bilim.htm</a:t>
            </a:r>
            <a:endParaRPr lang="ru-RU" dirty="0"/>
          </a:p>
          <a:p>
            <a:pPr lvl="0"/>
            <a:r>
              <a:rPr lang="ru-RU" u="sng" dirty="0">
                <a:hlinkClick r:id="rId21"/>
              </a:rPr>
              <a:t>http://www.itishistory.ru/1i/12_istoria_5.php</a:t>
            </a:r>
            <a:endParaRPr lang="ru-RU" dirty="0"/>
          </a:p>
          <a:p>
            <a:pPr lvl="0"/>
            <a:r>
              <a:rPr lang="ru-RU" u="sng" dirty="0">
                <a:hlinkClick r:id="rId22"/>
              </a:rPr>
              <a:t>http://comighto.at.ua/news/snimite_banty_gebnja_i_intendanty/2011-02-02-266</a:t>
            </a:r>
            <a:endParaRPr lang="ru-RU" dirty="0"/>
          </a:p>
          <a:p>
            <a:pPr lvl="0"/>
            <a:r>
              <a:rPr lang="ru-RU" u="sng" dirty="0">
                <a:hlinkClick r:id="rId23"/>
              </a:rPr>
              <a:t>http://www.small-pm.ru/catalog/portreti/portret.html/nid/11734</a:t>
            </a:r>
            <a:endParaRPr lang="ru-RU" dirty="0"/>
          </a:p>
          <a:p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476672"/>
            <a:ext cx="8947362" cy="5904656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917061"/>
            <a:ext cx="4572000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Панова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Оксана Владимировна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учитель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начальных классов 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МАОУ «Гимназия №4»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dirty="0" smtClean="0">
                <a:solidFill>
                  <a:srgbClr val="0000FF"/>
                </a:solidFill>
                <a:latin typeface="Monotype Corsiva" pitchFamily="66" charset="0"/>
              </a:rPr>
              <a:t>г. Великого Новгорода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20486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Персональный сайт:</a:t>
            </a:r>
          </a:p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solidFill>
                  <a:srgbClr val="CC00FF"/>
                </a:solidFill>
              </a:rPr>
              <a:t>  http://www.panowa-ox.narod.ru/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          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dk1"/>
                </a:solidFill>
              </a:rPr>
              <a:t>            E-mail</a:t>
            </a:r>
            <a:r>
              <a:rPr lang="ru-RU" sz="2000" dirty="0" smtClean="0">
                <a:solidFill>
                  <a:schemeClr val="dk1"/>
                </a:solidFill>
              </a:rPr>
              <a:t>: </a:t>
            </a:r>
            <a:r>
              <a:rPr lang="en-US" sz="2000" dirty="0" smtClean="0">
                <a:solidFill>
                  <a:schemeClr val="dk1"/>
                </a:solidFill>
              </a:rPr>
              <a:t>panowa.ox@yandex.ru</a:t>
            </a:r>
            <a:endParaRPr lang="ru-RU" sz="2000" dirty="0" smtClean="0">
              <a:solidFill>
                <a:schemeClr val="dk1"/>
              </a:solidFill>
            </a:endParaRPr>
          </a:p>
        </p:txBody>
      </p:sp>
      <p:pic>
        <p:nvPicPr>
          <p:cNvPr id="7" name="Рисунок 6" descr="Рисунок1h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52120" y="3501008"/>
            <a:ext cx="1362645" cy="1267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4725144"/>
            <a:ext cx="9001000" cy="20608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 14 лет Екатерина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II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прибыла в Россию. </a:t>
            </a:r>
          </a:p>
          <a:p>
            <a:pPr algn="ctr">
              <a:buNone/>
            </a:pPr>
            <a:r>
              <a:rPr lang="ru-RU" dirty="0">
                <a:solidFill>
                  <a:srgbClr val="C00000"/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то время здесь царствовала  императрица Елизавета Петровна. Она обратила внимание на острый живой ум и красоту принцессы.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Рисунок 5" descr="10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6056" y="332656"/>
            <a:ext cx="3221968" cy="4295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Содержимое 7" descr="6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611560" y="620688"/>
            <a:ext cx="4070017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Содержимое 23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764704"/>
            <a:ext cx="4312419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665312"/>
            <a:ext cx="4932040" cy="65081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Блистая при русском дворе красотою и умом,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Екатерина весь свой досуг употребляла на самообразование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Она много читала, изучала сочинения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замечатель-ных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писателей и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полу-чила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массу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разнообраз-ных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сведений. Едва ли в целой России была женщина образованнее неё.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7504" y="188640"/>
            <a:ext cx="4680000" cy="3300101"/>
          </a:xfrm>
          <a:effectLst>
            <a:softEdge rad="1270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4" y="3448352"/>
            <a:ext cx="4680000" cy="329301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332656"/>
            <a:ext cx="4320480" cy="58326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Екатерина была умна, имела сильный характер, волю, отличалась редким трудолюбием.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Она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вела переписку и встречалась с умнейшими людьми своего времени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2" descr="D:\Foto\Свитки, фоны\Рисунок4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5436096" y="4653136"/>
            <a:ext cx="1561419" cy="1944216"/>
          </a:xfrm>
          <a:prstGeom prst="ellipse">
            <a:avLst/>
          </a:prstGeom>
          <a:noFill/>
          <a:effectLst>
            <a:softEdge rad="127000"/>
          </a:effectLst>
        </p:spPr>
      </p:pic>
      <p:pic>
        <p:nvPicPr>
          <p:cNvPr id="8" name="Picture 2" descr="D:\Foto\Свитки, фоны\Рисунок4 (2)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36296" y="4509120"/>
            <a:ext cx="828204" cy="215215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5605264"/>
            <a:ext cx="8723312" cy="12527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После смерти супруга Петра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III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в 1762 году  Екатерина сделалась императрицей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" name="Рисунок 9" descr="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260647"/>
            <a:ext cx="4212000" cy="540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Содержимое 11" descr="20.jpe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788024" y="260648"/>
            <a:ext cx="3780209" cy="540000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077072"/>
            <a:ext cx="8964488" cy="27809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Она славилась искусством управлять государством и выбирать себе приближённых.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В делах она принимала за образец Петра Великого и постоянно спрашивала себя: «Как бы поступил в таком случае Пётр?» Царствовала Екатерина  34 года.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 r="11464"/>
          <a:stretch>
            <a:fillRect/>
          </a:stretch>
        </p:blipFill>
        <p:spPr bwMode="auto">
          <a:xfrm>
            <a:off x="107504" y="260648"/>
            <a:ext cx="8907893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576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 Работа по учебнику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5" name="Содержимое 4" descr="Рисунок1.pn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1556792"/>
            <a:ext cx="2076561" cy="2736304"/>
          </a:xfrm>
          <a:prstGeom prst="rect">
            <a:avLst/>
          </a:prstGeom>
          <a:ln w="28575" cap="sq" cmpd="thickThin">
            <a:solidFill>
              <a:schemeClr val="bg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131840" y="1340768"/>
            <a:ext cx="5400600" cy="393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ctr">
              <a:spcBef>
                <a:spcPct val="20000"/>
              </a:spcBef>
            </a:pPr>
            <a:r>
              <a:rPr lang="ru-RU" sz="2800" dirty="0">
                <a:solidFill>
                  <a:srgbClr val="008000"/>
                </a:solidFill>
                <a:latin typeface="Comic Sans MS" pitchFamily="66" charset="0"/>
              </a:rPr>
              <a:t>Прочитайте </a:t>
            </a: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текст</a:t>
            </a:r>
          </a:p>
          <a:p>
            <a:pPr marL="514350" lvl="0" indent="-514350" algn="ctr">
              <a:spcBef>
                <a:spcPct val="20000"/>
              </a:spcBef>
            </a:pP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Comic Sans MS" pitchFamily="66" charset="0"/>
              </a:rPr>
              <a:t>«Путешествие в Петербург»</a:t>
            </a: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  </a:t>
            </a:r>
            <a:endParaRPr lang="ru-RU" sz="2800" dirty="0">
              <a:solidFill>
                <a:srgbClr val="008000"/>
              </a:solidFill>
              <a:latin typeface="Comic Sans MS" pitchFamily="66" charset="0"/>
            </a:endParaRPr>
          </a:p>
          <a:p>
            <a:pPr marL="514350" lvl="0" indent="-514350" algn="ctr">
              <a:spcBef>
                <a:spcPct val="20000"/>
              </a:spcBef>
            </a:pPr>
            <a:r>
              <a:rPr lang="ru-RU" sz="2800" dirty="0">
                <a:solidFill>
                  <a:srgbClr val="008000"/>
                </a:solidFill>
                <a:latin typeface="Comic Sans MS" pitchFamily="66" charset="0"/>
              </a:rPr>
              <a:t>на </a:t>
            </a: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с.106-107 </a:t>
            </a:r>
            <a:r>
              <a:rPr lang="ru-RU" sz="2800" dirty="0">
                <a:solidFill>
                  <a:srgbClr val="008000"/>
                </a:solidFill>
                <a:latin typeface="Comic Sans MS" pitchFamily="66" charset="0"/>
              </a:rPr>
              <a:t>учебника</a:t>
            </a:r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</a:rPr>
              <a:t>.</a:t>
            </a:r>
            <a:endParaRPr lang="en-US" sz="28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514350" lvl="0" indent="-514350" algn="ctr">
              <a:spcBef>
                <a:spcPct val="20000"/>
              </a:spcBef>
            </a:pPr>
            <a:endParaRPr lang="ru-RU" sz="2800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 marL="514350" lvl="0" indent="-514350" algn="ctr">
              <a:spcBef>
                <a:spcPct val="20000"/>
              </a:spcBef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Какие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изменения произошли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lvl="0" indent="-514350" algn="ctr">
              <a:spcBef>
                <a:spcPct val="20000"/>
              </a:spcBef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в Петербурге </a:t>
            </a:r>
            <a:endParaRPr lang="en-US" sz="28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lvl="0" indent="-514350" algn="ctr">
              <a:spcBef>
                <a:spcPct val="20000"/>
              </a:spcBef>
            </a:pP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при Екатерине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II </a:t>
            </a:r>
            <a:r>
              <a:rPr lang="ru-RU" sz="2800" dirty="0" smtClean="0">
                <a:solidFill>
                  <a:srgbClr val="FF0000"/>
                </a:solidFill>
                <a:latin typeface="Comic Sans MS" pitchFamily="66" charset="0"/>
              </a:rPr>
              <a:t>? </a:t>
            </a:r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5157192"/>
            <a:ext cx="8424936" cy="1396752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Самым многолюдным городом империи был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Санкт-Петербург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, который стал ещё красивее, чем прежде.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8964488" cy="466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203</Words>
  <Application>Microsoft Office PowerPoint</Application>
  <PresentationFormat>Экран (4:3)</PresentationFormat>
  <Paragraphs>86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Работа по учебнику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Как жили дворяне </vt:lpstr>
      <vt:lpstr>Слайд 18</vt:lpstr>
      <vt:lpstr>Слайд 19</vt:lpstr>
      <vt:lpstr>  Работа по учебнику</vt:lpstr>
      <vt:lpstr>Слайд 21</vt:lpstr>
      <vt:lpstr>Слайд 22</vt:lpstr>
      <vt:lpstr>Подведём итоги:</vt:lpstr>
      <vt:lpstr>Источники:</vt:lpstr>
      <vt:lpstr>Слайд 25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Oksana</cp:lastModifiedBy>
  <cp:revision>61</cp:revision>
  <dcterms:created xsi:type="dcterms:W3CDTF">2013-01-03T06:41:17Z</dcterms:created>
  <dcterms:modified xsi:type="dcterms:W3CDTF">2013-01-03T16:30:44Z</dcterms:modified>
</cp:coreProperties>
</file>