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58" r:id="rId4"/>
    <p:sldId id="278" r:id="rId5"/>
    <p:sldId id="269" r:id="rId6"/>
    <p:sldId id="273" r:id="rId7"/>
    <p:sldId id="276" r:id="rId8"/>
    <p:sldId id="277" r:id="rId9"/>
    <p:sldId id="274" r:id="rId10"/>
    <p:sldId id="270" r:id="rId11"/>
    <p:sldId id="265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B55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79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8F86C5-2A03-424F-BE62-4DEA89A0EA6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AD142C-7773-4323-A63D-D8286597E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D6420-3D67-446D-B291-3955650ADBAD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EA4135-0CAC-4365-9468-60B077D1FBA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BA5E-006B-4AB6-A2AC-FC0A7858A497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5C1B-03C6-44A5-9AE9-68FA005BF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3F45-FF3B-4A28-BA1D-E64F81FC5DF4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462E-C910-4BD4-B134-8ADA080E7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4B48-E32D-43BE-85B7-2EFCE213FA28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BB58-08A5-4250-91B5-762B0BB9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DE6C-A986-44E0-9177-B819CC368E3F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5AFD-8734-4328-ACF8-EFB26E8C9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30A4-B1E6-4EA3-A7BB-40B7A806FE7E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2759-70AF-4158-BA7B-362A33C69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5F0C-65ED-4AB8-8590-15ADC736EEBE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C10B-0554-49FE-A65E-A8BB62E5C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853C-B820-463B-8FAE-3B3BB66EE0C0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44CC-ECC6-4EF5-A508-E33953BF6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E4AC-1AC7-4FFC-A95F-0FDC193D802F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036B-16B2-483D-BE08-5AD91304F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1B4F-6216-47AA-8742-A195FF761005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8F57-E9D5-4B50-9F3B-6B8AC5B5D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1E1D-8718-4583-B28A-D2490FF881F1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0BD2-F5C0-4977-A51A-CCCC39276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671F-7FD1-4E93-8E2E-73D31CDB12A8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7D6A-C514-44A5-96A3-364EC2F6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7CCD86-2E15-42E6-B8A8-BB8562F25735}" type="datetime1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A9CD32-B1B5-401F-9FEB-56B07FF32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4;&#1077;&#1090;&#1083;&#1072;&#1085;&#1072;\&#1052;&#1086;&#1080;%20&#1076;&#1086;&#1082;&#1091;&#1084;&#1077;&#1085;&#1090;&#1099;\&#1047;&#1074;&#1091;&#1082;&#1080;%20&#1080;%20&#1092;&#1080;&#1083;&#1100;&#1084;&#1099;\ring-2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4;&#1077;&#1090;&#1083;&#1072;&#1085;&#1072;\&#1052;&#1086;&#1080;%20&#1076;&#1086;&#1082;&#1091;&#1084;&#1077;&#1085;&#1090;&#1099;\&#1047;&#1074;&#1091;&#1082;&#1080;%20&#1080;%20&#1092;&#1080;&#1083;&#1100;&#1084;&#1099;\ring-2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4;&#1077;&#1090;&#1083;&#1072;&#1085;&#1072;\&#1052;&#1086;&#1080;%20&#1076;&#1086;&#1082;&#1091;&#1084;&#1077;&#1085;&#1090;&#1099;\&#1047;&#1074;&#1091;&#1082;&#1080;%20&#1080;%20&#1092;&#1080;&#1083;&#1100;&#1084;&#1099;\ring-2.mp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экос.gif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B729-EAAA-4845-967E-FEFEEBEBCC2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857232"/>
            <a:ext cx="74295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/>
                <a:solidFill>
                  <a:schemeClr val="tx2">
                    <a:lumMod val="75000"/>
                  </a:schemeClr>
                </a:solidFill>
              </a:rPr>
              <a:t>Природное сообщество.</a:t>
            </a:r>
          </a:p>
          <a:p>
            <a:pPr algn="ctr">
              <a:defRPr/>
            </a:pPr>
            <a:r>
              <a:rPr lang="ru-RU" sz="4000" b="1" dirty="0">
                <a:ln/>
                <a:solidFill>
                  <a:schemeClr val="tx2">
                    <a:lumMod val="75000"/>
                  </a:schemeClr>
                </a:solidFill>
              </a:rPr>
              <a:t>Экологические факторы среды.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57250"/>
            <a:ext cx="3143250" cy="642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Тема урока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3563" y="4786313"/>
            <a:ext cx="2857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С.П.Воронина,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Учитель биологии,</a:t>
            </a: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МОУ ООШ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№4,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Г. Новокуйбышевска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2060"/>
                </a:solidFill>
              </a:rPr>
              <a:t>Экологические факторы среды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57188" y="1571625"/>
            <a:ext cx="242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Абиотические  факторы среды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1813" y="2143125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Биотические </a:t>
            </a:r>
          </a:p>
          <a:p>
            <a:r>
              <a:rPr lang="ru-RU" sz="2400">
                <a:solidFill>
                  <a:srgbClr val="C00000"/>
                </a:solidFill>
              </a:rPr>
              <a:t>факторы среды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43625" y="2786063"/>
            <a:ext cx="2714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Антропогенные факторы среды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2857500"/>
            <a:ext cx="2214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 факторы неживой природы</a:t>
            </a:r>
          </a:p>
          <a:p>
            <a:r>
              <a:rPr lang="ru-RU"/>
              <a:t>( свет, ветер, дождь, температура, давление)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3357563"/>
            <a:ext cx="20716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 связи между разными живыми организмами :</a:t>
            </a:r>
          </a:p>
          <a:p>
            <a:r>
              <a:rPr lang="ru-RU"/>
              <a:t>Паразитизм</a:t>
            </a:r>
          </a:p>
          <a:p>
            <a:r>
              <a:rPr lang="ru-RU"/>
              <a:t>Симбиоз</a:t>
            </a:r>
          </a:p>
          <a:p>
            <a:r>
              <a:rPr lang="ru-RU"/>
              <a:t>хищничество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6500" y="4071938"/>
            <a:ext cx="2214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 факторы воздействия человеческой деятельности на живую и неживую природу</a:t>
            </a:r>
          </a:p>
        </p:txBody>
      </p:sp>
      <p:pic>
        <p:nvPicPr>
          <p:cNvPr id="4113" name="Picture 17" descr="C:\Documents and Settings\Светлана\Мои документы\Мои рисунки\промышленные стоки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0" y="2071678"/>
            <a:ext cx="4214810" cy="4402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15" name="Picture 19" descr="C:\Documents and Settings\Светлана\Мои документы\Мои рисунки\факела газа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0" y="1071546"/>
            <a:ext cx="4572032" cy="4604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18" name="Picture 22" descr="C:\Documents and Settings\Светлана\Мои документы\Мои рисунки\мусор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1714480" y="1071546"/>
            <a:ext cx="4214842" cy="47768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16" name="Picture 20" descr="C:\Documents and Settings\Светлана\Мои документы\Мои рисунки\утилизация мусора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500034" y="1857364"/>
            <a:ext cx="4792228" cy="4714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14" name="Picture 18" descr="C:\Documents and Settings\Светлана\Мои документы\Мои рисунки\труба котельно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643050"/>
            <a:ext cx="3720386" cy="4216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C063C-4957-4E2C-B6F2-344D6D6C26F1}" type="slidenum">
              <a:rPr lang="ru-RU" sz="14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10</a:t>
            </a:fld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C:\Documents and Settings\Светлана\Мои документы\Мои рисунки\охот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2071678"/>
            <a:ext cx="2619390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27" name="Picture 3" descr="C:\Documents and Settings\Светлана\Мои документы\Мои рисунки\овцебы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1143000"/>
            <a:ext cx="4643438" cy="34829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6628" name="Picture 4" descr="C:\Documents and Settings\Светлана\Мои документы\Мои рисунки\сайгак.jpg"/>
          <p:cNvPicPr>
            <a:picLocks noChangeAspect="1" noChangeArrowheads="1"/>
          </p:cNvPicPr>
          <p:nvPr/>
        </p:nvPicPr>
        <p:blipFill>
          <a:blip r:embed="rId10">
            <a:lum contrast="10000"/>
          </a:blip>
          <a:srcRect/>
          <a:stretch>
            <a:fillRect/>
          </a:stretch>
        </p:blipFill>
        <p:spPr bwMode="auto">
          <a:xfrm>
            <a:off x="3571875" y="2214563"/>
            <a:ext cx="3571875" cy="40481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285750" y="4214813"/>
            <a:ext cx="1500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Овцебык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57625" y="5429250"/>
            <a:ext cx="1857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Сайгак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  <p:bldP spid="6" grpId="0"/>
      <p:bldP spid="7" grpId="0"/>
      <p:bldP spid="8" grpId="0"/>
      <p:bldP spid="9" grpId="0"/>
      <p:bldP spid="32" grpId="0"/>
      <p:bldP spid="32" grpId="1"/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143875" cy="785813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Вспомним термины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29375" y="6492875"/>
            <a:ext cx="2133600" cy="365125"/>
          </a:xfrm>
        </p:spPr>
        <p:txBody>
          <a:bodyPr/>
          <a:lstStyle/>
          <a:p>
            <a:pPr>
              <a:defRPr/>
            </a:pPr>
            <a:fld id="{FB4B7230-D4AD-44D3-BCB2-5F1AF511799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71813" y="642938"/>
            <a:ext cx="5500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Весь комплекс совместно живущих и связанных друг с другом видов называют </a:t>
            </a:r>
            <a:r>
              <a:rPr lang="ru-RU" b="1" i="1"/>
              <a:t>биоценозом</a:t>
            </a:r>
            <a:r>
              <a:rPr lang="ru-RU"/>
              <a:t> (“биос” – жизнь, “ценос” – сообщество).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785813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 Б</a:t>
            </a:r>
            <a:r>
              <a:rPr lang="ru-RU" sz="2000" i="1">
                <a:solidFill>
                  <a:srgbClr val="C00000"/>
                </a:solidFill>
              </a:rPr>
              <a:t>иоценоз</a:t>
            </a:r>
            <a:endParaRPr lang="ru-RU" sz="2000">
              <a:solidFill>
                <a:srgbClr val="C00000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57188" y="1571625"/>
            <a:ext cx="242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Абиотические  факторы среды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71813" y="1571625"/>
            <a:ext cx="4643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Это факторы неживой природы</a:t>
            </a:r>
          </a:p>
          <a:p>
            <a:pPr algn="just"/>
            <a:r>
              <a:rPr lang="ru-RU"/>
              <a:t>( свет, ветер, дождь, температура, давление)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5750" y="2428875"/>
            <a:ext cx="264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Биотические </a:t>
            </a:r>
          </a:p>
          <a:p>
            <a:r>
              <a:rPr lang="ru-RU" sz="2000">
                <a:solidFill>
                  <a:srgbClr val="C00000"/>
                </a:solidFill>
              </a:rPr>
              <a:t>Факторы среды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071813" y="2428875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совокупность влияний жизнедеятельности одних организмов на жизнедеятельность других, а также на неживую среду обитания.</a:t>
            </a:r>
          </a:p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28688" y="3643313"/>
            <a:ext cx="8215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>
                <a:ea typeface="Times New Roman" pitchFamily="18" charset="0"/>
                <a:cs typeface="Arial" charset="0"/>
              </a:rPr>
              <a:t>– форма взаимоотношений разных организмов, один из которых является </a:t>
            </a:r>
            <a:r>
              <a:rPr lang="ru-RU" b="1" i="1">
                <a:ea typeface="Times New Roman" pitchFamily="18" charset="0"/>
                <a:cs typeface="Arial" charset="0"/>
              </a:rPr>
              <a:t>паразитом</a:t>
            </a:r>
            <a:r>
              <a:rPr lang="ru-RU">
                <a:ea typeface="Times New Roman" pitchFamily="18" charset="0"/>
                <a:cs typeface="Arial" charset="0"/>
              </a:rPr>
              <a:t>, а другой </a:t>
            </a:r>
            <a:r>
              <a:rPr lang="ru-RU" b="1" i="1">
                <a:ea typeface="Times New Roman" pitchFamily="18" charset="0"/>
                <a:cs typeface="Arial" charset="0"/>
              </a:rPr>
              <a:t>хозяином</a:t>
            </a:r>
            <a:r>
              <a:rPr lang="ru-RU">
                <a:ea typeface="Times New Roman" pitchFamily="18" charset="0"/>
                <a:cs typeface="Arial" charset="0"/>
              </a:rPr>
              <a:t>. Паразит – организм, живущий за счет особей другого вида (с нанесением им вреда) и тесно с ними связанный в своем жизненном цикле. Хозяин – организм в котором или на котором живет паразит и за счет которого он питается.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7188" y="3286125"/>
            <a:ext cx="1606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C00000"/>
                </a:solidFill>
                <a:cs typeface="Arial" charset="0"/>
              </a:rPr>
              <a:t>Паразитизм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5750" y="5286375"/>
            <a:ext cx="235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Антропогенные факторы среды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43188" y="5286375"/>
            <a:ext cx="6215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 факторы воздействия человеческой деятельности на живую и неживую природу.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5750" y="6000750"/>
            <a:ext cx="2643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cs typeface="Arial" charset="0"/>
              </a:rPr>
              <a:t>Симбиоз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14625" y="5929313"/>
            <a:ext cx="6000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 взаимовыгодное сожительство одного вида с другим.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2292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</a:rPr>
              <a:t>Выпиши номера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400" b="1" smtClean="0">
                <a:solidFill>
                  <a:srgbClr val="002060"/>
                </a:solidFill>
              </a:rPr>
              <a:t>1вариант</a:t>
            </a:r>
            <a:r>
              <a:rPr lang="ru-RU" sz="2400" smtClean="0"/>
              <a:t> – </a:t>
            </a:r>
            <a:r>
              <a:rPr lang="ru-RU" sz="2400" smtClean="0">
                <a:solidFill>
                  <a:srgbClr val="002060"/>
                </a:solidFill>
              </a:rPr>
              <a:t>абиотических факторов;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>
                <a:solidFill>
                  <a:srgbClr val="002060"/>
                </a:solidFill>
              </a:rPr>
              <a:t>2 вариант – </a:t>
            </a:r>
            <a:r>
              <a:rPr lang="ru-RU" sz="2400" smtClean="0">
                <a:solidFill>
                  <a:srgbClr val="002060"/>
                </a:solidFill>
              </a:rPr>
              <a:t>биотических факторов;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400" b="1" smtClean="0">
                <a:solidFill>
                  <a:srgbClr val="002060"/>
                </a:solidFill>
              </a:rPr>
              <a:t>3вариант – </a:t>
            </a:r>
            <a:r>
              <a:rPr lang="ru-RU" sz="2400" smtClean="0">
                <a:solidFill>
                  <a:srgbClr val="002060"/>
                </a:solidFill>
              </a:rPr>
              <a:t>антропогенных факторов;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Вырубка лесов;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Сильный мороз;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Загрязнение водоемов, сточными водами;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Наводнение;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Симбиоз  гриба и корней деревьев;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Рыхление почвы дождевыми червями;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Опыление цветов насекомыми;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Засуха;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Создание заповедников;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400" b="1" smtClean="0"/>
              <a:t>Обильный снегопад;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22629-286D-40EF-80EC-8DE31B2D32E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Setup\res\res4975C4F8-2464-42EE-9B62-31F4807C3A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357438"/>
            <a:ext cx="76438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Что такое природное сообщество?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1571625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z="2000" dirty="0" smtClean="0"/>
              <a:t>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Природное сообщество </a:t>
            </a:r>
            <a:r>
              <a:rPr lang="ru-RU" sz="2000" dirty="0" smtClean="0"/>
              <a:t>это такое </a:t>
            </a:r>
            <a:r>
              <a:rPr lang="ru-RU" sz="2000" b="1" dirty="0" smtClean="0"/>
              <a:t>сообщество</a:t>
            </a:r>
            <a:r>
              <a:rPr lang="ru-RU" sz="2000" dirty="0" smtClean="0"/>
              <a:t> организмов, в котором совместно живущие виды оказываются приспособленными к определенному комплексу </a:t>
            </a:r>
            <a:r>
              <a:rPr lang="ru-RU" sz="2000" b="1" dirty="0" smtClean="0"/>
              <a:t>условий среды обитания  </a:t>
            </a:r>
            <a:r>
              <a:rPr lang="ru-RU" sz="2000" dirty="0" smtClean="0"/>
              <a:t>и поддерживают свое существование через связи друг с другом.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E018C-32D9-46D5-AA0B-33E0B7A33C90}" type="slidenum">
              <a:rPr lang="ru-RU" sz="14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2</a:t>
            </a:fld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01062" cy="500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Биоценоз – сложная природная система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9" name="Текст 3"/>
          <p:cNvSpPr>
            <a:spLocks noGrp="1"/>
          </p:cNvSpPr>
          <p:nvPr>
            <p:ph type="body" sz="half" idx="2"/>
          </p:nvPr>
        </p:nvSpPr>
        <p:spPr>
          <a:xfrm>
            <a:off x="0" y="500063"/>
            <a:ext cx="3571875" cy="5929312"/>
          </a:xfrm>
        </p:spPr>
        <p:txBody>
          <a:bodyPr/>
          <a:lstStyle/>
          <a:p>
            <a:pPr eaLnBrk="1" hangingPunct="1"/>
            <a:r>
              <a:rPr lang="ru-RU" sz="1800" smtClean="0"/>
              <a:t>Весь комплекс совместно живущих и связанных друг с другом видов называют </a:t>
            </a:r>
            <a:r>
              <a:rPr lang="ru-RU" sz="1800" b="1" i="1" smtClean="0"/>
              <a:t>биоценозом</a:t>
            </a:r>
            <a:r>
              <a:rPr lang="ru-RU" sz="1800" smtClean="0"/>
              <a:t> (“биос” – жизнь, “ценос” – сообщество).</a:t>
            </a:r>
          </a:p>
          <a:p>
            <a:pPr eaLnBrk="1" hangingPunct="1"/>
            <a:r>
              <a:rPr lang="ru-RU" sz="1600" smtClean="0"/>
              <a:t>В природе биоценозы бывают разного масштаба. Это, например, биоценоз моховой кочки, разрушающегося пня, луга, пруда, болота, леса .</a:t>
            </a:r>
          </a:p>
          <a:p>
            <a:pPr algn="just" eaLnBrk="1" hangingPunct="1"/>
            <a:r>
              <a:rPr lang="ru-RU" sz="1800" smtClean="0"/>
              <a:t>Существуют рукотворные биоценозы – аквариум, террариум, теплица, оранжерея. Более мелкие биоценозы являются в природе частями более крупных, как, например, все обитатели лесной поляны или ствола упавшего дерева – часть общего биоценоза леса, а прибрежные и донные биоценозы – части общего речного или озерного сообщества.</a:t>
            </a:r>
          </a:p>
          <a:p>
            <a:pPr eaLnBrk="1" hangingPunct="1"/>
            <a:endParaRPr lang="ru-RU" smtClean="0"/>
          </a:p>
        </p:txBody>
      </p:sp>
      <p:pic>
        <p:nvPicPr>
          <p:cNvPr id="4100" name="Содержимое 4" descr="E:\Setup\res\resAFF28261-F36F-401F-BB93-75B0459B818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857250"/>
            <a:ext cx="5357812" cy="557212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420BD-9A35-44F1-9445-A542D4054293}" type="slidenum">
              <a:rPr lang="ru-RU" sz="14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2060"/>
                </a:solidFill>
              </a:rPr>
              <a:t>Экологические факторы среды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57188" y="1571625"/>
            <a:ext cx="242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Абиотические  факторы среды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2857500"/>
            <a:ext cx="2214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 факторы неживой природы</a:t>
            </a:r>
          </a:p>
          <a:p>
            <a:r>
              <a:rPr lang="ru-RU"/>
              <a:t>( свет, ветер, дождь, температура, давление)</a:t>
            </a:r>
          </a:p>
        </p:txBody>
      </p:sp>
      <p:pic>
        <p:nvPicPr>
          <p:cNvPr id="10" name="Рисунок 9" descr="47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143125"/>
            <a:ext cx="5810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Documents and Settings\Светлана\Мои документы\Моя музыка\Ранетки\фекси\Animals\42071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3929063" y="3143250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Documents and Settings\Светлана\Мои документы\Моя музыка\Ранетки\фекси\Animals\408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1643063"/>
            <a:ext cx="5572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Documents and Settings\Светлана\Мои документы\Моя музыка\Ранетки\фекси\Animals\4850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1214438"/>
            <a:ext cx="57864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C:\Documents and Settings\Светлана\Мои документы\Моя музыка\Ранетки\фекси\Animals\4710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2214563"/>
            <a:ext cx="63214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B685F-EB63-4996-A21E-6BAFE147690D}" type="slidenum">
              <a:rPr lang="ru-RU" sz="14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4</a:t>
            </a:fld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2060"/>
                </a:solidFill>
              </a:rPr>
              <a:t>Экологические факторы среды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1428750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Биотические </a:t>
            </a:r>
          </a:p>
          <a:p>
            <a:r>
              <a:rPr lang="ru-RU" sz="2400">
                <a:solidFill>
                  <a:srgbClr val="C00000"/>
                </a:solidFill>
              </a:rPr>
              <a:t>факторы среды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2428875"/>
            <a:ext cx="20716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 связи между разными живыми организмами :</a:t>
            </a:r>
          </a:p>
          <a:p>
            <a:r>
              <a:rPr lang="ru-RU"/>
              <a:t>Паразитизм</a:t>
            </a:r>
          </a:p>
          <a:p>
            <a:r>
              <a:rPr lang="ru-RU"/>
              <a:t>Симбиоз</a:t>
            </a:r>
          </a:p>
          <a:p>
            <a:r>
              <a:rPr lang="ru-RU"/>
              <a:t>хищничество </a:t>
            </a:r>
          </a:p>
        </p:txBody>
      </p:sp>
      <p:pic>
        <p:nvPicPr>
          <p:cNvPr id="4109" name="Picture 13" descr="C:\Documents and Settings\Светлана\Мои документы\Моя музыка\Ранетки\фекси\Animals\47106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57500" y="1214438"/>
            <a:ext cx="595788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00813" y="1428750"/>
            <a:ext cx="2000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33CC"/>
                </a:solidFill>
              </a:rPr>
              <a:t>хищник</a:t>
            </a:r>
          </a:p>
        </p:txBody>
      </p:sp>
      <p:pic>
        <p:nvPicPr>
          <p:cNvPr id="4110" name="Picture 14" descr="C:\Documents and Settings\Светлана\Мои документы\Мои рисунки\ком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500188"/>
            <a:ext cx="577056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00813" y="1857375"/>
            <a:ext cx="178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33CC"/>
                </a:solidFill>
              </a:rPr>
              <a:t>паразит</a:t>
            </a:r>
          </a:p>
        </p:txBody>
      </p:sp>
      <p:pic>
        <p:nvPicPr>
          <p:cNvPr id="4111" name="Picture 15" descr="C:\Documents and Settings\Светлана\Мои документы\Мои рисунки\повел 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238250"/>
            <a:ext cx="3286125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C:\Documents and Settings\Светлана\Мои документы\Мои рисунки\стериум паразит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3357563" y="1558925"/>
            <a:ext cx="31496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E:\Setup\res\res597CD191-0396-4D1B-8714-86FAF65B221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1643063"/>
            <a:ext cx="40719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57688" y="478631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симбиоз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7307-452D-4C18-A40E-302DB0D8BB0D}" type="slidenum">
              <a:rPr lang="ru-RU" sz="1400" smtClean="0">
                <a:solidFill>
                  <a:schemeClr val="tx2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5" grpId="1"/>
      <p:bldP spid="17" grpId="0"/>
      <p:bldP spid="17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Тревожный звонок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3A687-16C4-484F-B1D9-25D2DE8E2CD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Кольцо 5"/>
          <p:cNvSpPr/>
          <p:nvPr/>
        </p:nvSpPr>
        <p:spPr>
          <a:xfrm>
            <a:off x="1285875" y="857250"/>
            <a:ext cx="6143625" cy="5715000"/>
          </a:xfrm>
          <a:prstGeom prst="donut">
            <a:avLst>
              <a:gd name="adj" fmla="val 18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572250" y="32146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6286500" y="2428875"/>
            <a:ext cx="642938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14938" y="12858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929313" y="17145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357688" y="10715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643188" y="15001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429000" y="11430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500188" y="34290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643063" y="271462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000250" y="200025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428875" y="53578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857375" y="47863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1500188" y="41433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6" name="TextBox 19"/>
          <p:cNvSpPr txBox="1">
            <a:spLocks noChangeArrowheads="1"/>
          </p:cNvSpPr>
          <p:nvPr/>
        </p:nvSpPr>
        <p:spPr bwMode="auto">
          <a:xfrm>
            <a:off x="6715125" y="3286125"/>
            <a:ext cx="21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87" name="TextBox 20"/>
          <p:cNvSpPr txBox="1">
            <a:spLocks noChangeArrowheads="1"/>
          </p:cNvSpPr>
          <p:nvPr/>
        </p:nvSpPr>
        <p:spPr bwMode="auto">
          <a:xfrm>
            <a:off x="6500813" y="2428875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88" name="TextBox 21"/>
          <p:cNvSpPr txBox="1">
            <a:spLocks noChangeArrowheads="1"/>
          </p:cNvSpPr>
          <p:nvPr/>
        </p:nvSpPr>
        <p:spPr bwMode="auto">
          <a:xfrm>
            <a:off x="6072188" y="1785938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89" name="TextBox 22"/>
          <p:cNvSpPr txBox="1">
            <a:spLocks noChangeArrowheads="1"/>
          </p:cNvSpPr>
          <p:nvPr/>
        </p:nvSpPr>
        <p:spPr bwMode="auto">
          <a:xfrm>
            <a:off x="5357813" y="1357313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190" name="TextBox 23"/>
          <p:cNvSpPr txBox="1">
            <a:spLocks noChangeArrowheads="1"/>
          </p:cNvSpPr>
          <p:nvPr/>
        </p:nvSpPr>
        <p:spPr bwMode="auto">
          <a:xfrm>
            <a:off x="4572000" y="1143000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91" name="TextBox 24"/>
          <p:cNvSpPr txBox="1">
            <a:spLocks noChangeArrowheads="1"/>
          </p:cNvSpPr>
          <p:nvPr/>
        </p:nvSpPr>
        <p:spPr bwMode="auto">
          <a:xfrm>
            <a:off x="3571875" y="1214438"/>
            <a:ext cx="214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92" name="TextBox 25"/>
          <p:cNvSpPr txBox="1">
            <a:spLocks noChangeArrowheads="1"/>
          </p:cNvSpPr>
          <p:nvPr/>
        </p:nvSpPr>
        <p:spPr bwMode="auto">
          <a:xfrm>
            <a:off x="2857500" y="1571625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193" name="TextBox 26"/>
          <p:cNvSpPr txBox="1">
            <a:spLocks noChangeArrowheads="1"/>
          </p:cNvSpPr>
          <p:nvPr/>
        </p:nvSpPr>
        <p:spPr bwMode="auto">
          <a:xfrm>
            <a:off x="2143125" y="2071688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194" name="TextBox 27"/>
          <p:cNvSpPr txBox="1">
            <a:spLocks noChangeArrowheads="1"/>
          </p:cNvSpPr>
          <p:nvPr/>
        </p:nvSpPr>
        <p:spPr bwMode="auto">
          <a:xfrm>
            <a:off x="1785938" y="2786063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195" name="TextBox 28"/>
          <p:cNvSpPr txBox="1">
            <a:spLocks noChangeArrowheads="1"/>
          </p:cNvSpPr>
          <p:nvPr/>
        </p:nvSpPr>
        <p:spPr bwMode="auto">
          <a:xfrm>
            <a:off x="1500188" y="3500438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96" name="TextBox 29"/>
          <p:cNvSpPr txBox="1">
            <a:spLocks noChangeArrowheads="1"/>
          </p:cNvSpPr>
          <p:nvPr/>
        </p:nvSpPr>
        <p:spPr bwMode="auto">
          <a:xfrm>
            <a:off x="1571625" y="42148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7197" name="TextBox 30"/>
          <p:cNvSpPr txBox="1">
            <a:spLocks noChangeArrowheads="1"/>
          </p:cNvSpPr>
          <p:nvPr/>
        </p:nvSpPr>
        <p:spPr bwMode="auto">
          <a:xfrm>
            <a:off x="1928813" y="485775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7198" name="TextBox 31"/>
          <p:cNvSpPr txBox="1">
            <a:spLocks noChangeArrowheads="1"/>
          </p:cNvSpPr>
          <p:nvPr/>
        </p:nvSpPr>
        <p:spPr bwMode="auto">
          <a:xfrm>
            <a:off x="2500313" y="535781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57875" y="33575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86438" y="2714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86375" y="235743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57750" y="2000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86250" y="1928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714750" y="19288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14688" y="2071688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86063" y="2357438"/>
            <a:ext cx="214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00313" y="28575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57438" y="34290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7209" name="TextBox 42"/>
          <p:cNvSpPr txBox="1">
            <a:spLocks noChangeArrowheads="1"/>
          </p:cNvSpPr>
          <p:nvPr/>
        </p:nvSpPr>
        <p:spPr bwMode="auto">
          <a:xfrm>
            <a:off x="2428875" y="40005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14625" y="442912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7211" name="TextBox 44"/>
          <p:cNvSpPr txBox="1">
            <a:spLocks noChangeArrowheads="1"/>
          </p:cNvSpPr>
          <p:nvPr/>
        </p:nvSpPr>
        <p:spPr bwMode="auto">
          <a:xfrm>
            <a:off x="3071813" y="47148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6" name="Блок-схема: узел 45"/>
          <p:cNvSpPr/>
          <p:nvPr/>
        </p:nvSpPr>
        <p:spPr>
          <a:xfrm>
            <a:off x="3214688" y="57150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7" name="Блок-схема: узел 46"/>
          <p:cNvSpPr/>
          <p:nvPr/>
        </p:nvSpPr>
        <p:spPr>
          <a:xfrm>
            <a:off x="4071938" y="57864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8" name="Блок-схема: узел 47"/>
          <p:cNvSpPr/>
          <p:nvPr/>
        </p:nvSpPr>
        <p:spPr>
          <a:xfrm>
            <a:off x="5000625" y="56435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5786438" y="52863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6357938" y="46434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7217" name="TextBox 50"/>
          <p:cNvSpPr txBox="1">
            <a:spLocks noChangeArrowheads="1"/>
          </p:cNvSpPr>
          <p:nvPr/>
        </p:nvSpPr>
        <p:spPr bwMode="auto">
          <a:xfrm>
            <a:off x="3214688" y="578643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218" name="TextBox 51"/>
          <p:cNvSpPr txBox="1">
            <a:spLocks noChangeArrowheads="1"/>
          </p:cNvSpPr>
          <p:nvPr/>
        </p:nvSpPr>
        <p:spPr bwMode="auto">
          <a:xfrm>
            <a:off x="4071938" y="585787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219" name="TextBox 52"/>
          <p:cNvSpPr txBox="1">
            <a:spLocks noChangeArrowheads="1"/>
          </p:cNvSpPr>
          <p:nvPr/>
        </p:nvSpPr>
        <p:spPr bwMode="auto">
          <a:xfrm>
            <a:off x="5072063" y="571500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7220" name="TextBox 53"/>
          <p:cNvSpPr txBox="1">
            <a:spLocks noChangeArrowheads="1"/>
          </p:cNvSpPr>
          <p:nvPr/>
        </p:nvSpPr>
        <p:spPr bwMode="auto">
          <a:xfrm>
            <a:off x="5786438" y="535781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7221" name="TextBox 54"/>
          <p:cNvSpPr txBox="1">
            <a:spLocks noChangeArrowheads="1"/>
          </p:cNvSpPr>
          <p:nvPr/>
        </p:nvSpPr>
        <p:spPr bwMode="auto">
          <a:xfrm>
            <a:off x="6429375" y="471487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7222" name="TextBox 55"/>
          <p:cNvSpPr txBox="1">
            <a:spLocks noChangeArrowheads="1"/>
          </p:cNvSpPr>
          <p:nvPr/>
        </p:nvSpPr>
        <p:spPr bwMode="auto">
          <a:xfrm>
            <a:off x="3500438" y="492918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071938" y="500062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643438" y="492918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7225" name="TextBox 58"/>
          <p:cNvSpPr txBox="1">
            <a:spLocks noChangeArrowheads="1"/>
          </p:cNvSpPr>
          <p:nvPr/>
        </p:nvSpPr>
        <p:spPr bwMode="auto">
          <a:xfrm>
            <a:off x="5286375" y="4714875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715000" y="4214813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pic>
        <p:nvPicPr>
          <p:cNvPr id="61" name="ring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88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6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0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10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10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16386" grpId="0"/>
      <p:bldP spid="33" grpId="0"/>
      <p:bldP spid="33" grpId="1"/>
      <p:bldP spid="33" grpId="2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2" grpId="0"/>
      <p:bldP spid="42" grpId="1"/>
      <p:bldP spid="44" grpId="0"/>
      <p:bldP spid="57" grpId="0"/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Тревожный звонок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0044-336A-4005-ACE5-0754A6FA297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Кольцо 5"/>
          <p:cNvSpPr/>
          <p:nvPr/>
        </p:nvSpPr>
        <p:spPr>
          <a:xfrm>
            <a:off x="1285875" y="857250"/>
            <a:ext cx="6143625" cy="5715000"/>
          </a:xfrm>
          <a:prstGeom prst="donut">
            <a:avLst>
              <a:gd name="adj" fmla="val 18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572250" y="32146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6286500" y="2428875"/>
            <a:ext cx="642938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14938" y="12858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929313" y="17145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357688" y="10715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643188" y="15001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429000" y="11430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500188" y="34290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643063" y="271462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000250" y="200025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428875" y="53578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857375" y="47863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1500188" y="41433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10" name="TextBox 19"/>
          <p:cNvSpPr txBox="1">
            <a:spLocks noChangeArrowheads="1"/>
          </p:cNvSpPr>
          <p:nvPr/>
        </p:nvSpPr>
        <p:spPr bwMode="auto">
          <a:xfrm>
            <a:off x="6715125" y="3286125"/>
            <a:ext cx="21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211" name="TextBox 20"/>
          <p:cNvSpPr txBox="1">
            <a:spLocks noChangeArrowheads="1"/>
          </p:cNvSpPr>
          <p:nvPr/>
        </p:nvSpPr>
        <p:spPr bwMode="auto">
          <a:xfrm>
            <a:off x="6500813" y="2428875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12" name="TextBox 21"/>
          <p:cNvSpPr txBox="1">
            <a:spLocks noChangeArrowheads="1"/>
          </p:cNvSpPr>
          <p:nvPr/>
        </p:nvSpPr>
        <p:spPr bwMode="auto">
          <a:xfrm>
            <a:off x="6072188" y="1785938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213" name="TextBox 22"/>
          <p:cNvSpPr txBox="1">
            <a:spLocks noChangeArrowheads="1"/>
          </p:cNvSpPr>
          <p:nvPr/>
        </p:nvSpPr>
        <p:spPr bwMode="auto">
          <a:xfrm>
            <a:off x="5357813" y="1357313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214" name="TextBox 23"/>
          <p:cNvSpPr txBox="1">
            <a:spLocks noChangeArrowheads="1"/>
          </p:cNvSpPr>
          <p:nvPr/>
        </p:nvSpPr>
        <p:spPr bwMode="auto">
          <a:xfrm>
            <a:off x="4572000" y="1143000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215" name="TextBox 24"/>
          <p:cNvSpPr txBox="1">
            <a:spLocks noChangeArrowheads="1"/>
          </p:cNvSpPr>
          <p:nvPr/>
        </p:nvSpPr>
        <p:spPr bwMode="auto">
          <a:xfrm>
            <a:off x="3571875" y="1214438"/>
            <a:ext cx="214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216" name="TextBox 25"/>
          <p:cNvSpPr txBox="1">
            <a:spLocks noChangeArrowheads="1"/>
          </p:cNvSpPr>
          <p:nvPr/>
        </p:nvSpPr>
        <p:spPr bwMode="auto">
          <a:xfrm>
            <a:off x="2857500" y="1571625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217" name="TextBox 26"/>
          <p:cNvSpPr txBox="1">
            <a:spLocks noChangeArrowheads="1"/>
          </p:cNvSpPr>
          <p:nvPr/>
        </p:nvSpPr>
        <p:spPr bwMode="auto">
          <a:xfrm>
            <a:off x="2143125" y="2071688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218" name="TextBox 27"/>
          <p:cNvSpPr txBox="1">
            <a:spLocks noChangeArrowheads="1"/>
          </p:cNvSpPr>
          <p:nvPr/>
        </p:nvSpPr>
        <p:spPr bwMode="auto">
          <a:xfrm>
            <a:off x="1785938" y="2786063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219" name="TextBox 28"/>
          <p:cNvSpPr txBox="1">
            <a:spLocks noChangeArrowheads="1"/>
          </p:cNvSpPr>
          <p:nvPr/>
        </p:nvSpPr>
        <p:spPr bwMode="auto">
          <a:xfrm>
            <a:off x="1500188" y="3500438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220" name="TextBox 29"/>
          <p:cNvSpPr txBox="1">
            <a:spLocks noChangeArrowheads="1"/>
          </p:cNvSpPr>
          <p:nvPr/>
        </p:nvSpPr>
        <p:spPr bwMode="auto">
          <a:xfrm>
            <a:off x="1571625" y="42148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221" name="TextBox 30"/>
          <p:cNvSpPr txBox="1">
            <a:spLocks noChangeArrowheads="1"/>
          </p:cNvSpPr>
          <p:nvPr/>
        </p:nvSpPr>
        <p:spPr bwMode="auto">
          <a:xfrm>
            <a:off x="1928813" y="485775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222" name="TextBox 31"/>
          <p:cNvSpPr txBox="1">
            <a:spLocks noChangeArrowheads="1"/>
          </p:cNvSpPr>
          <p:nvPr/>
        </p:nvSpPr>
        <p:spPr bwMode="auto">
          <a:xfrm>
            <a:off x="2500313" y="535781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57875" y="33575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86438" y="2714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86375" y="235743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8226" name="TextBox 35"/>
          <p:cNvSpPr txBox="1">
            <a:spLocks noChangeArrowheads="1"/>
          </p:cNvSpPr>
          <p:nvPr/>
        </p:nvSpPr>
        <p:spPr bwMode="auto">
          <a:xfrm>
            <a:off x="4857750" y="2000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8227" name="TextBox 36"/>
          <p:cNvSpPr txBox="1">
            <a:spLocks noChangeArrowheads="1"/>
          </p:cNvSpPr>
          <p:nvPr/>
        </p:nvSpPr>
        <p:spPr bwMode="auto">
          <a:xfrm>
            <a:off x="4286250" y="1928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714750" y="19288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8229" name="TextBox 38"/>
          <p:cNvSpPr txBox="1">
            <a:spLocks noChangeArrowheads="1"/>
          </p:cNvSpPr>
          <p:nvPr/>
        </p:nvSpPr>
        <p:spPr bwMode="auto">
          <a:xfrm>
            <a:off x="3214688" y="2071688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230" name="TextBox 39"/>
          <p:cNvSpPr txBox="1">
            <a:spLocks noChangeArrowheads="1"/>
          </p:cNvSpPr>
          <p:nvPr/>
        </p:nvSpPr>
        <p:spPr bwMode="auto">
          <a:xfrm>
            <a:off x="2786063" y="2357438"/>
            <a:ext cx="214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231" name="TextBox 40"/>
          <p:cNvSpPr txBox="1">
            <a:spLocks noChangeArrowheads="1"/>
          </p:cNvSpPr>
          <p:nvPr/>
        </p:nvSpPr>
        <p:spPr bwMode="auto">
          <a:xfrm>
            <a:off x="2500313" y="28575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8232" name="TextBox 41"/>
          <p:cNvSpPr txBox="1">
            <a:spLocks noChangeArrowheads="1"/>
          </p:cNvSpPr>
          <p:nvPr/>
        </p:nvSpPr>
        <p:spPr bwMode="auto">
          <a:xfrm>
            <a:off x="2357438" y="34290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8233" name="TextBox 42"/>
          <p:cNvSpPr txBox="1">
            <a:spLocks noChangeArrowheads="1"/>
          </p:cNvSpPr>
          <p:nvPr/>
        </p:nvSpPr>
        <p:spPr bwMode="auto">
          <a:xfrm>
            <a:off x="2428875" y="40005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14625" y="442912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1307" name="TextBox 44"/>
          <p:cNvSpPr txBox="1">
            <a:spLocks noChangeArrowheads="1"/>
          </p:cNvSpPr>
          <p:nvPr/>
        </p:nvSpPr>
        <p:spPr bwMode="auto">
          <a:xfrm>
            <a:off x="3071813" y="47148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6" name="Блок-схема: узел 45"/>
          <p:cNvSpPr/>
          <p:nvPr/>
        </p:nvSpPr>
        <p:spPr>
          <a:xfrm>
            <a:off x="3214688" y="57150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7" name="Блок-схема: узел 46"/>
          <p:cNvSpPr/>
          <p:nvPr/>
        </p:nvSpPr>
        <p:spPr>
          <a:xfrm>
            <a:off x="4071938" y="57864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8" name="Блок-схема: узел 47"/>
          <p:cNvSpPr/>
          <p:nvPr/>
        </p:nvSpPr>
        <p:spPr>
          <a:xfrm>
            <a:off x="5000625" y="56435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5786438" y="52863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6357938" y="46434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8241" name="TextBox 50"/>
          <p:cNvSpPr txBox="1">
            <a:spLocks noChangeArrowheads="1"/>
          </p:cNvSpPr>
          <p:nvPr/>
        </p:nvSpPr>
        <p:spPr bwMode="auto">
          <a:xfrm>
            <a:off x="3214688" y="578643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242" name="TextBox 51"/>
          <p:cNvSpPr txBox="1">
            <a:spLocks noChangeArrowheads="1"/>
          </p:cNvSpPr>
          <p:nvPr/>
        </p:nvSpPr>
        <p:spPr bwMode="auto">
          <a:xfrm>
            <a:off x="4071938" y="585787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243" name="TextBox 52"/>
          <p:cNvSpPr txBox="1">
            <a:spLocks noChangeArrowheads="1"/>
          </p:cNvSpPr>
          <p:nvPr/>
        </p:nvSpPr>
        <p:spPr bwMode="auto">
          <a:xfrm>
            <a:off x="5072063" y="571500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244" name="TextBox 53"/>
          <p:cNvSpPr txBox="1">
            <a:spLocks noChangeArrowheads="1"/>
          </p:cNvSpPr>
          <p:nvPr/>
        </p:nvSpPr>
        <p:spPr bwMode="auto">
          <a:xfrm>
            <a:off x="5786438" y="535781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8245" name="TextBox 54"/>
          <p:cNvSpPr txBox="1">
            <a:spLocks noChangeArrowheads="1"/>
          </p:cNvSpPr>
          <p:nvPr/>
        </p:nvSpPr>
        <p:spPr bwMode="auto">
          <a:xfrm>
            <a:off x="6429375" y="471487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1318" name="TextBox 55"/>
          <p:cNvSpPr txBox="1">
            <a:spLocks noChangeArrowheads="1"/>
          </p:cNvSpPr>
          <p:nvPr/>
        </p:nvSpPr>
        <p:spPr bwMode="auto">
          <a:xfrm>
            <a:off x="3500438" y="492918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071938" y="500062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8248" name="TextBox 57"/>
          <p:cNvSpPr txBox="1">
            <a:spLocks noChangeArrowheads="1"/>
          </p:cNvSpPr>
          <p:nvPr/>
        </p:nvSpPr>
        <p:spPr bwMode="auto">
          <a:xfrm>
            <a:off x="4643438" y="492918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8249" name="TextBox 58"/>
          <p:cNvSpPr txBox="1">
            <a:spLocks noChangeArrowheads="1"/>
          </p:cNvSpPr>
          <p:nvPr/>
        </p:nvSpPr>
        <p:spPr bwMode="auto">
          <a:xfrm>
            <a:off x="5286375" y="4714875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8250" name="TextBox 59"/>
          <p:cNvSpPr txBox="1">
            <a:spLocks noChangeArrowheads="1"/>
          </p:cNvSpPr>
          <p:nvPr/>
        </p:nvSpPr>
        <p:spPr bwMode="auto">
          <a:xfrm>
            <a:off x="5715000" y="4214813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pic>
        <p:nvPicPr>
          <p:cNvPr id="60" name="ring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6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autoRev="1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autoRev="1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000" autoRev="1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autoRev="1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autoRev="1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0" autoRev="1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000" autoRev="1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autoRev="1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16386" grpId="0"/>
      <p:bldP spid="33" grpId="0"/>
      <p:bldP spid="33" grpId="1"/>
      <p:bldP spid="33" grpId="2"/>
      <p:bldP spid="33" grpId="3"/>
      <p:bldP spid="34" grpId="0"/>
      <p:bldP spid="35" grpId="0"/>
      <p:bldP spid="38" grpId="0"/>
      <p:bldP spid="44" grpId="0"/>
      <p:bldP spid="11307" grpId="0"/>
      <p:bldP spid="11318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Тревожный звонок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86D77-FEDB-4946-9562-B0B6770DB57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Кольцо 5"/>
          <p:cNvSpPr/>
          <p:nvPr/>
        </p:nvSpPr>
        <p:spPr>
          <a:xfrm>
            <a:off x="1285875" y="857250"/>
            <a:ext cx="6143625" cy="5715000"/>
          </a:xfrm>
          <a:prstGeom prst="donut">
            <a:avLst>
              <a:gd name="adj" fmla="val 18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572250" y="32146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6286500" y="2428875"/>
            <a:ext cx="642938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14938" y="12858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929313" y="17145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357688" y="10715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643188" y="15001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429000" y="11430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500188" y="34290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643063" y="271462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000250" y="200025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428875" y="53578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857375" y="47863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1500188" y="41433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4" name="TextBox 19"/>
          <p:cNvSpPr txBox="1">
            <a:spLocks noChangeArrowheads="1"/>
          </p:cNvSpPr>
          <p:nvPr/>
        </p:nvSpPr>
        <p:spPr bwMode="auto">
          <a:xfrm>
            <a:off x="6715125" y="3286125"/>
            <a:ext cx="21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235" name="TextBox 20"/>
          <p:cNvSpPr txBox="1">
            <a:spLocks noChangeArrowheads="1"/>
          </p:cNvSpPr>
          <p:nvPr/>
        </p:nvSpPr>
        <p:spPr bwMode="auto">
          <a:xfrm>
            <a:off x="6500813" y="2428875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236" name="TextBox 21"/>
          <p:cNvSpPr txBox="1">
            <a:spLocks noChangeArrowheads="1"/>
          </p:cNvSpPr>
          <p:nvPr/>
        </p:nvSpPr>
        <p:spPr bwMode="auto">
          <a:xfrm>
            <a:off x="6072188" y="1785938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237" name="TextBox 22"/>
          <p:cNvSpPr txBox="1">
            <a:spLocks noChangeArrowheads="1"/>
          </p:cNvSpPr>
          <p:nvPr/>
        </p:nvSpPr>
        <p:spPr bwMode="auto">
          <a:xfrm>
            <a:off x="5357813" y="1357313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238" name="TextBox 23"/>
          <p:cNvSpPr txBox="1">
            <a:spLocks noChangeArrowheads="1"/>
          </p:cNvSpPr>
          <p:nvPr/>
        </p:nvSpPr>
        <p:spPr bwMode="auto">
          <a:xfrm>
            <a:off x="4572000" y="1143000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239" name="TextBox 24"/>
          <p:cNvSpPr txBox="1">
            <a:spLocks noChangeArrowheads="1"/>
          </p:cNvSpPr>
          <p:nvPr/>
        </p:nvSpPr>
        <p:spPr bwMode="auto">
          <a:xfrm>
            <a:off x="3571875" y="1214438"/>
            <a:ext cx="214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240" name="TextBox 25"/>
          <p:cNvSpPr txBox="1">
            <a:spLocks noChangeArrowheads="1"/>
          </p:cNvSpPr>
          <p:nvPr/>
        </p:nvSpPr>
        <p:spPr bwMode="auto">
          <a:xfrm>
            <a:off x="2857500" y="1571625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241" name="TextBox 26"/>
          <p:cNvSpPr txBox="1">
            <a:spLocks noChangeArrowheads="1"/>
          </p:cNvSpPr>
          <p:nvPr/>
        </p:nvSpPr>
        <p:spPr bwMode="auto">
          <a:xfrm>
            <a:off x="2143125" y="2071688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242" name="TextBox 27"/>
          <p:cNvSpPr txBox="1">
            <a:spLocks noChangeArrowheads="1"/>
          </p:cNvSpPr>
          <p:nvPr/>
        </p:nvSpPr>
        <p:spPr bwMode="auto">
          <a:xfrm>
            <a:off x="1785938" y="2786063"/>
            <a:ext cx="214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243" name="TextBox 28"/>
          <p:cNvSpPr txBox="1">
            <a:spLocks noChangeArrowheads="1"/>
          </p:cNvSpPr>
          <p:nvPr/>
        </p:nvSpPr>
        <p:spPr bwMode="auto">
          <a:xfrm>
            <a:off x="1500188" y="3500438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244" name="TextBox 29"/>
          <p:cNvSpPr txBox="1">
            <a:spLocks noChangeArrowheads="1"/>
          </p:cNvSpPr>
          <p:nvPr/>
        </p:nvSpPr>
        <p:spPr bwMode="auto">
          <a:xfrm>
            <a:off x="1571625" y="42148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9245" name="TextBox 30"/>
          <p:cNvSpPr txBox="1">
            <a:spLocks noChangeArrowheads="1"/>
          </p:cNvSpPr>
          <p:nvPr/>
        </p:nvSpPr>
        <p:spPr bwMode="auto">
          <a:xfrm>
            <a:off x="1928813" y="485775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246" name="TextBox 31"/>
          <p:cNvSpPr txBox="1">
            <a:spLocks noChangeArrowheads="1"/>
          </p:cNvSpPr>
          <p:nvPr/>
        </p:nvSpPr>
        <p:spPr bwMode="auto">
          <a:xfrm>
            <a:off x="2500313" y="535781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57875" y="33575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86438" y="2714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86375" y="235743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57750" y="2000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3347" name="TextBox 36"/>
          <p:cNvSpPr txBox="1">
            <a:spLocks noChangeArrowheads="1"/>
          </p:cNvSpPr>
          <p:nvPr/>
        </p:nvSpPr>
        <p:spPr bwMode="auto">
          <a:xfrm>
            <a:off x="4286250" y="1928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9252" name="TextBox 37"/>
          <p:cNvSpPr txBox="1">
            <a:spLocks noChangeArrowheads="1"/>
          </p:cNvSpPr>
          <p:nvPr/>
        </p:nvSpPr>
        <p:spPr bwMode="auto">
          <a:xfrm>
            <a:off x="3714750" y="19288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14688" y="2071688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86063" y="2357438"/>
            <a:ext cx="214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00313" y="28575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57438" y="34290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1305" name="TextBox 42"/>
          <p:cNvSpPr txBox="1">
            <a:spLocks noChangeArrowheads="1"/>
          </p:cNvSpPr>
          <p:nvPr/>
        </p:nvSpPr>
        <p:spPr bwMode="auto">
          <a:xfrm>
            <a:off x="2428875" y="4000500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714625" y="442912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1307" name="TextBox 44"/>
          <p:cNvSpPr txBox="1">
            <a:spLocks noChangeArrowheads="1"/>
          </p:cNvSpPr>
          <p:nvPr/>
        </p:nvSpPr>
        <p:spPr bwMode="auto">
          <a:xfrm>
            <a:off x="3071813" y="471487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6" name="Блок-схема: узел 45"/>
          <p:cNvSpPr/>
          <p:nvPr/>
        </p:nvSpPr>
        <p:spPr>
          <a:xfrm>
            <a:off x="3214688" y="57150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7" name="Блок-схема: узел 46"/>
          <p:cNvSpPr/>
          <p:nvPr/>
        </p:nvSpPr>
        <p:spPr>
          <a:xfrm>
            <a:off x="4071938" y="57864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8" name="Блок-схема: узел 47"/>
          <p:cNvSpPr/>
          <p:nvPr/>
        </p:nvSpPr>
        <p:spPr>
          <a:xfrm>
            <a:off x="5000625" y="56435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5786438" y="52863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6357938" y="46434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9265" name="TextBox 50"/>
          <p:cNvSpPr txBox="1">
            <a:spLocks noChangeArrowheads="1"/>
          </p:cNvSpPr>
          <p:nvPr/>
        </p:nvSpPr>
        <p:spPr bwMode="auto">
          <a:xfrm>
            <a:off x="3214688" y="578643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9266" name="TextBox 51"/>
          <p:cNvSpPr txBox="1">
            <a:spLocks noChangeArrowheads="1"/>
          </p:cNvSpPr>
          <p:nvPr/>
        </p:nvSpPr>
        <p:spPr bwMode="auto">
          <a:xfrm>
            <a:off x="4071938" y="585787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9267" name="TextBox 52"/>
          <p:cNvSpPr txBox="1">
            <a:spLocks noChangeArrowheads="1"/>
          </p:cNvSpPr>
          <p:nvPr/>
        </p:nvSpPr>
        <p:spPr bwMode="auto">
          <a:xfrm>
            <a:off x="5072063" y="571500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268" name="TextBox 53"/>
          <p:cNvSpPr txBox="1">
            <a:spLocks noChangeArrowheads="1"/>
          </p:cNvSpPr>
          <p:nvPr/>
        </p:nvSpPr>
        <p:spPr bwMode="auto">
          <a:xfrm>
            <a:off x="5786438" y="535781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9269" name="TextBox 54"/>
          <p:cNvSpPr txBox="1">
            <a:spLocks noChangeArrowheads="1"/>
          </p:cNvSpPr>
          <p:nvPr/>
        </p:nvSpPr>
        <p:spPr bwMode="auto">
          <a:xfrm>
            <a:off x="6429375" y="471487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9270" name="TextBox 55"/>
          <p:cNvSpPr txBox="1">
            <a:spLocks noChangeArrowheads="1"/>
          </p:cNvSpPr>
          <p:nvPr/>
        </p:nvSpPr>
        <p:spPr bwMode="auto">
          <a:xfrm>
            <a:off x="3500438" y="492918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271" name="TextBox 56"/>
          <p:cNvSpPr txBox="1">
            <a:spLocks noChangeArrowheads="1"/>
          </p:cNvSpPr>
          <p:nvPr/>
        </p:nvSpPr>
        <p:spPr bwMode="auto">
          <a:xfrm>
            <a:off x="4071938" y="5000625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643438" y="492918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11321" name="TextBox 58"/>
          <p:cNvSpPr txBox="1">
            <a:spLocks noChangeArrowheads="1"/>
          </p:cNvSpPr>
          <p:nvPr/>
        </p:nvSpPr>
        <p:spPr bwMode="auto">
          <a:xfrm>
            <a:off x="5286375" y="4714875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9274" name="TextBox 59"/>
          <p:cNvSpPr txBox="1">
            <a:spLocks noChangeArrowheads="1"/>
          </p:cNvSpPr>
          <p:nvPr/>
        </p:nvSpPr>
        <p:spPr bwMode="auto">
          <a:xfrm>
            <a:off x="5715000" y="4214813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pic>
        <p:nvPicPr>
          <p:cNvPr id="60" name="ring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6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10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autoRev="1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0" autoRev="1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1000" autoRev="1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autoRev="1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autoRev="1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1000" autoRev="1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1000" autoRev="1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autoRev="1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0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10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10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16386" grpId="0"/>
      <p:bldP spid="33" grpId="0"/>
      <p:bldP spid="34" grpId="0"/>
      <p:bldP spid="34" grpId="1"/>
      <p:bldP spid="35" grpId="0"/>
      <p:bldP spid="36" grpId="0"/>
      <p:bldP spid="13347" grpId="0"/>
      <p:bldP spid="39" grpId="0"/>
      <p:bldP spid="39" grpId="1"/>
      <p:bldP spid="40" grpId="0"/>
      <p:bldP spid="40" grpId="1"/>
      <p:bldP spid="40" grpId="2"/>
      <p:bldP spid="41" grpId="0"/>
      <p:bldP spid="42" grpId="0"/>
      <p:bldP spid="11305" grpId="0"/>
      <p:bldP spid="44" grpId="0"/>
      <p:bldP spid="11307" grpId="0"/>
      <p:bldP spid="58" grpId="0"/>
      <p:bldP spid="58" grpId="1"/>
      <p:bldP spid="113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6686550" cy="40719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Помогите, браконьеры !</a:t>
            </a:r>
          </a:p>
          <a:p>
            <a:pPr>
              <a:lnSpc>
                <a:spcPct val="200000"/>
              </a:lnSpc>
            </a:pP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стоков!</a:t>
            </a:r>
          </a:p>
          <a:p>
            <a:pPr>
              <a:lnSpc>
                <a:spcPct val="200000"/>
              </a:lnSpc>
            </a:pP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Вредные газы, погибаем!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BF894-1B5F-4899-AC08-220FD26515B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469</Words>
  <PresentationFormat>Экран (4:3)</PresentationFormat>
  <Paragraphs>213</Paragraphs>
  <Slides>12</Slides>
  <Notes>2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Слайд 1</vt:lpstr>
      <vt:lpstr>Что такое природное сообщество?</vt:lpstr>
      <vt:lpstr>Биоценоз – сложная природная система </vt:lpstr>
      <vt:lpstr>Экологические факторы среды</vt:lpstr>
      <vt:lpstr>Экологические факторы среды</vt:lpstr>
      <vt:lpstr>Тревожный звонок</vt:lpstr>
      <vt:lpstr>Тревожный звонок</vt:lpstr>
      <vt:lpstr>Тревожный звонок</vt:lpstr>
      <vt:lpstr>Слайд 9</vt:lpstr>
      <vt:lpstr>Экологические факторы среды</vt:lpstr>
      <vt:lpstr>Вспомним термины</vt:lpstr>
      <vt:lpstr>Выпиши номера  1вариант – абиотических факторов; 2 вариант – биотических факторов; 3вариант – антропогенных факторов;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Пищевая цепь</dc:title>
  <cp:lastModifiedBy>Admin</cp:lastModifiedBy>
  <cp:revision>136</cp:revision>
  <dcterms:modified xsi:type="dcterms:W3CDTF">2013-03-17T12:26:46Z</dcterms:modified>
</cp:coreProperties>
</file>