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5" r:id="rId5"/>
    <p:sldId id="259" r:id="rId6"/>
    <p:sldId id="260" r:id="rId7"/>
    <p:sldId id="261" r:id="rId8"/>
    <p:sldId id="274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9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286000"/>
            <a:ext cx="7467600" cy="1371600"/>
          </a:xfrm>
        </p:spPr>
        <p:txBody>
          <a:bodyPr/>
          <a:lstStyle>
            <a:lvl1pPr algn="r">
              <a:lnSpc>
                <a:spcPct val="80000"/>
              </a:lnSpc>
              <a:defRPr sz="56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67000" y="4038600"/>
            <a:ext cx="5410200" cy="10668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286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2864BD5-D869-4D68-9C32-7CA34FDE1222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362200" y="6172200"/>
            <a:ext cx="43434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7AE9B77-E7F5-4292-8011-0DD806620B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864BD5-D869-4D68-9C32-7CA34FDE1222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E9B77-E7F5-4292-8011-0DD806620B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19850" y="304800"/>
            <a:ext cx="188595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304800"/>
            <a:ext cx="550545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864BD5-D869-4D68-9C32-7CA34FDE1222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E9B77-E7F5-4292-8011-0DD806620B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864BD5-D869-4D68-9C32-7CA34FDE1222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E9B77-E7F5-4292-8011-0DD806620B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864BD5-D869-4D68-9C32-7CA34FDE1222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E9B77-E7F5-4292-8011-0DD806620B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62000" y="1524000"/>
            <a:ext cx="36957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524000"/>
            <a:ext cx="36957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864BD5-D869-4D68-9C32-7CA34FDE1222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E9B77-E7F5-4292-8011-0DD806620B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864BD5-D869-4D68-9C32-7CA34FDE1222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E9B77-E7F5-4292-8011-0DD806620B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864BD5-D869-4D68-9C32-7CA34FDE1222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E9B77-E7F5-4292-8011-0DD806620B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864BD5-D869-4D68-9C32-7CA34FDE1222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E9B77-E7F5-4292-8011-0DD806620B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864BD5-D869-4D68-9C32-7CA34FDE1222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E9B77-E7F5-4292-8011-0DD806620B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864BD5-D869-4D68-9C32-7CA34FDE1222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E9B77-E7F5-4292-8011-0DD806620B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754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524000"/>
            <a:ext cx="7543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90800" y="60960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02864BD5-D869-4D68-9C32-7CA34FDE1222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62400" y="6096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0960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07AE9B77-E7F5-4292-8011-0DD806620B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Лицейские годы А. С. Пушкина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Презентацию подготовил </a:t>
            </a:r>
            <a:r>
              <a:rPr lang="ru-RU" dirty="0" err="1" smtClean="0"/>
              <a:t>Сабиров</a:t>
            </a:r>
            <a:r>
              <a:rPr lang="ru-RU" dirty="0" smtClean="0"/>
              <a:t> Р., 6а класс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Общества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 В октябре 1815 года образовалось литературное общество "Арзамас" и просуществовало оно до конца 1817 года. </a:t>
            </a:r>
          </a:p>
          <a:p>
            <a:r>
              <a:rPr lang="ru-RU" sz="2000" dirty="0" smtClean="0"/>
              <a:t>   Помимо "Арзамаса" и "Беседы" были еще литературные общества. Одним из них был кружок писателей, собиравшихся у Оленина. Там собирались противники "Беседы" но и не сторонники "Арзамаса". Предводителями этого кружка были баснописец Крылов и </a:t>
            </a:r>
            <a:r>
              <a:rPr lang="ru-RU" sz="2000" dirty="0" err="1" smtClean="0"/>
              <a:t>Гредич</a:t>
            </a:r>
            <a:r>
              <a:rPr lang="ru-RU" sz="2000" dirty="0" smtClean="0"/>
              <a:t>. Пушкин ценил обоих этих людей и впоследствии посещал </a:t>
            </a:r>
            <a:r>
              <a:rPr lang="ru-RU" sz="2000" dirty="0" err="1" smtClean="0"/>
              <a:t>Оленинский</a:t>
            </a:r>
            <a:r>
              <a:rPr lang="ru-RU" sz="2000" dirty="0" smtClean="0"/>
              <a:t> кружок. Но в лицейское время Пушкин находился под влиянием Арзамаса, вдохновленный сатирой Батюшкова на борьбу с "Беседой" Пушкин разделял все симпатии и антипатии "Арзамаса".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Крылов и </a:t>
            </a:r>
            <a:r>
              <a:rPr lang="ru-RU" dirty="0" err="1" smtClean="0"/>
              <a:t>Гнедич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И. А. Крылов</a:t>
            </a:r>
            <a:endParaRPr lang="ru-RU" dirty="0"/>
          </a:p>
        </p:txBody>
      </p:sp>
      <p:pic>
        <p:nvPicPr>
          <p:cNvPr id="9" name="Содержимое 8" descr="im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844530" y="2174875"/>
            <a:ext cx="3265527" cy="3951288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Н. И. </a:t>
            </a:r>
            <a:r>
              <a:rPr lang="ru-RU" dirty="0" err="1" smtClean="0"/>
              <a:t>Гнедич</a:t>
            </a:r>
            <a:endParaRPr lang="ru-RU" dirty="0"/>
          </a:p>
        </p:txBody>
      </p:sp>
      <p:pic>
        <p:nvPicPr>
          <p:cNvPr id="10" name="Содержимое 9" descr="37473610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165423" y="2174875"/>
            <a:ext cx="3000978" cy="3951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Крылов, Пушкин, Жуковский и </a:t>
            </a:r>
            <a:r>
              <a:rPr lang="ru-RU" dirty="0" err="1" smtClean="0"/>
              <a:t>Гнедич</a:t>
            </a:r>
            <a:endParaRPr lang="ru-RU" dirty="0"/>
          </a:p>
        </p:txBody>
      </p:sp>
      <p:pic>
        <p:nvPicPr>
          <p:cNvPr id="4" name="Содержимое 3" descr="6c01e09d5b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7365" y="1524000"/>
            <a:ext cx="3673069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Экзамены Пушкина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84784"/>
            <a:ext cx="8712968" cy="5073352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2000" dirty="0" smtClean="0"/>
              <a:t>Срок пребывания в лицее кончился летом 1817 года. 9 июня состоялись выпускные экзамены, на которых Пушкин читал заказанное стихотворение "Безверие". </a:t>
            </a:r>
          </a:p>
          <a:p>
            <a:r>
              <a:rPr lang="ru-RU" sz="2000" dirty="0" smtClean="0"/>
              <a:t>   </a:t>
            </a:r>
            <a:r>
              <a:rPr lang="ru-RU" sz="2000" dirty="0" err="1" smtClean="0"/>
              <a:t>Арзамасец</a:t>
            </a:r>
            <a:r>
              <a:rPr lang="ru-RU" sz="2000" dirty="0" smtClean="0"/>
              <a:t> Ф. </a:t>
            </a:r>
            <a:r>
              <a:rPr lang="ru-RU" sz="2000" dirty="0" err="1" smtClean="0"/>
              <a:t>Вигель</a:t>
            </a:r>
            <a:r>
              <a:rPr lang="ru-RU" sz="2000" dirty="0" smtClean="0"/>
              <a:t> писал в своих воспоминаниях: "На выпуск молодого Пушкина смотрели члены "Арзамаса" как на счастливое для них происшествие, как на торжество. Сами родители его не могли принимать в нем более нежного участия; особенно Жуковский, восприемник его в "Арзамасе", казался счастлив, как будто бы сам бог послал ему милое чадо. Чадо показалось довольно шаловливо и необузданно, и мне даже больно было смотреть, как все старшие братья на перерыв баловали маленького брата. Спросят: был ли он тогда либералом? Да как же не быть восемнадцатилетнему мальчику, который только что вырвался на волю, с пылким поэтическим воображением, кипучею африканскою кровью в жилах, и в такую эпоху, когда свободомыслие было в самом разгаре".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Экзамены Пушкина</a:t>
            </a:r>
            <a:endParaRPr lang="ru-RU" dirty="0"/>
          </a:p>
        </p:txBody>
      </p:sp>
      <p:pic>
        <p:nvPicPr>
          <p:cNvPr id="7" name="Содержимое 6" descr="800px-Pushkin_derzhavi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788024" y="3868790"/>
            <a:ext cx="4127748" cy="2677876"/>
          </a:xfrm>
        </p:spPr>
      </p:pic>
      <p:pic>
        <p:nvPicPr>
          <p:cNvPr id="8" name="Содержимое 7" descr="0_6f15c_f4d3d8aa_XL.jpe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7544" y="1124744"/>
            <a:ext cx="4262692" cy="2706810"/>
          </a:xfrm>
        </p:spPr>
      </p:pic>
      <p:sp>
        <p:nvSpPr>
          <p:cNvPr id="9" name="TextBox 8"/>
          <p:cNvSpPr txBox="1"/>
          <p:nvPr/>
        </p:nvSpPr>
        <p:spPr>
          <a:xfrm>
            <a:off x="4716016" y="1196752"/>
            <a:ext cx="41764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</a:t>
            </a:r>
            <a:r>
              <a:rPr lang="ru-RU" dirty="0" smtClean="0"/>
              <a:t>огда, окончив лекцию, профессор </a:t>
            </a:r>
            <a:r>
              <a:rPr lang="ru-RU" dirty="0" err="1" smtClean="0"/>
              <a:t>Кошанский</a:t>
            </a:r>
            <a:r>
              <a:rPr lang="ru-RU" dirty="0" smtClean="0"/>
              <a:t> сказал: «Теперь, господа, будем пробовать перья: опишите мне, пожалуйста, розу стихами». Наши стихи вообще не клеились, а Пушкин мигом прочитал два четверостишия, которые всех восхитили.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83568" y="4149080"/>
            <a:ext cx="3744416" cy="2308324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b="1" dirty="0" smtClean="0"/>
              <a:t>Роза.</a:t>
            </a:r>
          </a:p>
          <a:p>
            <a:r>
              <a:rPr lang="ru-RU" dirty="0" smtClean="0"/>
              <a:t>Где наша роза,</a:t>
            </a:r>
          </a:p>
          <a:p>
            <a:r>
              <a:rPr lang="ru-RU" dirty="0" smtClean="0"/>
              <a:t>Друзья мои?</a:t>
            </a:r>
          </a:p>
          <a:p>
            <a:r>
              <a:rPr lang="ru-RU" dirty="0" smtClean="0"/>
              <a:t>Увяла роза,</a:t>
            </a:r>
          </a:p>
          <a:p>
            <a:r>
              <a:rPr lang="ru-RU" dirty="0" smtClean="0"/>
              <a:t>Дитя зари.</a:t>
            </a:r>
          </a:p>
          <a:p>
            <a:r>
              <a:rPr lang="ru-RU" dirty="0" smtClean="0"/>
              <a:t>Не говори:</a:t>
            </a:r>
          </a:p>
          <a:p>
            <a:r>
              <a:rPr lang="ru-RU" dirty="0" smtClean="0"/>
              <a:t>Так вянет младость!</a:t>
            </a:r>
          </a:p>
          <a:p>
            <a:r>
              <a:rPr lang="ru-RU" dirty="0" smtClean="0"/>
              <a:t>Не говори:</a:t>
            </a:r>
          </a:p>
          <a:p>
            <a:r>
              <a:rPr lang="ru-RU" dirty="0" smtClean="0"/>
              <a:t>Вот жизни радость!</a:t>
            </a:r>
          </a:p>
          <a:p>
            <a:r>
              <a:rPr lang="ru-RU" dirty="0" smtClean="0"/>
              <a:t>Цветку скажи:</a:t>
            </a:r>
          </a:p>
          <a:p>
            <a:r>
              <a:rPr lang="ru-RU" dirty="0" smtClean="0"/>
              <a:t>Прости, жалею!</a:t>
            </a:r>
          </a:p>
          <a:p>
            <a:r>
              <a:rPr lang="ru-RU" dirty="0" smtClean="0"/>
              <a:t>И на </a:t>
            </a:r>
            <a:r>
              <a:rPr lang="ru-RU" dirty="0" err="1" smtClean="0"/>
              <a:t>лилею</a:t>
            </a:r>
            <a:endParaRPr lang="ru-RU" dirty="0" smtClean="0"/>
          </a:p>
          <a:p>
            <a:r>
              <a:rPr lang="ru-RU" dirty="0" smtClean="0"/>
              <a:t>Нам укажи.</a:t>
            </a:r>
          </a:p>
          <a:p>
            <a:pPr algn="r"/>
            <a:r>
              <a:rPr lang="ru-RU" dirty="0" smtClean="0"/>
              <a:t>(А. С. Пушкин)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</a:t>
            </a:r>
            <a:r>
              <a:rPr lang="ru-RU" dirty="0" err="1" smtClean="0"/>
              <a:t>Гогель</a:t>
            </a:r>
            <a:r>
              <a:rPr lang="ru-RU" dirty="0" smtClean="0"/>
              <a:t> - </a:t>
            </a:r>
            <a:r>
              <a:rPr lang="ru-RU" dirty="0" err="1" smtClean="0"/>
              <a:t>могель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79512" y="1524000"/>
            <a:ext cx="8712968" cy="5073352"/>
          </a:xfrm>
        </p:spPr>
        <p:txBody>
          <a:bodyPr/>
          <a:lstStyle/>
          <a:p>
            <a:r>
              <a:rPr lang="ru-RU" sz="2000" dirty="0" smtClean="0"/>
              <a:t> 19 октября до самой смерти останется у Пушкина самым памятным днем в его жизни. Сколько приятных воспоминаний будет у </a:t>
            </a:r>
            <a:r>
              <a:rPr lang="ru-RU" sz="2000" dirty="0" err="1" smtClean="0"/>
              <a:t>Пукшкина</a:t>
            </a:r>
            <a:r>
              <a:rPr lang="ru-RU" sz="2000" dirty="0" smtClean="0"/>
              <a:t> связанно с лицеем. Ну хотя бы нашумевшая история с “</a:t>
            </a:r>
            <a:r>
              <a:rPr lang="ru-RU" sz="2000" dirty="0" err="1" smtClean="0"/>
              <a:t>гогель-могелем</a:t>
            </a:r>
            <a:r>
              <a:rPr lang="ru-RU" sz="2000" dirty="0" smtClean="0"/>
              <a:t>” . </a:t>
            </a:r>
          </a:p>
          <a:p>
            <a:r>
              <a:rPr lang="ru-RU" sz="2000" dirty="0" smtClean="0"/>
              <a:t>   История такая. Компания воспитанников с Пушкиным, </a:t>
            </a:r>
            <a:r>
              <a:rPr lang="ru-RU" sz="2000" dirty="0" err="1" smtClean="0"/>
              <a:t>Пущиным</a:t>
            </a:r>
            <a:r>
              <a:rPr lang="ru-RU" sz="2000" dirty="0" smtClean="0"/>
              <a:t> и Малиновским во главе, устроила тайную пирушку. Достали бутылку рома, яиц, натолкли сахару, принесли кипящий самовар, приготовили напиток “</a:t>
            </a:r>
            <a:r>
              <a:rPr lang="ru-RU" sz="2000" dirty="0" err="1" smtClean="0"/>
              <a:t>гогель-могель</a:t>
            </a:r>
            <a:r>
              <a:rPr lang="ru-RU" sz="2000" dirty="0" smtClean="0"/>
              <a:t>” и стали распивать. Одного из товарищей </a:t>
            </a:r>
            <a:r>
              <a:rPr lang="ru-RU" sz="2000" dirty="0" err="1" smtClean="0"/>
              <a:t>Тыркова</a:t>
            </a:r>
            <a:r>
              <a:rPr lang="ru-RU" sz="2000" dirty="0" smtClean="0"/>
              <a:t>, сильно разобрало от рома, он начал шуметь, громко разговаривать, что привлекло внимание дежурного гувернера, и он доложил инспектору Фролову. Начались расспросы, розыски. </a:t>
            </a:r>
            <a:r>
              <a:rPr lang="ru-RU" sz="2000" dirty="0" err="1" smtClean="0"/>
              <a:t>Пущин</a:t>
            </a:r>
            <a:r>
              <a:rPr lang="ru-RU" sz="2000" dirty="0" smtClean="0"/>
              <a:t>, Пушкин и Малиновский объявили, что это их дело и что они одни виноваты. Фролов немедленно донес о случившемся исправляющему должность директора профессору </a:t>
            </a:r>
            <a:r>
              <a:rPr lang="ru-RU" sz="2000" dirty="0" err="1" smtClean="0"/>
              <a:t>Гауэншильду</a:t>
            </a:r>
            <a:r>
              <a:rPr lang="ru-RU" sz="2000" dirty="0" smtClean="0"/>
              <a:t>, а тот поспешил доложить самому министру Разумовскому.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</a:t>
            </a:r>
            <a:r>
              <a:rPr lang="ru-RU" dirty="0" err="1" smtClean="0"/>
              <a:t>Гогель</a:t>
            </a:r>
            <a:r>
              <a:rPr lang="ru-RU" dirty="0" smtClean="0"/>
              <a:t> - </a:t>
            </a:r>
            <a:r>
              <a:rPr lang="ru-RU" dirty="0" err="1" smtClean="0"/>
              <a:t>могель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524000"/>
            <a:ext cx="8640960" cy="5073352"/>
          </a:xfrm>
        </p:spPr>
        <p:txBody>
          <a:bodyPr/>
          <a:lstStyle/>
          <a:p>
            <a:r>
              <a:rPr lang="ru-RU" sz="2000" dirty="0" smtClean="0"/>
              <a:t>Переполошившийся министр приехал из Петербурга, вызвал виновных сделал им строгий выговор и передал дело на рассмотрение конференции. Конференция постановила: </a:t>
            </a:r>
          </a:p>
          <a:p>
            <a:r>
              <a:rPr lang="ru-RU" sz="2000" dirty="0" smtClean="0"/>
              <a:t>   1. Две недели стоять во время утреней и вечерней молитвы. </a:t>
            </a:r>
          </a:p>
          <a:p>
            <a:r>
              <a:rPr lang="ru-RU" sz="2000" dirty="0" smtClean="0"/>
              <a:t>   2. Сместить виновных на последние места за обеденным столом. </a:t>
            </a:r>
          </a:p>
          <a:p>
            <a:r>
              <a:rPr lang="ru-RU" sz="2000" dirty="0" smtClean="0"/>
              <a:t>   3. Занести фамилии их, с </a:t>
            </a:r>
            <a:r>
              <a:rPr lang="ru-RU" sz="2000" dirty="0" err="1" smtClean="0"/>
              <a:t>прописанием</a:t>
            </a:r>
            <a:r>
              <a:rPr lang="ru-RU" sz="2000" dirty="0" smtClean="0"/>
              <a:t> виновности и приговора, в черную книгу, которая должна иметь влияние при выпуске. </a:t>
            </a:r>
          </a:p>
          <a:p>
            <a:r>
              <a:rPr lang="ru-RU" sz="2000" dirty="0" smtClean="0"/>
              <a:t>   Но при выпуске лицеистов, директором был уже не бездушный карьерист </a:t>
            </a:r>
            <a:r>
              <a:rPr lang="ru-RU" sz="2000" dirty="0" err="1" smtClean="0"/>
              <a:t>Гауэншильд</a:t>
            </a:r>
            <a:r>
              <a:rPr lang="ru-RU" sz="2000" dirty="0" smtClean="0"/>
              <a:t>, а благородный </a:t>
            </a:r>
            <a:r>
              <a:rPr lang="ru-RU" sz="2000" dirty="0" err="1" smtClean="0"/>
              <a:t>Энгельгард</a:t>
            </a:r>
            <a:r>
              <a:rPr lang="ru-RU" sz="2000" dirty="0" smtClean="0"/>
              <a:t>. Он ужаснулся и стал доказывать своим сочленам недопустимость того, чтобы давнишняя шалость, за которую тогда же было взыскано, имела влияние и на будущность провинившихся. Все тотчас же согласились с </a:t>
            </a:r>
            <a:r>
              <a:rPr lang="ru-RU" sz="2000" dirty="0" err="1" smtClean="0"/>
              <a:t>егомнением</a:t>
            </a:r>
            <a:r>
              <a:rPr lang="ru-RU" sz="2000" dirty="0" smtClean="0"/>
              <a:t>, и дело сдано было в архив.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Лицейская любовь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2000" dirty="0" smtClean="0"/>
              <a:t>Именно в лицее Пушкин первый раз влюбился. </a:t>
            </a:r>
          </a:p>
          <a:p>
            <a:r>
              <a:rPr lang="ru-RU" sz="2000" dirty="0" smtClean="0"/>
              <a:t>   Фрейлина. </a:t>
            </a:r>
          </a:p>
          <a:p>
            <a:r>
              <a:rPr lang="ru-RU" sz="2000" dirty="0" smtClean="0"/>
              <a:t>   “Первую платоническую, истинно поэтическую любовь возбудила в Пушкине Бакунина, рассказывает </a:t>
            </a:r>
            <a:r>
              <a:rPr lang="ru-RU" sz="2000" dirty="0" err="1" smtClean="0"/>
              <a:t>Комаровский</a:t>
            </a:r>
            <a:r>
              <a:rPr lang="ru-RU" sz="2000" dirty="0" smtClean="0"/>
              <a:t>. - Она часто навещала брата своего и всегда приезжала на лицейские балы. Прелестное лицо ее, дивный стан и очаровательное обращение произвели всеобщий восторг во всей лицейской молодежи. Пушкин описал ее прелести в стихотворении “К живописцу” , которое было положено на ноты лицейским товарищем Пушкина Яковлевым и понятно пето до самого выхода из заведения “.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Дневник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589240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2000" dirty="0" smtClean="0"/>
              <a:t>29 ноября 1815 года Пушкин писал в дневнике:</a:t>
            </a:r>
          </a:p>
          <a:p>
            <a:r>
              <a:rPr lang="ru-RU" sz="2000" dirty="0" smtClean="0"/>
              <a:t> Итак, я счастлив был, я наслаждался, Отрадой тихою, восторгом упивался, И где веселья быстрый день? </a:t>
            </a:r>
          </a:p>
          <a:p>
            <a:r>
              <a:rPr lang="ru-RU" sz="2000" dirty="0" smtClean="0"/>
              <a:t>   Промчался летом сновиденья, увяла прелесть наслажденья, И снова вкруг меня угрюмой скуки тень. </a:t>
            </a:r>
          </a:p>
          <a:p>
            <a:r>
              <a:rPr lang="ru-RU" sz="2000" dirty="0" smtClean="0"/>
              <a:t>    Это была первая робкая и стыдливая юношеская любовь - с “безмятежной тоской” , со “счастьем тайных мук” , с радостью на долгие дни от мимолетной встречи или приветливой улыбки. Любовь эта отразилась в целом ряде лицейских стихотворений Пушкина. </a:t>
            </a:r>
          </a:p>
          <a:p>
            <a:r>
              <a:rPr lang="ru-RU" sz="2000" dirty="0" smtClean="0"/>
              <a:t>   Посидел с милой девушкой в беседке, Здесь ею счастлив был я раз В восторге сладостном погас, И время самое для нас Остановилось на минуту! </a:t>
            </a:r>
          </a:p>
          <a:p>
            <a:r>
              <a:rPr lang="ru-RU" sz="2000" dirty="0" smtClean="0"/>
              <a:t>     Получил от нее незначительное письмецо, В нем радости мои; когда померкну я, Пускай оно груди бесчувственной коснется; Быть может, милые друзья, Быть может, сердце вновь забьется.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Бакунина и её замужество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   </a:t>
            </a:r>
            <a:r>
              <a:rPr lang="ru-RU" sz="2000" dirty="0" smtClean="0"/>
              <a:t>В 1834 году, тридцати девяти лет, Бакунина вышла замуж за сорокадвухлетнего тверского помещика, капитана в отставке, А. А. Полторацкого, двоюродного брата Анны Петровны Керн.</a:t>
            </a:r>
            <a:endParaRPr lang="ru-RU" sz="2000" dirty="0"/>
          </a:p>
        </p:txBody>
      </p:sp>
      <p:pic>
        <p:nvPicPr>
          <p:cNvPr id="7" name="Содержимое 6" descr="59987863_14694b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01491" y="1499576"/>
            <a:ext cx="3609574" cy="45217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 Пушкине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124744"/>
            <a:ext cx="5220072" cy="4895056"/>
          </a:xfrm>
        </p:spPr>
        <p:txBody>
          <a:bodyPr/>
          <a:lstStyle/>
          <a:p>
            <a:r>
              <a:rPr lang="ru-RU" sz="2400" dirty="0" err="1" smtClean="0"/>
              <a:t>Алекса́ндр</a:t>
            </a:r>
            <a:r>
              <a:rPr lang="ru-RU" sz="2400" dirty="0" smtClean="0"/>
              <a:t> </a:t>
            </a:r>
            <a:r>
              <a:rPr lang="ru-RU" sz="2400" dirty="0" err="1" smtClean="0"/>
              <a:t>Серге́евич</a:t>
            </a:r>
            <a:r>
              <a:rPr lang="ru-RU" sz="2400" dirty="0" smtClean="0"/>
              <a:t> </a:t>
            </a:r>
            <a:r>
              <a:rPr lang="ru-RU" sz="2400" dirty="0" err="1" smtClean="0"/>
              <a:t>Пу́шкин</a:t>
            </a:r>
            <a:r>
              <a:rPr lang="ru-RU" sz="2400" dirty="0" smtClean="0"/>
              <a:t> (26 мая (6 июня) 1799, Москва — 29 января (10 февраля) 1837, Санкт-Петербург) — русский поэт, драматург и прозаик.</a:t>
            </a:r>
          </a:p>
          <a:p>
            <a:endParaRPr lang="ru-RU" sz="2400" dirty="0" smtClean="0"/>
          </a:p>
          <a:p>
            <a:r>
              <a:rPr lang="ru-RU" sz="2400" dirty="0" smtClean="0"/>
              <a:t>Александр Сергеевич Пушкин имеет репутацию великого или величайшего русского поэта. В филологии Пушкин рассматривается как создатель современного русского литературного языка .</a:t>
            </a:r>
            <a:endParaRPr lang="ru-RU" sz="2400" dirty="0"/>
          </a:p>
        </p:txBody>
      </p:sp>
      <p:pic>
        <p:nvPicPr>
          <p:cNvPr id="6" name="Содержимое 5" descr="516px-Kiprensky_Pushki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20072" y="1340768"/>
            <a:ext cx="3695700" cy="42973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Пушкин о лицее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Лицейские годы жизни Пушкина сыграли огромную роль в становлении его как личности, заложили фундамент его гениального творчества. </a:t>
            </a:r>
          </a:p>
          <a:p>
            <a:r>
              <a:rPr lang="ru-RU" sz="2800" dirty="0" smtClean="0"/>
              <a:t>   И лучше всего об этом говорит сам Пушкин! </a:t>
            </a:r>
          </a:p>
          <a:p>
            <a:r>
              <a:rPr lang="ru-RU" sz="2800" dirty="0" smtClean="0"/>
              <a:t>   </a:t>
            </a:r>
            <a:r>
              <a:rPr lang="ru-RU" sz="2800" b="1" dirty="0" smtClean="0"/>
              <a:t>«Прости! Где б ни был я: в огне ли смертной битвы, при милых ли брегах родимого ручья, Святому братству верен я».</a:t>
            </a:r>
            <a:endParaRPr lang="ru-RU" sz="28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5949280"/>
            <a:ext cx="18478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Родители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8892480" cy="5472608"/>
          </a:xfrm>
        </p:spPr>
        <p:txBody>
          <a:bodyPr/>
          <a:lstStyle/>
          <a:p>
            <a:r>
              <a:rPr lang="ru-RU" sz="2400" dirty="0" smtClean="0"/>
              <a:t>Отец его, Сергей Львович (1771 -1848) , происходил из помещичьей, когда-то богатой семьи. От имений предков (в Нижегородской губернии) до него дошло немного; но и дошедшее он проматывал, совершенно не интересуясь хозяйственными делами; служил он в Московском комиссариате, но службой не был озабочен. Среди его знакомых было много писателей, а брат его Василий Львович приобрел известность как поэт. В доме Пушкина интересовались литературой, а сам Сергей Львович был поклонником французских классиков и сам пописывал французские и русские стихи, которые, впрочем, были известны только знакомым и родственникам. Мать Пушкина, Надежда Осиповна, урожденная Ганнибал, происходила от Ганнибала, петровского "арапа", изображенного в романе Пушкина.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Воспитание и детство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/>
          <a:lstStyle/>
          <a:p>
            <a:r>
              <a:rPr lang="ru-RU" sz="2400" dirty="0" smtClean="0"/>
              <a:t> Воспитание Пушкина было безалаберным. Сменявшиеся французы-гувернеры, случайные учителя не могли иметь глубокого влияния на ребенка, в значительной степени предоставленного самому себе. </a:t>
            </a:r>
          </a:p>
          <a:p>
            <a:r>
              <a:rPr lang="ru-RU" sz="2400" dirty="0" smtClean="0"/>
              <a:t>   Детство Пушкин провел в Москве, выезжая на лето в уезд Захарово, в подмосковное имение бабушки. Кроме Александра у Пушкиных были дети - старшая дочь Ольга и младший сын Лев. Родители не уделяли много внимания детям, да, по-видимому, Александр не был любимым ребенком в семье. </a:t>
            </a:r>
          </a:p>
          <a:p>
            <a:r>
              <a:rPr lang="ru-RU" sz="2400" dirty="0" smtClean="0"/>
              <a:t>   Его брат писал впоследствии о детских годах Александра: "До одиннадцатилетнего возраста он воспитывался в родительском доме.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543800" cy="1143000"/>
          </a:xfrm>
        </p:spPr>
        <p:txBody>
          <a:bodyPr/>
          <a:lstStyle/>
          <a:p>
            <a:pPr algn="ctr"/>
            <a:r>
              <a:rPr lang="ru-RU" dirty="0" smtClean="0"/>
              <a:t>Поступление в лицей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/>
          <a:lstStyle/>
          <a:p>
            <a:r>
              <a:rPr lang="ru-RU" sz="2000" dirty="0" smtClean="0"/>
              <a:t> Страсть к поэзии появилась в нем с первыми понятиями: на восьмом году возраста, умея уже читать и писать, он сочинял на французском языке маленькие комедии и эпиграммы на своих учителей. Вообще воспитание его мало заключало в себе русского. Он слышал один французский язык; Гувернер был француз, впрочем, человек неглупый и образованный; библиотека его отца состояла из одних французских сочинений. Ребенок проводил бессонные ночи и тайком в кабинете отца пожирал книги одну за другою". В 1810 году возник проект устройства привилегированного учебного заведения - лицея в Царском Селе, при дворце Александра I. </a:t>
            </a:r>
          </a:p>
          <a:p>
            <a:r>
              <a:rPr lang="ru-RU" sz="2000" dirty="0" smtClean="0"/>
              <a:t>   Пушкин, обладавший влиятельными знакомствами, решил определить туда своего сына Александра. В июне 1811 г. Александр со своим дядей поехал в Петербург, благодаря имеющимся связям, Пушкину было обеспечено поступление. 12 августа он выдержал вступительный экзамен. 19 октября был торжественно открыт лицей и с этого дня началась лицейская жизнь Пушкина. Лицей был закрытым учебным заведением, в него было принято всего 30 учеников. Это были дети средних малообеспеченных дворян, обладавших служебными связями.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Лицей в наши дни</a:t>
            </a:r>
            <a:endParaRPr lang="ru-RU" dirty="0"/>
          </a:p>
        </p:txBody>
      </p:sp>
      <p:pic>
        <p:nvPicPr>
          <p:cNvPr id="8" name="Содержимое 7" descr="cs_Licey_arka_22-09-2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556792"/>
            <a:ext cx="6636588" cy="497744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543800" cy="1143000"/>
          </a:xfrm>
        </p:spPr>
        <p:txBody>
          <a:bodyPr/>
          <a:lstStyle/>
          <a:p>
            <a:pPr algn="ctr"/>
            <a:r>
              <a:rPr lang="ru-RU" dirty="0" smtClean="0"/>
              <a:t>Друзья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/>
          <a:lstStyle/>
          <a:p>
            <a:r>
              <a:rPr lang="ru-RU" sz="2000" dirty="0" smtClean="0"/>
              <a:t> В связи с политическими событиями 1812 г. Взятие французами Москвы ставило под угрозу Петербург. Из-за большого потока солдат проходившего через Царское Село, в лицее воцарился либеральный дух. </a:t>
            </a:r>
          </a:p>
          <a:p>
            <a:r>
              <a:rPr lang="ru-RU" sz="2000" dirty="0" smtClean="0"/>
              <a:t>   В лицей проникали сплетни об Александре I и его окружении. Кругозор Пушкина в то время расширял П. Чаадаев, оказавшийся в гусарском полку в Царском Селе. Чаадаев был настроен весьма либерально, он вел долгие политические беседы с Пушкиным и сыграл немалую роль в нравственных понятиях Александра. Впоследствии Пушкин посвятил Чаадаеву одно из первых своих политических стихотворений. </a:t>
            </a:r>
          </a:p>
          <a:p>
            <a:r>
              <a:rPr lang="ru-RU" sz="2000" dirty="0" smtClean="0"/>
              <a:t>   Именно в лицее у Пушкина появляются настоящие друзья. На первый курс было принято тридцать человек. Значит, у Пушкина было двадцать девять товарищей. </a:t>
            </a:r>
          </a:p>
          <a:p>
            <a:r>
              <a:rPr lang="ru-RU" sz="2000" dirty="0" smtClean="0"/>
              <a:t>   В дальнейшем они станут известными людьми. У каждого лицеиста было прозвище, а у некоторых и не одно. Иван Иванович </a:t>
            </a:r>
            <a:r>
              <a:rPr lang="ru-RU" sz="2000" dirty="0" err="1" smtClean="0"/>
              <a:t>Пущин</a:t>
            </a:r>
            <a:r>
              <a:rPr lang="ru-RU" sz="2000" dirty="0" smtClean="0"/>
              <a:t> - “</a:t>
            </a:r>
            <a:r>
              <a:rPr lang="ru-RU" sz="2000" dirty="0" err="1" smtClean="0"/>
              <a:t>Жано</a:t>
            </a:r>
            <a:r>
              <a:rPr lang="ru-RU" sz="2000" dirty="0" smtClean="0"/>
              <a:t>” , </a:t>
            </a:r>
            <a:r>
              <a:rPr lang="ru-RU" sz="2000" dirty="0" err="1" smtClean="0"/>
              <a:t>Вельгельм</a:t>
            </a:r>
            <a:r>
              <a:rPr lang="ru-RU" sz="2000" dirty="0" smtClean="0"/>
              <a:t> Карлович Кюхельбекер - “Кюхля” , “Глиста” , сам Пушкин - “Француз” и множество других забавных прозвищ.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Друзья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043608" y="1556792"/>
            <a:ext cx="1378496" cy="639762"/>
          </a:xfrm>
        </p:spPr>
        <p:txBody>
          <a:bodyPr/>
          <a:lstStyle/>
          <a:p>
            <a:r>
              <a:rPr lang="ru-RU" dirty="0" smtClean="0"/>
              <a:t>Чадаев</a:t>
            </a:r>
            <a:endParaRPr lang="ru-RU" dirty="0"/>
          </a:p>
        </p:txBody>
      </p:sp>
      <p:pic>
        <p:nvPicPr>
          <p:cNvPr id="9" name="Содержимое 8" descr="Chaadaev_portrait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51520" y="2132856"/>
            <a:ext cx="2736304" cy="3533971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6804248" y="1556792"/>
            <a:ext cx="1368152" cy="639762"/>
          </a:xfrm>
        </p:spPr>
        <p:txBody>
          <a:bodyPr/>
          <a:lstStyle/>
          <a:p>
            <a:r>
              <a:rPr lang="ru-RU" dirty="0" err="1" smtClean="0"/>
              <a:t>Пущин</a:t>
            </a:r>
            <a:endParaRPr lang="ru-RU" dirty="0"/>
          </a:p>
        </p:txBody>
      </p:sp>
      <p:pic>
        <p:nvPicPr>
          <p:cNvPr id="10" name="Содержимое 9" descr="485px-I._I._Pushchin,_183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6084168" y="2132856"/>
            <a:ext cx="2808312" cy="3474200"/>
          </a:xfrm>
        </p:spPr>
      </p:pic>
      <p:pic>
        <p:nvPicPr>
          <p:cNvPr id="11" name="Рисунок 10" descr="493px-V._K._Kyukhelbeker,_1820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3501008"/>
            <a:ext cx="2548410" cy="309634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91880" y="3068960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Кюхельбекер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543800" cy="1143000"/>
          </a:xfrm>
        </p:spPr>
        <p:txBody>
          <a:bodyPr/>
          <a:lstStyle/>
          <a:p>
            <a:pPr algn="ctr"/>
            <a:r>
              <a:rPr lang="ru-RU" dirty="0" smtClean="0"/>
              <a:t>Писатели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334000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1600" dirty="0" smtClean="0"/>
              <a:t>В лицее Пушкин плотно занимался поэзией, особенно французской, за что он и получил прозвище "француз". Среди лицеистов проводились пассивные соревнования, где Пушкин долгое время одерживал первенство. Из русских поэтов Пушкина привлекал Батюшков и вся группа писателей, объединившихся вокруг Карамзина. С этой группой Пушкин был связан через семейные отношения, в частности, через дядю, который был вхож в нее. В доме Карамзина, который находился в Царском Селе, Александр познакомился с Жуковским и Вяземским, их влияние особенно отразилось на творчестве Пушкина начиная с 1815 года. </a:t>
            </a:r>
          </a:p>
          <a:p>
            <a:r>
              <a:rPr lang="ru-RU" sz="1600" dirty="0" smtClean="0"/>
              <a:t>   Любимым поэтом Пушкина был Вольтер, именно ему Пушкин был обязан и ранним своим безбожием, и склонностью к сатире, которая, впрочем, находилась также в зависимости от литературной борьбы </a:t>
            </a:r>
            <a:r>
              <a:rPr lang="ru-RU" sz="1600" dirty="0" err="1" smtClean="0"/>
              <a:t>карамзинистов</a:t>
            </a:r>
            <a:r>
              <a:rPr lang="ru-RU" sz="1600" dirty="0" smtClean="0"/>
              <a:t> и от шутливых сатир Батюшкова. В лицее Пушкина также коснулись новые течения поэзии того времени: </a:t>
            </a:r>
          </a:p>
          <a:p>
            <a:r>
              <a:rPr lang="ru-RU" sz="1600" dirty="0" smtClean="0"/>
              <a:t>"</a:t>
            </a:r>
            <a:r>
              <a:rPr lang="ru-RU" sz="1600" dirty="0" err="1" smtClean="0"/>
              <a:t>Оссианицизм</a:t>
            </a:r>
            <a:r>
              <a:rPr lang="ru-RU" sz="1600" dirty="0" smtClean="0"/>
              <a:t>" и "Барды". К концу пребывания в лицее Пушкин подвергся сильному влиянию новой элегической поэзии, связанной с деятельностью таких французских поэтов, как Парни и </a:t>
            </a:r>
            <a:r>
              <a:rPr lang="ru-RU" sz="1600" dirty="0" err="1" smtClean="0"/>
              <a:t>Мильвуа</a:t>
            </a:r>
            <a:r>
              <a:rPr lang="ru-RU" sz="1600" dirty="0" smtClean="0"/>
              <a:t>. Литературная лицейская слава Пушкина пришла к нему в 15 лет, когда он впервые выступил в печати, поместив в "Вестнике Европы" в июльском номере стихотворение "К другу стихотворцу". 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6">
  <a:themeElements>
    <a:clrScheme name="Тема Office 11">
      <a:dk1>
        <a:srgbClr val="005A58"/>
      </a:dk1>
      <a:lt1>
        <a:srgbClr val="FFFFFF"/>
      </a:lt1>
      <a:dk2>
        <a:srgbClr val="33CCCC"/>
      </a:dk2>
      <a:lt2>
        <a:srgbClr val="FFFF99"/>
      </a:lt2>
      <a:accent1>
        <a:srgbClr val="006462"/>
      </a:accent1>
      <a:accent2>
        <a:srgbClr val="6D6FC7"/>
      </a:accent2>
      <a:accent3>
        <a:srgbClr val="ADE2E2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Тема Offic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DCEBE6"/>
        </a:dk1>
        <a:lt1>
          <a:srgbClr val="FFFFFF"/>
        </a:lt1>
        <a:dk2>
          <a:srgbClr val="000000"/>
        </a:dk2>
        <a:lt2>
          <a:srgbClr val="333333"/>
        </a:lt2>
        <a:accent1>
          <a:srgbClr val="3374A1"/>
        </a:accent1>
        <a:accent2>
          <a:srgbClr val="3B2E8A"/>
        </a:accent2>
        <a:accent3>
          <a:srgbClr val="FFFFFF"/>
        </a:accent3>
        <a:accent4>
          <a:srgbClr val="BCC9C4"/>
        </a:accent4>
        <a:accent5>
          <a:srgbClr val="ADBCCD"/>
        </a:accent5>
        <a:accent6>
          <a:srgbClr val="35297D"/>
        </a:accent6>
        <a:hlink>
          <a:srgbClr val="00FFFF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3E3E5C"/>
        </a:dk1>
        <a:lt1>
          <a:srgbClr val="FFFFFF"/>
        </a:lt1>
        <a:dk2>
          <a:srgbClr val="B9B9D7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D9D9E8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CCCC99"/>
        </a:dk1>
        <a:lt1>
          <a:srgbClr val="FFFFCC"/>
        </a:lt1>
        <a:dk2>
          <a:srgbClr val="DFD293"/>
        </a:dk2>
        <a:lt2>
          <a:srgbClr val="5C1F00"/>
        </a:lt2>
        <a:accent1>
          <a:srgbClr val="78783C"/>
        </a:accent1>
        <a:accent2>
          <a:srgbClr val="FFFFCC"/>
        </a:accent2>
        <a:accent3>
          <a:srgbClr val="FFFFE2"/>
        </a:accent3>
        <a:accent4>
          <a:srgbClr val="AEAE82"/>
        </a:accent4>
        <a:accent5>
          <a:srgbClr val="BEBEAF"/>
        </a:accent5>
        <a:accent6>
          <a:srgbClr val="E7E7B9"/>
        </a:accent6>
        <a:hlink>
          <a:srgbClr val="9900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2D2015"/>
        </a:dk1>
        <a:lt1>
          <a:srgbClr val="D2D2D2"/>
        </a:lt1>
        <a:dk2>
          <a:srgbClr val="CCCCA5"/>
        </a:dk2>
        <a:lt2>
          <a:srgbClr val="DFC08D"/>
        </a:lt2>
        <a:accent1>
          <a:srgbClr val="666666"/>
        </a:accent1>
        <a:accent2>
          <a:srgbClr val="0066FF"/>
        </a:accent2>
        <a:accent3>
          <a:srgbClr val="E2E2CF"/>
        </a:accent3>
        <a:accent4>
          <a:srgbClr val="B3B3B3"/>
        </a:accent4>
        <a:accent5>
          <a:srgbClr val="B8B8B8"/>
        </a:accent5>
        <a:accent6>
          <a:srgbClr val="005CE7"/>
        </a:accent6>
        <a:hlink>
          <a:srgbClr val="66CCFF"/>
        </a:hlink>
        <a:folHlink>
          <a:srgbClr val="FAF0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2D2015"/>
        </a:dk1>
        <a:lt1>
          <a:srgbClr val="D2D2D2"/>
        </a:lt1>
        <a:dk2>
          <a:srgbClr val="73CDFF"/>
        </a:dk2>
        <a:lt2>
          <a:srgbClr val="DFC08D"/>
        </a:lt2>
        <a:accent1>
          <a:srgbClr val="666666"/>
        </a:accent1>
        <a:accent2>
          <a:srgbClr val="0066FF"/>
        </a:accent2>
        <a:accent3>
          <a:srgbClr val="BCE3FF"/>
        </a:accent3>
        <a:accent4>
          <a:srgbClr val="B3B3B3"/>
        </a:accent4>
        <a:accent5>
          <a:srgbClr val="B8B8B8"/>
        </a:accent5>
        <a:accent6>
          <a:srgbClr val="005CE7"/>
        </a:accent6>
        <a:hlink>
          <a:srgbClr val="66CCFF"/>
        </a:hlink>
        <a:folHlink>
          <a:srgbClr val="FAF0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005A58"/>
        </a:dk1>
        <a:lt1>
          <a:srgbClr val="FFFFFF"/>
        </a:lt1>
        <a:dk2>
          <a:srgbClr val="33CCCC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DE2E2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003366"/>
        </a:dk1>
        <a:lt1>
          <a:srgbClr val="FFFFFF"/>
        </a:lt1>
        <a:dk2>
          <a:srgbClr val="0000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B8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Тема6</Template>
  <TotalTime>182</TotalTime>
  <Words>1908</Words>
  <Application>Microsoft Office PowerPoint</Application>
  <PresentationFormat>Экран (4:3)</PresentationFormat>
  <Paragraphs>84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Тема6</vt:lpstr>
      <vt:lpstr>Лицейские годы А. С. Пушкина</vt:lpstr>
      <vt:lpstr>О Пушкине</vt:lpstr>
      <vt:lpstr>Родители</vt:lpstr>
      <vt:lpstr>Воспитание и детство</vt:lpstr>
      <vt:lpstr>Поступление в лицей</vt:lpstr>
      <vt:lpstr>Лицей в наши дни</vt:lpstr>
      <vt:lpstr>Друзья</vt:lpstr>
      <vt:lpstr>Друзья</vt:lpstr>
      <vt:lpstr>Писатели</vt:lpstr>
      <vt:lpstr>Общества</vt:lpstr>
      <vt:lpstr>Крылов и Гнедич</vt:lpstr>
      <vt:lpstr>Крылов, Пушкин, Жуковский и Гнедич</vt:lpstr>
      <vt:lpstr>Экзамены Пушкина</vt:lpstr>
      <vt:lpstr>Экзамены Пушкина</vt:lpstr>
      <vt:lpstr>«Гогель - могель»</vt:lpstr>
      <vt:lpstr>«Гогель - могель»</vt:lpstr>
      <vt:lpstr>Лицейская любовь</vt:lpstr>
      <vt:lpstr>Дневник</vt:lpstr>
      <vt:lpstr>Бакунина и её замужество</vt:lpstr>
      <vt:lpstr>Пушкин о лицее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Лицейские годы А. С. Пушкина</dc:title>
  <dc:creator>PC</dc:creator>
  <cp:lastModifiedBy>PC</cp:lastModifiedBy>
  <cp:revision>22</cp:revision>
  <dcterms:created xsi:type="dcterms:W3CDTF">2011-09-28T11:44:36Z</dcterms:created>
  <dcterms:modified xsi:type="dcterms:W3CDTF">2012-02-21T09:25:03Z</dcterms:modified>
</cp:coreProperties>
</file>