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2" r:id="rId2"/>
    <p:sldId id="290" r:id="rId3"/>
    <p:sldId id="287" r:id="rId4"/>
    <p:sldId id="285" r:id="rId5"/>
    <p:sldId id="286" r:id="rId6"/>
    <p:sldId id="289" r:id="rId7"/>
    <p:sldId id="28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C2BC6"/>
    <a:srgbClr val="455B5D"/>
    <a:srgbClr val="996633"/>
    <a:srgbClr val="CC9900"/>
    <a:srgbClr val="BBA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28" autoAdjust="0"/>
  </p:normalViewPr>
  <p:slideViewPr>
    <p:cSldViewPr>
      <p:cViewPr varScale="1">
        <p:scale>
          <a:sx n="82" d="100"/>
          <a:sy n="82" d="100"/>
        </p:scale>
        <p:origin x="-121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A022F-D074-4814-ABEE-9C556C29818F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45733-FB46-41EE-8AFF-20D9183A8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5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45733-FB46-41EE-8AFF-20D9183A86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5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69EF-F721-4F54-A460-579B00658C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78650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C0EEF-3309-4132-B94E-C38059FB1B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13941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372C6-3CB9-4CF2-BA9C-AAF0AE6BC4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70199"/>
      </p:ext>
    </p:extLst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DA5D-C095-486D-84F2-897F1369A7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05929"/>
      </p:ext>
    </p:extLst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AC340-7E14-4D6B-B9EA-695564C92B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75911"/>
      </p:ext>
    </p:extLst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6653B-A3A5-448C-8591-6B8A62019B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20704"/>
      </p:ext>
    </p:extLst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FA5F-1936-4846-8B1D-E65F5E8CCE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81679"/>
      </p:ext>
    </p:extLst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A9990-C311-4A8E-BFB9-A0F8BF1FD6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69003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87BBB-4480-4272-8BA3-29A91D2FCF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83623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86FBB-180C-4EDD-8437-6FAC2D268D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81667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1006C-0805-438B-A632-5361B154A7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05972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FFCD1-2EB2-4922-A84B-5C83F40DB2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3523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CCB9E-1006-45C8-BC24-A0DEBBD73C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15289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DDB6C-74A3-4244-89C8-3366485C6B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87200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72EC-64EC-421E-8892-9E6AC735AD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57914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DB2DD-937D-4C7E-88EB-55A8085E91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44283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228304-1E2B-4843-8F2D-F7403F2F920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7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ages.yandex.ru/yandsearch?source=wiz&amp;uinfo=sw-1423-sh-752-fw-1198-fh-546-pd-1&amp;p=2&amp;text=%D0%B0%D0%BD%D0%B8%D0%BC%D0%B8%D1%80%D0%BE%D0%B2%D0%B0%D0%BD%D0%BD%D1%8B%D0%B5%20%D1%80%D0%B8%D1%81%D1%83%D0%BD%D0%BA%D0%B8%20%D0%BA%20%D1%84%D0%B8%D0%B7%D0%B8%D0%BA%D0%B5&amp;noreask=1&amp;pos=85&amp;rpt=simage&amp;lr=36&amp;img_url=http://sch121.edusite.ru/images/ee383358c499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fotolia.com/p/202128132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png.at.ua/pub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learning.9151394.ru/course/view.php?id=2876&amp;cal_m=1&amp;cal_y=2014" TargetMode="External"/><Relationship Id="rId5" Type="http://schemas.openxmlformats.org/officeDocument/2006/relationships/hyperlink" Target="http://edu.znate.ru/docs/1055/index-113512.html" TargetMode="External"/><Relationship Id="rId4" Type="http://schemas.openxmlformats.org/officeDocument/2006/relationships/hyperlink" Target="http://learning.9151394.ru/course/view.php?id=3603&amp;topic=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496" y="2852936"/>
            <a:ext cx="9108504" cy="4316275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ru-RU" sz="3200" dirty="0" smtClean="0">
              <a:solidFill>
                <a:srgbClr val="0C2BC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dirty="0">
              <a:solidFill>
                <a:srgbClr val="0C2BC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dirty="0" smtClean="0">
              <a:solidFill>
                <a:srgbClr val="0C2BC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Контрольный диктант .  11 класс</a:t>
            </a:r>
            <a:endParaRPr lang="ru-RU" sz="3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000" dirty="0" smtClean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3600" dirty="0" smtClean="0">
                <a:solidFill>
                  <a:srgbClr val="33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МАГНИТНОЕ ПОЛЕ. </a:t>
            </a:r>
            <a:endParaRPr lang="ru-RU" sz="4400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sz="2800" dirty="0" smtClean="0">
              <a:solidFill>
                <a:srgbClr val="0C2BC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dirty="0" smtClean="0">
              <a:solidFill>
                <a:srgbClr val="0C2BC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C2BC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defRPr/>
            </a:pPr>
            <a:endParaRPr lang="ru-RU" sz="2400" dirty="0">
              <a:solidFill>
                <a:srgbClr val="0C2BC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>
              <a:defRPr/>
            </a:pPr>
            <a:r>
              <a:rPr lang="ru-RU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Апрельская </a:t>
            </a:r>
            <a:r>
              <a:rPr lang="ru-RU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</a:t>
            </a:r>
            <a:r>
              <a:rPr lang="ru-RU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</a:t>
            </a:r>
            <a:endParaRPr lang="ru-RU" sz="2400" dirty="0">
              <a:solidFill>
                <a:srgbClr val="0000CC"/>
              </a:solidFill>
              <a:effectLst/>
            </a:endParaRPr>
          </a:p>
          <a:p>
            <a:pPr>
              <a:defRPr/>
            </a:pPr>
            <a:r>
              <a:rPr lang="ru-RU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  МБОУ «СОШ» № 11 ИМРСК,</a:t>
            </a:r>
          </a:p>
          <a:p>
            <a:pPr>
              <a:defRPr/>
            </a:pPr>
            <a:r>
              <a:rPr lang="ru-RU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 Рыздвяный  </a:t>
            </a:r>
          </a:p>
          <a:p>
            <a:pPr>
              <a:defRPr/>
            </a:pPr>
            <a:endParaRPr lang="ru-RU" sz="2800" dirty="0" smtClean="0">
              <a:solidFill>
                <a:srgbClr val="0C2BC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dirty="0" smtClean="0">
              <a:solidFill>
                <a:srgbClr val="0C2BC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800" dirty="0" smtClean="0">
              <a:solidFill>
                <a:srgbClr val="0C2BC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Лекция 14 (5) Магнитное поле План Магнитное поле и его характеристики: магнитная индукция и напряжённость поля Закон Био-Савара-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592288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229604" y="641755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err="1" smtClean="0">
                <a:ln w="50800"/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Aprelskaya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21471004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2489200"/>
            <a:ext cx="1328737" cy="1884363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2" name="Прямоугольник 21"/>
          <p:cNvSpPr/>
          <p:nvPr/>
        </p:nvSpPr>
        <p:spPr>
          <a:xfrm>
            <a:off x="5482270" y="6057511"/>
            <a:ext cx="60189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057511"/>
            <a:ext cx="604874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82069" y="6034473"/>
            <a:ext cx="601899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6034473"/>
            <a:ext cx="595476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6034473"/>
            <a:ext cx="595476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5271" y="6034473"/>
            <a:ext cx="28803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017" y="6034473"/>
            <a:ext cx="28803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288" y="1755507"/>
            <a:ext cx="28803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328" y="2376264"/>
            <a:ext cx="28803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288" y="2987114"/>
            <a:ext cx="28803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328" y="3603138"/>
            <a:ext cx="28803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328" y="4225213"/>
            <a:ext cx="28803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288" y="4833156"/>
            <a:ext cx="28803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0288" y="5409051"/>
            <a:ext cx="288032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ая выноска 50"/>
          <p:cNvSpPr/>
          <p:nvPr/>
        </p:nvSpPr>
        <p:spPr>
          <a:xfrm>
            <a:off x="1223019" y="2115547"/>
            <a:ext cx="6940121" cy="2356170"/>
          </a:xfrm>
          <a:prstGeom prst="wedgeRectCallout">
            <a:avLst>
              <a:gd name="adj1" fmla="val -53632"/>
              <a:gd name="adj2" fmla="val -5525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C2B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ли северный и южный полюсы магнита существовать отдельно друг от друга?</a:t>
            </a:r>
            <a:endParaRPr lang="ru-RU" sz="2400" b="1" dirty="0">
              <a:solidFill>
                <a:srgbClr val="0C2B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1378600" y="1961472"/>
            <a:ext cx="6749366" cy="2503597"/>
          </a:xfrm>
          <a:prstGeom prst="wedgeRectCallout">
            <a:avLst>
              <a:gd name="adj1" fmla="val -56362"/>
              <a:gd name="adj2" fmla="val -2632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линий магнитного поля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ая выноска 52"/>
          <p:cNvSpPr/>
          <p:nvPr/>
        </p:nvSpPr>
        <p:spPr>
          <a:xfrm>
            <a:off x="1470591" y="1938006"/>
            <a:ext cx="6692549" cy="2607886"/>
          </a:xfrm>
          <a:prstGeom prst="wedgeRectCallout">
            <a:avLst>
              <a:gd name="adj1" fmla="val -57818"/>
              <a:gd name="adj2" fmla="val -157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магнитный полюс находится вблизи Северного географического полюса?</a:t>
            </a:r>
            <a:endParaRPr lang="en-US" sz="28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ая выноска 53"/>
          <p:cNvSpPr/>
          <p:nvPr/>
        </p:nvSpPr>
        <p:spPr>
          <a:xfrm>
            <a:off x="1508183" y="2094454"/>
            <a:ext cx="6654958" cy="2618149"/>
          </a:xfrm>
          <a:prstGeom prst="wedgeRectCallout">
            <a:avLst>
              <a:gd name="adj1" fmla="val -58823"/>
              <a:gd name="adj2" fmla="val 1585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действие магнитного поля на неподвижные электрические заряды?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ая выноска 55"/>
          <p:cNvSpPr/>
          <p:nvPr/>
        </p:nvSpPr>
        <p:spPr>
          <a:xfrm>
            <a:off x="1510729" y="2043439"/>
            <a:ext cx="6652411" cy="2552822"/>
          </a:xfrm>
          <a:prstGeom prst="wedgeRectCallout">
            <a:avLst>
              <a:gd name="adj1" fmla="val -58276"/>
              <a:gd name="adj2" fmla="val 4359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правило используют для определения направления линий магнитного поля прямолинейного проводника с током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1402243" y="2043440"/>
            <a:ext cx="6760897" cy="2552822"/>
          </a:xfrm>
          <a:prstGeom prst="wedgeRectCallout">
            <a:avLst>
              <a:gd name="adj1" fmla="val -56283"/>
              <a:gd name="adj2" fmla="val 679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силы взаимодействия двух проводников в определении единицы силы тока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ая выноска 58"/>
          <p:cNvSpPr/>
          <p:nvPr/>
        </p:nvSpPr>
        <p:spPr>
          <a:xfrm>
            <a:off x="1719254" y="2115546"/>
            <a:ext cx="6408712" cy="2453811"/>
          </a:xfrm>
          <a:prstGeom prst="wedgeRectCallout">
            <a:avLst>
              <a:gd name="adj1" fmla="val -62048"/>
              <a:gd name="adj2" fmla="val 9165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силы, действующей на проводник с током в магнитном поле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ая выноска 59"/>
          <p:cNvSpPr/>
          <p:nvPr/>
        </p:nvSpPr>
        <p:spPr>
          <a:xfrm>
            <a:off x="1205677" y="2037083"/>
            <a:ext cx="6957463" cy="2414641"/>
          </a:xfrm>
          <a:prstGeom prst="wedgeRectCallout">
            <a:avLst>
              <a:gd name="adj1" fmla="val -53743"/>
              <a:gd name="adj2" fmla="val 12064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вычисления модуля вектора магнитной индукции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ая выноска 60"/>
          <p:cNvSpPr/>
          <p:nvPr/>
        </p:nvSpPr>
        <p:spPr>
          <a:xfrm>
            <a:off x="1205678" y="2155703"/>
            <a:ext cx="6985886" cy="2347681"/>
          </a:xfrm>
          <a:prstGeom prst="wedgeRectCallout">
            <a:avLst>
              <a:gd name="adj1" fmla="val -47809"/>
              <a:gd name="adj2" fmla="val 11847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магнитной индукции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ая выноска 61"/>
          <p:cNvSpPr/>
          <p:nvPr/>
        </p:nvSpPr>
        <p:spPr>
          <a:xfrm>
            <a:off x="1281864" y="2155704"/>
            <a:ext cx="6846102" cy="2495648"/>
          </a:xfrm>
          <a:prstGeom prst="wedgeRectCallout">
            <a:avLst>
              <a:gd name="adj1" fmla="val -38303"/>
              <a:gd name="adj2" fmla="val 10820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вычисления силы Ампера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372200" y="6057511"/>
            <a:ext cx="60189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337029" y="6057511"/>
            <a:ext cx="60189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191563" y="6057511"/>
            <a:ext cx="60189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ая выноска 66"/>
          <p:cNvSpPr/>
          <p:nvPr/>
        </p:nvSpPr>
        <p:spPr>
          <a:xfrm>
            <a:off x="1258335" y="2033681"/>
            <a:ext cx="6904805" cy="2469704"/>
          </a:xfrm>
          <a:prstGeom prst="wedgeRectCallout">
            <a:avLst>
              <a:gd name="adj1" fmla="val -24652"/>
              <a:gd name="adj2" fmla="val 11428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для определения направления силы Ампера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ая выноска 67"/>
          <p:cNvSpPr/>
          <p:nvPr/>
        </p:nvSpPr>
        <p:spPr>
          <a:xfrm>
            <a:off x="1281864" y="2115547"/>
            <a:ext cx="6881276" cy="2170440"/>
          </a:xfrm>
          <a:prstGeom prst="wedgeRectCallout">
            <a:avLst>
              <a:gd name="adj1" fmla="val -11925"/>
              <a:gd name="adj2" fmla="val 13328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рамки с током в магнитном поле</a:t>
            </a:r>
          </a:p>
          <a:p>
            <a:pPr algn="ctr"/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ая выноска 68"/>
          <p:cNvSpPr/>
          <p:nvPr/>
        </p:nvSpPr>
        <p:spPr>
          <a:xfrm>
            <a:off x="1567013" y="2115546"/>
            <a:ext cx="6560953" cy="2336177"/>
          </a:xfrm>
          <a:prstGeom prst="wedgeRectCallout">
            <a:avLst>
              <a:gd name="adj1" fmla="val 1072"/>
              <a:gd name="adj2" fmla="val 11947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 силу, действующую на движущиеся заряды в магнитном поле?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ая выноска 69"/>
          <p:cNvSpPr/>
          <p:nvPr/>
        </p:nvSpPr>
        <p:spPr>
          <a:xfrm>
            <a:off x="1579320" y="2115547"/>
            <a:ext cx="6583820" cy="2430344"/>
          </a:xfrm>
          <a:prstGeom prst="wedgeRectCallout">
            <a:avLst>
              <a:gd name="adj1" fmla="val 14179"/>
              <a:gd name="adj2" fmla="val 11408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силы </a:t>
            </a:r>
            <a:r>
              <a:rPr lang="ru-RU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оренца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ая выноска 70"/>
          <p:cNvSpPr/>
          <p:nvPr/>
        </p:nvSpPr>
        <p:spPr>
          <a:xfrm>
            <a:off x="1192705" y="2155703"/>
            <a:ext cx="6935261" cy="2347682"/>
          </a:xfrm>
          <a:prstGeom prst="wedgeRectCallout">
            <a:avLst>
              <a:gd name="adj1" fmla="val 29593"/>
              <a:gd name="adj2" fmla="val 11782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вычисления радиуса окружности, по которой движется заряженная частица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ая выноска 71"/>
          <p:cNvSpPr/>
          <p:nvPr/>
        </p:nvSpPr>
        <p:spPr>
          <a:xfrm>
            <a:off x="1192705" y="2155704"/>
            <a:ext cx="6970435" cy="2249529"/>
          </a:xfrm>
          <a:prstGeom prst="wedgeRectCallout">
            <a:avLst>
              <a:gd name="adj1" fmla="val 42561"/>
              <a:gd name="adj2" fmla="val 12516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вычисления магнитной проницаемости вещества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ая выноска 72"/>
          <p:cNvSpPr/>
          <p:nvPr/>
        </p:nvSpPr>
        <p:spPr>
          <a:xfrm>
            <a:off x="1243675" y="2376264"/>
            <a:ext cx="6919465" cy="2219251"/>
          </a:xfrm>
          <a:prstGeom prst="wedgeRectCallout">
            <a:avLst>
              <a:gd name="adj1" fmla="val 53775"/>
              <a:gd name="adj2" fmla="val 11788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группы сильномагнитных веществ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18208" y="236712"/>
            <a:ext cx="2697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fld id="{2FC6BE0B-5195-4EA8-82B9-5BE5A43AF28B}" type="datetime1">
              <a:rPr lang="ru-RU" sz="4000" b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lvl="0" algn="ctr">
                <a:defRPr/>
              </a:pPr>
              <a:t>09.09.2014</a:t>
            </a:fld>
            <a:endParaRPr lang="ru-RU" sz="4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725501" y="265979"/>
            <a:ext cx="3833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4000" b="1" kern="0" dirty="0" smtClean="0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Диктант</a:t>
            </a:r>
            <a:endParaRPr lang="ru-RU" sz="4000" b="1" kern="0" dirty="0">
              <a:ln w="50800"/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Управляющая кнопка: возврат 74">
            <a:hlinkClick r:id="" action="ppaction://hlinkshowjump?jump=lastslideviewed" highlightClick="1"/>
          </p:cNvPr>
          <p:cNvSpPr/>
          <p:nvPr/>
        </p:nvSpPr>
        <p:spPr>
          <a:xfrm>
            <a:off x="8252129" y="1755507"/>
            <a:ext cx="336362" cy="360040"/>
          </a:xfrm>
          <a:prstGeom prst="actionButtonRetur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218574" y="5409051"/>
            <a:ext cx="60189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203955" y="4839037"/>
            <a:ext cx="60189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1328558" y="2155704"/>
            <a:ext cx="6834582" cy="2390188"/>
          </a:xfrm>
          <a:prstGeom prst="wedgeRectCallout">
            <a:avLst>
              <a:gd name="adj1" fmla="val 52410"/>
              <a:gd name="adj2" fmla="val 9199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Температура, при которой теряются магнитные свойства ферромагнетиков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1349287" y="2115547"/>
            <a:ext cx="6778679" cy="2453811"/>
          </a:xfrm>
          <a:prstGeom prst="wedgeRectCallout">
            <a:avLst>
              <a:gd name="adj1" fmla="val 52039"/>
              <a:gd name="adj2" fmla="val 6800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Как, относительно линий магнитного поля, направлен вектор индукции в любой точке  магнитного поля?</a:t>
            </a:r>
          </a:p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218574" y="4221088"/>
            <a:ext cx="601898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1320864" y="2094455"/>
            <a:ext cx="6842276" cy="2501808"/>
          </a:xfrm>
          <a:prstGeom prst="wedgeRectCallout">
            <a:avLst>
              <a:gd name="adj1" fmla="val 55291"/>
              <a:gd name="adj2" fmla="val 3655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направление принято за направление вектора магнитной индукции?</a:t>
            </a:r>
          </a:p>
          <a:p>
            <a:endParaRPr lang="ru-RU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ru-RU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dirty="0"/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8265096" y="3319850"/>
            <a:ext cx="555376" cy="366081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29604" y="641755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err="1" smtClean="0">
                <a:ln w="50800"/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Aprelskaya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296744297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19" grpId="0" animBg="1"/>
      <p:bldP spid="19" grpId="1" animBg="1"/>
      <p:bldP spid="20" grpId="0" animBg="1"/>
      <p:bldP spid="20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Критерии оценок диктанта</a:t>
            </a:r>
            <a:r>
              <a:rPr lang="ru-RU" b="1" dirty="0" smtClean="0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42935"/>
              </p:ext>
            </p:extLst>
          </p:nvPr>
        </p:nvGraphicFramePr>
        <p:xfrm>
          <a:off x="323528" y="1628800"/>
          <a:ext cx="8496942" cy="440050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832018"/>
                <a:gridCol w="4152757"/>
                <a:gridCol w="1512167"/>
              </a:tblGrid>
              <a:tr h="1464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правильных ответов</a:t>
                      </a:r>
                      <a:endParaRPr lang="ru-RU" sz="2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 темы</a:t>
                      </a:r>
                      <a:endParaRPr lang="ru-RU" sz="2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lang="ru-RU" sz="2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2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неудовлетворительное</a:t>
                      </a:r>
                      <a:endParaRPr lang="ru-RU" sz="2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удовлетворительное</a:t>
                      </a:r>
                      <a:endParaRPr lang="ru-RU" sz="2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хорошее</a:t>
                      </a:r>
                      <a:endParaRPr lang="ru-RU" sz="2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отличное</a:t>
                      </a:r>
                      <a:endParaRPr lang="ru-RU" sz="2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dirty="0"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244408" y="6166041"/>
            <a:ext cx="576064" cy="360040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804248" y="6166040"/>
            <a:ext cx="720080" cy="287295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29604" y="641755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err="1" smtClean="0">
                <a:ln w="50800"/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Aprelskaya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5181498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447"/>
            <a:ext cx="8229600" cy="994122"/>
          </a:xfrm>
        </p:spPr>
        <p:txBody>
          <a:bodyPr/>
          <a:lstStyle/>
          <a:p>
            <a:pPr lvl="0"/>
            <a:r>
              <a:rPr lang="ru-RU" sz="4000" b="1" dirty="0" smtClean="0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Самоконтроль</a:t>
            </a:r>
            <a:br>
              <a:rPr lang="ru-RU" sz="4000" b="1" dirty="0" smtClean="0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1"/>
              <p:cNvSpPr txBox="1">
                <a:spLocks/>
              </p:cNvSpPr>
              <p:nvPr/>
            </p:nvSpPr>
            <p:spPr bwMode="auto">
              <a:xfrm>
                <a:off x="683568" y="2175812"/>
                <a:ext cx="8229600" cy="44448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ru-RU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1. Нет.</a:t>
                </a:r>
              </a:p>
              <a:p>
                <a:pPr algn="l"/>
                <a:r>
                  <a:rPr lang="ru-RU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2. Замкнутые кривые</a:t>
                </a:r>
              </a:p>
              <a:p>
                <a:pPr algn="l"/>
                <a:r>
                  <a:rPr lang="ru-RU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3. </a:t>
                </a:r>
                <a:r>
                  <a:rPr lang="ru-RU" sz="2800" b="1" kern="0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Ю</a:t>
                </a:r>
                <a:r>
                  <a:rPr lang="ru-RU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жный </a:t>
                </a:r>
              </a:p>
              <a:p>
                <a:pPr algn="l"/>
                <a:r>
                  <a:rPr lang="ru-RU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4. Не действует</a:t>
                </a:r>
              </a:p>
              <a:p>
                <a:pPr algn="l"/>
                <a:r>
                  <a:rPr lang="ru-RU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5. Правило буравчика                 </a:t>
                </a:r>
              </a:p>
              <a:p>
                <a:pPr algn="l"/>
                <a:r>
                  <a:rPr lang="ru-RU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6. </a:t>
                </a:r>
                <a:r>
                  <a:rPr lang="en-US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F = 2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ln w="50800"/>
                        <a:solidFill>
                          <a:srgbClr val="3333C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b="1" i="1" kern="0" smtClean="0">
                            <a:ln w="50800"/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kern="0" smtClean="0">
                            <a:ln w="50800"/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2800" b="1" i="1" kern="0" smtClean="0">
                            <a:ln w="50800"/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 kern="0" smtClean="0">
                            <a:ln w="50800"/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ru-RU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</a:t>
                </a:r>
              </a:p>
              <a:p>
                <a:pPr algn="l"/>
                <a:r>
                  <a:rPr lang="ru-RU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ru-RU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. Сила Ампера</a:t>
                </a:r>
              </a:p>
              <a:p>
                <a:pPr algn="l"/>
                <a:r>
                  <a:rPr lang="ru-RU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ru-RU" sz="2800" b="1" i="1" kern="0" dirty="0" smtClean="0">
                        <a:ln w="50800"/>
                        <a:solidFill>
                          <a:srgbClr val="3333CC"/>
                        </a:solidFill>
                        <a:latin typeface="Cambria Math"/>
                        <a:cs typeface="Times New Roman" pitchFamily="18" charset="0"/>
                      </a:rPr>
                      <m:t>. </m:t>
                    </m:r>
                    <m:r>
                      <a:rPr lang="en-US" sz="2800" b="1" i="1" kern="0" dirty="0" smtClean="0">
                        <a:ln w="50800"/>
                        <a:solidFill>
                          <a:srgbClr val="3333CC"/>
                        </a:solidFill>
                        <a:latin typeface="Cambria Math"/>
                        <a:cs typeface="Times New Roman" pitchFamily="18" charset="0"/>
                      </a:rPr>
                      <m:t>𝑩</m:t>
                    </m:r>
                    <m:r>
                      <a:rPr lang="ru-RU" sz="2800" b="1" i="1" kern="0" dirty="0" smtClean="0">
                        <a:ln w="50800"/>
                        <a:solidFill>
                          <a:srgbClr val="3333CC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 kern="0" dirty="0" smtClean="0">
                            <a:ln w="50800"/>
                            <a:solidFill>
                              <a:srgbClr val="3333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b="1" i="1" kern="0" dirty="0" smtClean="0">
                                <a:ln w="50800"/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kern="0" dirty="0" smtClean="0">
                                <a:ln w="50800"/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 kern="0" dirty="0" smtClean="0">
                                <a:ln w="50800"/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𝑨𝒎𝒂𝒙</m:t>
                            </m:r>
                          </m:sub>
                        </m:sSub>
                      </m:num>
                      <m:den>
                        <m:r>
                          <a:rPr lang="en-US" sz="2800" b="1" i="1" kern="0" dirty="0" smtClean="0">
                            <a:ln w="50800"/>
                            <a:solidFill>
                              <a:srgbClr val="3333CC"/>
                            </a:solidFill>
                            <a:latin typeface="Cambria Math"/>
                            <a:cs typeface="Times New Roman" pitchFamily="18" charset="0"/>
                          </a:rPr>
                          <m:t>𝑰𝑳</m:t>
                        </m:r>
                      </m:den>
                    </m:f>
                  </m:oMath>
                </a14:m>
                <a:endParaRPr lang="ru-RU" sz="2800" b="1" kern="0" dirty="0" smtClean="0">
                  <a:ln w="50800"/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l">
                  <a:spcBef>
                    <a:spcPct val="20000"/>
                  </a:spcBef>
                </a:pPr>
                <a:r>
                  <a:rPr lang="ru-RU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9</a:t>
                </a:r>
                <a:r>
                  <a:rPr lang="ru-RU" sz="2400" b="1" i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.   </a:t>
                </a:r>
                <a:r>
                  <a:rPr lang="ru-RU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Тл - Тесла</a:t>
                </a:r>
                <a:r>
                  <a:rPr lang="ru-RU" sz="4800" kern="0" dirty="0" smtClean="0">
                    <a:ln w="50800"/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sz="4800" kern="0" dirty="0" smtClean="0">
                    <a:ln w="50800"/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b="1" kern="0" dirty="0">
                    <a:ln w="50800"/>
                    <a:solidFill>
                      <a:srgbClr val="3333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10</a:t>
                </a:r>
                <a:r>
                  <a:rPr lang="ru-RU" sz="2800" b="1" kern="0" dirty="0">
                    <a:ln w="50800"/>
                    <a:solidFill>
                      <a:srgbClr val="3333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. </a:t>
                </a:r>
                <a:r>
                  <a:rPr lang="en-US" sz="2800" b="1" kern="0" dirty="0">
                    <a:ln w="50800"/>
                    <a:solidFill>
                      <a:srgbClr val="3333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F</a:t>
                </a:r>
                <a:r>
                  <a:rPr lang="en-US" sz="1800" b="1" kern="0" dirty="0">
                    <a:ln w="50800"/>
                    <a:solidFill>
                      <a:srgbClr val="3333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A =  </a:t>
                </a:r>
                <a:r>
                  <a:rPr lang="en-US" sz="2800" b="1" kern="0" dirty="0">
                    <a:ln w="50800"/>
                    <a:solidFill>
                      <a:srgbClr val="3333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kern="0" dirty="0">
                        <a:ln w="50800"/>
                        <a:solidFill>
                          <a:srgbClr val="3333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m:t>B</m:t>
                    </m:r>
                    <m:r>
                      <a:rPr lang="en-US" sz="2800" b="1" kern="0">
                        <a:ln w="50800"/>
                        <a:solidFill>
                          <a:srgbClr val="3333C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𝐥</m:t>
                    </m:r>
                  </m:oMath>
                </a14:m>
                <a:r>
                  <a:rPr lang="en-US" sz="2800" b="1" kern="0" dirty="0">
                    <a:ln w="50800"/>
                    <a:solidFill>
                      <a:srgbClr val="3333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sin</a:t>
                </a:r>
                <a:r>
                  <a:rPr lang="el-GR" sz="2800" b="1" kern="0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α</a:t>
                </a:r>
                <a:endParaRPr lang="ru-RU" sz="2800" b="1" kern="0" dirty="0" smtClean="0">
                  <a:ln w="50800"/>
                  <a:solidFill>
                    <a:srgbClr val="3333CC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lvl="0" algn="l">
                  <a:spcBef>
                    <a:spcPct val="20000"/>
                  </a:spcBef>
                </a:pPr>
                <a:r>
                  <a:rPr lang="ru-RU" sz="2800" b="1" kern="0" dirty="0">
                    <a:ln w="50800"/>
                    <a:solidFill>
                      <a:srgbClr val="3333CC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11. Правило левой руки</a:t>
                </a:r>
              </a:p>
              <a:p>
                <a:pPr lvl="0" algn="l">
                  <a:spcBef>
                    <a:spcPct val="20000"/>
                  </a:spcBef>
                </a:pPr>
                <a:endParaRPr lang="ru-RU" sz="2800" b="1" kern="0" dirty="0">
                  <a:ln w="50800"/>
                  <a:solidFill>
                    <a:srgbClr val="3333CC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  <a:p>
                <a:pPr algn="l"/>
                <a:endParaRPr lang="ru-RU" sz="4800" kern="0" dirty="0"/>
              </a:p>
            </p:txBody>
          </p:sp>
        </mc:Choice>
        <mc:Fallback xmlns="">
          <p:sp>
            <p:nvSpPr>
              <p:cNvPr id="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2175812"/>
                <a:ext cx="8229600" cy="4444866"/>
              </a:xfrm>
              <a:prstGeom prst="rect">
                <a:avLst/>
              </a:prstGeom>
              <a:blipFill rotWithShape="1">
                <a:blip r:embed="rId2"/>
                <a:stretch>
                  <a:fillRect l="-1481" t="-233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4944523" y="1303258"/>
            <a:ext cx="205680" cy="19062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4944523" y="1772814"/>
            <a:ext cx="205680" cy="19062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4944523" y="2175812"/>
            <a:ext cx="205680" cy="19062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rId3" action="ppaction://hlinksldjump" highlightClick="1"/>
          </p:cNvPr>
          <p:cNvSpPr/>
          <p:nvPr/>
        </p:nvSpPr>
        <p:spPr>
          <a:xfrm>
            <a:off x="4944523" y="2660658"/>
            <a:ext cx="205680" cy="19062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страиваемая 11">
            <a:hlinkClick r:id="rId3" action="ppaction://hlinksldjump" highlightClick="1"/>
          </p:cNvPr>
          <p:cNvSpPr/>
          <p:nvPr/>
        </p:nvSpPr>
        <p:spPr>
          <a:xfrm>
            <a:off x="4944523" y="3047477"/>
            <a:ext cx="205680" cy="19062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3" action="ppaction://hlinksldjump" highlightClick="1"/>
          </p:cNvPr>
          <p:cNvSpPr/>
          <p:nvPr/>
        </p:nvSpPr>
        <p:spPr>
          <a:xfrm>
            <a:off x="4944523" y="3497551"/>
            <a:ext cx="205680" cy="19062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3" action="ppaction://hlinksldjump" highlightClick="1"/>
          </p:cNvPr>
          <p:cNvSpPr/>
          <p:nvPr/>
        </p:nvSpPr>
        <p:spPr>
          <a:xfrm>
            <a:off x="4944523" y="3984852"/>
            <a:ext cx="205680" cy="19062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rId3" action="ppaction://hlinksldjump" highlightClick="1"/>
          </p:cNvPr>
          <p:cNvSpPr/>
          <p:nvPr/>
        </p:nvSpPr>
        <p:spPr>
          <a:xfrm>
            <a:off x="4944523" y="4437112"/>
            <a:ext cx="205680" cy="19062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rId3" action="ppaction://hlinksldjump" highlightClick="1"/>
          </p:cNvPr>
          <p:cNvSpPr/>
          <p:nvPr/>
        </p:nvSpPr>
        <p:spPr>
          <a:xfrm>
            <a:off x="4944523" y="4980098"/>
            <a:ext cx="205680" cy="19062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rId3" action="ppaction://hlinksldjump" highlightClick="1"/>
          </p:cNvPr>
          <p:cNvSpPr/>
          <p:nvPr/>
        </p:nvSpPr>
        <p:spPr>
          <a:xfrm>
            <a:off x="4934179" y="5427148"/>
            <a:ext cx="216024" cy="20184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rId3" action="ppaction://hlinksldjump" highlightClick="1"/>
          </p:cNvPr>
          <p:cNvSpPr/>
          <p:nvPr/>
        </p:nvSpPr>
        <p:spPr>
          <a:xfrm>
            <a:off x="4934179" y="6021288"/>
            <a:ext cx="216024" cy="20184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28384" y="5628988"/>
            <a:ext cx="648072" cy="39230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29604" y="641755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err="1" smtClean="0">
                <a:ln w="50800"/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Aprelskaya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76770924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8032" y="6858000"/>
                <a:ext cx="7772400" cy="1500187"/>
              </a:xfrm>
            </p:spPr>
            <p:txBody>
              <a:bodyPr/>
              <a:lstStyle/>
              <a:p>
                <a:r>
                  <a:rPr lang="ru-RU" sz="2800" b="1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12. Рамка поворачивается</a:t>
                </a:r>
              </a:p>
              <a:p>
                <a:r>
                  <a:rPr lang="en-US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13</a:t>
                </a:r>
                <a:r>
                  <a:rPr lang="ru-RU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800" b="1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Сила Лоренца</a:t>
                </a: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14. </a:t>
                </a:r>
                <a:r>
                  <a:rPr lang="en-US" sz="2800" b="1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1400" b="1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800" b="1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= q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50800"/>
                        <a:solidFill>
                          <a:srgbClr val="3333CC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𝝑</m:t>
                    </m:r>
                  </m:oMath>
                </a14:m>
                <a:r>
                  <a:rPr lang="en-US" sz="2800" b="1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B </a:t>
                </a:r>
                <a:r>
                  <a:rPr lang="en-US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sin</a:t>
                </a:r>
                <a:r>
                  <a:rPr lang="el-GR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endParaRPr lang="ru-RU" sz="2800" b="1" dirty="0" smtClean="0">
                  <a:ln w="50800"/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15.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50800"/>
                        <a:solidFill>
                          <a:srgbClr val="3333CC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  <m:r>
                      <a:rPr lang="en-US" sz="2800" b="1" i="1" smtClean="0">
                        <a:ln w="50800"/>
                        <a:solidFill>
                          <a:srgbClr val="3333CC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ln w="50800"/>
                            <a:solidFill>
                              <a:srgbClr val="3333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50800"/>
                            <a:solidFill>
                              <a:srgbClr val="3333CC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  <m:r>
                          <a:rPr lang="en-US" sz="2800" b="1" i="1" smtClean="0">
                            <a:ln w="50800"/>
                            <a:solidFill>
                              <a:srgbClr val="3333CC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𝝑</m:t>
                        </m:r>
                      </m:num>
                      <m:den>
                        <m:r>
                          <a:rPr lang="en-US" sz="2800" b="1" i="1" smtClean="0">
                            <a:ln w="50800"/>
                            <a:solidFill>
                              <a:srgbClr val="3333CC"/>
                            </a:solidFill>
                            <a:latin typeface="Cambria Math"/>
                            <a:cs typeface="Times New Roman" pitchFamily="18" charset="0"/>
                          </a:rPr>
                          <m:t>𝒒𝑩</m:t>
                        </m:r>
                      </m:den>
                    </m:f>
                  </m:oMath>
                </a14:m>
                <a:endParaRPr lang="ru-RU" sz="2800" b="1" dirty="0" smtClean="0">
                  <a:ln w="50800"/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16.</a:t>
                </a:r>
                <a:r>
                  <a:rPr lang="en-US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sz="2800" b="1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en-US" sz="2800" b="1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n w="50800"/>
                            <a:solidFill>
                              <a:srgbClr val="3333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50800"/>
                            <a:solidFill>
                              <a:srgbClr val="3333CC"/>
                            </a:solidFill>
                            <a:latin typeface="Cambria Math"/>
                            <a:cs typeface="Times New Roman" pitchFamily="18" charset="0"/>
                          </a:rPr>
                          <m:t>𝑩</m:t>
                        </m:r>
                      </m:num>
                      <m:den>
                        <m:sSub>
                          <m:sSubPr>
                            <m:ctrlPr>
                              <a:rPr lang="ru-RU" sz="2800" b="1" i="1" smtClean="0">
                                <a:ln w="50800"/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n w="50800"/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800" b="1" i="1" smtClean="0">
                                <a:ln w="50800"/>
                                <a:solidFill>
                                  <a:srgbClr val="3333CC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ru-RU" sz="2800" b="1" dirty="0" smtClean="0">
                  <a:ln w="50800"/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17</a:t>
                </a:r>
                <a:r>
                  <a:rPr lang="ru-RU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2800" b="1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Ферромагнетики</a:t>
                </a: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800" b="1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18. Точка Кюри</a:t>
                </a: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800" b="1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19. По </a:t>
                </a:r>
                <a:r>
                  <a:rPr lang="ru-RU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касательной к линии </a:t>
                </a:r>
                <a:r>
                  <a:rPr lang="ru-RU" sz="2800" b="1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магнитного</a:t>
                </a: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800" b="1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поля</a:t>
                </a:r>
                <a:endParaRPr lang="en-US" sz="2800" b="1" dirty="0" smtClean="0">
                  <a:ln w="50800"/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 smtClean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lang="ru-RU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. От </a:t>
                </a:r>
                <a:r>
                  <a:rPr lang="en-US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 → </a:t>
                </a:r>
                <a:r>
                  <a:rPr lang="en-US" sz="2800" b="1" dirty="0">
                    <a:ln w="50800"/>
                    <a:solidFill>
                      <a:srgbClr val="3333CC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sz="2800" b="1" dirty="0" smtClean="0">
                  <a:ln w="50800"/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 dirty="0">
                  <a:ln w="50800"/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2800" b="1" dirty="0" smtClean="0">
                  <a:ln w="50800"/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2800" b="1" dirty="0">
                  <a:ln w="50800"/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800" b="1" dirty="0" smtClean="0">
                  <a:ln w="50800"/>
                  <a:solidFill>
                    <a:srgbClr val="3333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8032" y="6858000"/>
                <a:ext cx="7772400" cy="1500187"/>
              </a:xfrm>
              <a:blipFill rotWithShape="1">
                <a:blip r:embed="rId2"/>
                <a:stretch>
                  <a:fillRect l="-1647" t="-376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3716" y="332656"/>
            <a:ext cx="8229600" cy="99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kern="0" cap="none" dirty="0">
                <a:ln w="50800"/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Самоконтроль</a:t>
            </a:r>
            <a:endParaRPr lang="ru-RU" sz="3600" kern="0" dirty="0"/>
          </a:p>
        </p:txBody>
      </p:sp>
      <p:sp>
        <p:nvSpPr>
          <p:cNvPr id="15" name="Управляющая кнопка: настраиваемая 14">
            <a:hlinkClick r:id="rId3" action="ppaction://hlinksldjump" highlightClick="1"/>
          </p:cNvPr>
          <p:cNvSpPr/>
          <p:nvPr/>
        </p:nvSpPr>
        <p:spPr>
          <a:xfrm>
            <a:off x="7668627" y="1458404"/>
            <a:ext cx="216024" cy="20184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rId3" action="ppaction://hlinksldjump" highlightClick="1"/>
          </p:cNvPr>
          <p:cNvSpPr/>
          <p:nvPr/>
        </p:nvSpPr>
        <p:spPr>
          <a:xfrm>
            <a:off x="7668627" y="1988840"/>
            <a:ext cx="216024" cy="20184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rId3" action="ppaction://hlinksldjump" highlightClick="1"/>
          </p:cNvPr>
          <p:cNvSpPr/>
          <p:nvPr/>
        </p:nvSpPr>
        <p:spPr>
          <a:xfrm>
            <a:off x="7668627" y="2492896"/>
            <a:ext cx="216024" cy="20184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rId3" action="ppaction://hlinksldjump" highlightClick="1"/>
          </p:cNvPr>
          <p:cNvSpPr/>
          <p:nvPr/>
        </p:nvSpPr>
        <p:spPr>
          <a:xfrm>
            <a:off x="7668627" y="2924944"/>
            <a:ext cx="216024" cy="20184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7668627" y="3573016"/>
            <a:ext cx="216024" cy="20184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rId3" action="ppaction://hlinksldjump" highlightClick="1"/>
          </p:cNvPr>
          <p:cNvSpPr/>
          <p:nvPr/>
        </p:nvSpPr>
        <p:spPr>
          <a:xfrm>
            <a:off x="7668627" y="4221088"/>
            <a:ext cx="216024" cy="20184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rId3" action="ppaction://hlinksldjump" highlightClick="1"/>
          </p:cNvPr>
          <p:cNvSpPr/>
          <p:nvPr/>
        </p:nvSpPr>
        <p:spPr>
          <a:xfrm>
            <a:off x="7668627" y="4653136"/>
            <a:ext cx="216024" cy="20184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правка 1">
            <a:hlinkClick r:id="rId4" action="ppaction://hlinksldjump" highlightClick="1"/>
          </p:cNvPr>
          <p:cNvSpPr/>
          <p:nvPr/>
        </p:nvSpPr>
        <p:spPr>
          <a:xfrm>
            <a:off x="8265096" y="5805264"/>
            <a:ext cx="648072" cy="360040"/>
          </a:xfrm>
          <a:prstGeom prst="actionButtonHel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3" action="ppaction://hlinksldjump" highlightClick="1"/>
          </p:cNvPr>
          <p:cNvSpPr/>
          <p:nvPr/>
        </p:nvSpPr>
        <p:spPr>
          <a:xfrm>
            <a:off x="7668627" y="5459408"/>
            <a:ext cx="216024" cy="20184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rId3" action="ppaction://hlinksldjump" highlightClick="1"/>
          </p:cNvPr>
          <p:cNvSpPr/>
          <p:nvPr/>
        </p:nvSpPr>
        <p:spPr>
          <a:xfrm>
            <a:off x="7668627" y="5862544"/>
            <a:ext cx="216024" cy="20184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265096" y="5215082"/>
            <a:ext cx="648072" cy="39230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229604" y="641755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err="1" smtClean="0">
                <a:ln w="50800"/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Aprelskaya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77098496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6506/133038111.2b/0_88911_7bcdd400_X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2726845"/>
            <a:ext cx="2958732" cy="3012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714329"/>
            <a:ext cx="5554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kern="0" dirty="0" smtClean="0">
                <a:ln w="50800"/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4800" b="1" i="1" kern="0" dirty="0">
              <a:ln w="50800"/>
              <a:solidFill>
                <a:srgbClr val="0C2BC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урс: 853. ФИЗИКА_8. Ольшевская Татьяна Николаевн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71" y="1508314"/>
            <a:ext cx="19050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28384" y="5628988"/>
            <a:ext cx="648072" cy="39230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29604" y="641755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err="1" smtClean="0">
                <a:ln w="50800"/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Aprelskaya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18423742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88 L 0.17344 0.08773 C 0.21007 0.10532 0.26441 0.11528 0.32136 0.11528 C 0.38646 0.11528 0.43837 0.10532 0.47448 0.08773 L 0.64914 0.0088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65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09120"/>
            <a:ext cx="9073007" cy="114300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С.А. Тихомирова., Б.М. Яворский. Физика 10 класс, «Мнемозина», М – 2012 </a:t>
            </a:r>
            <a:r>
              <a:rPr lang="ru-RU" sz="20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r>
              <a:rPr lang="ru-RU" sz="24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1. Картинка. Книга</a:t>
            </a:r>
            <a:r>
              <a:rPr 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http://png.at.ua/publ</a:t>
            </a:r>
            <a:r>
              <a:rPr lang="ru-RU" sz="20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  2. Картинка. Знак вопроса.</a:t>
            </a:r>
            <a:r>
              <a:rPr lang="en-US" sz="24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u="sng" dirty="0" smtClean="0"/>
              <a:t>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ru.fotolia.com/p/202128132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3. Картинка. Звонок с урока.</a:t>
            </a:r>
            <a:r>
              <a:rPr lang="en-US" sz="1400" u="sng" dirty="0">
                <a:solidFill>
                  <a:srgbClr val="FF0000"/>
                </a:solidFill>
                <a:hlinkClick r:id="rId4"/>
              </a:rPr>
              <a:t> </a:t>
            </a:r>
            <a:r>
              <a:rPr lang="en-US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http://learning.9151394.ru/course/view.php?id=3603&amp;topic=27</a:t>
            </a:r>
            <a:r>
              <a:rPr lang="ru-RU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  4. Картинка. Правило левой руки</a:t>
            </a:r>
            <a:r>
              <a:rPr lang="ru-RU" sz="32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http://edu.znate.ru/docs/1055/index-113512.html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    </a:t>
            </a:r>
            <a:r>
              <a:rPr lang="ru-RU" sz="24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Анимация. 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6"/>
              </a:rPr>
              <a:t>http://learning.9151394.ru/course/view.php?id=2876&amp;cal_m=1&amp;cal_y=2014</a:t>
            </a:r>
            <a:r>
              <a:rPr lang="ru-RU" sz="1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C2BC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50800"/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ln w="50800"/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Каталог статей - 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" b="-1"/>
          <a:stretch/>
        </p:blipFill>
        <p:spPr bwMode="auto">
          <a:xfrm>
            <a:off x="2915816" y="1158811"/>
            <a:ext cx="3545205" cy="16811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175736" y="306599"/>
            <a:ext cx="6825907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kern="0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Использованная литература</a:t>
            </a:r>
          </a:p>
          <a:p>
            <a:pPr lvl="0" algn="ctr"/>
            <a:endParaRPr lang="ru-RU" sz="2800" b="1" kern="0" dirty="0" smtClean="0">
              <a:ln w="50800"/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kern="0" dirty="0" smtClean="0">
                <a:ln w="50800"/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Печатные источники.</a:t>
            </a:r>
            <a:endParaRPr lang="ru-RU" sz="2400" b="1" kern="0" dirty="0">
              <a:ln w="50800"/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607931" y="5625244"/>
            <a:ext cx="371209" cy="360040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29604" y="6417551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err="1" smtClean="0">
                <a:ln w="50800"/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Aprelskaya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38000264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388</Words>
  <Application>Microsoft Office PowerPoint</Application>
  <PresentationFormat>Экран (4:3)</PresentationFormat>
  <Paragraphs>121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Презентация PowerPoint</vt:lpstr>
      <vt:lpstr>Презентация PowerPoint</vt:lpstr>
      <vt:lpstr>Критерии оценок диктанта </vt:lpstr>
      <vt:lpstr>Самоконтроль </vt:lpstr>
      <vt:lpstr>Презентация PowerPoint</vt:lpstr>
      <vt:lpstr>Презентация PowerPoint</vt:lpstr>
      <vt:lpstr> 1. С.А. Тихомирова., Б.М. Яворский. Физика 10 класс, «Мнемозина», М – 2012                                              Интернет-ресурсы.   1. Картинка. Книга. http://png.at.ua/publ    2. Картинка. Знак вопроса.  http://ru.fotolia.com/p/202128132      3. Картинка. Звонок с урока. http://learning.9151394.ru/course/view.php?id=3603&amp;topic=27    4. Картинка. Правило левой руки. http://edu.znate.ru/docs/1055/index-113512.html      5. Анимация. http://learning.9151394.ru/course/view.php?id=2876&amp;cal_m=1&amp;cal_y=2014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понедельник, 28 ноября 2011 г.</dc:title>
  <dc:creator>Апрельская</dc:creator>
  <cp:lastModifiedBy>Апрельская</cp:lastModifiedBy>
  <cp:revision>178</cp:revision>
  <dcterms:created xsi:type="dcterms:W3CDTF">2011-11-28T15:16:50Z</dcterms:created>
  <dcterms:modified xsi:type="dcterms:W3CDTF">2014-09-09T14:20:38Z</dcterms:modified>
</cp:coreProperties>
</file>