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75" r:id="rId9"/>
    <p:sldId id="266" r:id="rId10"/>
    <p:sldId id="267" r:id="rId11"/>
    <p:sldId id="270" r:id="rId12"/>
    <p:sldId id="272" r:id="rId13"/>
    <p:sldId id="273" r:id="rId14"/>
    <p:sldId id="278" r:id="rId15"/>
    <p:sldId id="279" r:id="rId16"/>
    <p:sldId id="277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00"/>
    <a:srgbClr val="660066"/>
    <a:srgbClr val="FF9933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>
        <p:scale>
          <a:sx n="66" d="100"/>
          <a:sy n="66" d="100"/>
        </p:scale>
        <p:origin x="-1212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5" Type="http://schemas.microsoft.com/office/2006/relationships/legacyDiagramText" Target="legacyDiagramText10.bin"/><Relationship Id="rId4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09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487849-3A69-4C51-A576-40DBD2910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81688-6FB5-46BB-9299-18A102B66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C3B5A-649E-4145-84F6-B2E8E7395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C0697-C664-4774-B6E6-5B7D728F2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D3FD6-C820-4655-A30B-342AF9319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BFB2-F67E-4BD3-81C5-3B4EA0238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3C5F9-27A5-4FFB-A7A2-647D87116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3238A-F937-4525-9001-21F5F5D1D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79CCF-2046-46CB-9BAD-B53CA0ED4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EFD3D-462F-443F-A71A-897C9D23F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37869-DAA7-4B90-B69A-5DA2066D7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1ED8-ABCE-49E6-A74D-ADABAD23A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6C3F5-4566-453B-9223-75F8EE29B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994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994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DA7E3B2C-7C75-4E0C-AEAE-71C6BE822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rusign.com/oncodome/makh1.jpg&amp;imgrefurl=http://www.rusign.com/oncodome/62history.shtml&amp;h=194&amp;w=258&amp;sz=11&amp;tbnid=R61LuwxPIdsJ:&amp;tbnh=80&amp;tbnw=107&amp;hl=en&amp;start=99&amp;prev=/images%3Fq%3D%25D0%25B1%25D0%25BE%25D0%25BB%25D1%258C%25D0%25BD%25D0%25B8%25D1%2586%25D0%25B0%26start%3D80%26svnum%3D10%26hl%3Den%26lr%3D%26sa%3D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6106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Экономический оборот</a:t>
            </a:r>
            <a:endParaRPr lang="en-US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070" name="Picture 22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2286000"/>
            <a:ext cx="56769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Рамка 3"/>
          <p:cNvSpPr/>
          <p:nvPr/>
        </p:nvSpPr>
        <p:spPr>
          <a:xfrm>
            <a:off x="3357554" y="0"/>
            <a:ext cx="2714644" cy="50004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Prezentacii.com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Факторы производства</a:t>
            </a:r>
            <a:b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 доходы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9176" name="Group 24"/>
          <p:cNvGraphicFramePr>
            <a:graphicFrameLocks noGrp="1"/>
          </p:cNvGraphicFramePr>
          <p:nvPr/>
        </p:nvGraphicFramePr>
        <p:xfrm>
          <a:off x="457200" y="1600200"/>
          <a:ext cx="8229600" cy="455263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Фактор производства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Факторные доходы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Земля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Рента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Капитал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Труд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Оплата труда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Зарплата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Социальное страхование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Предпринимательские способности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Предпринимательский доход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Прибыль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Другие доходы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Формы оплаты труда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2227" name="Organization Chart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Dgm spid="522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Модель 4×3×2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Экономика состоит из 4 агентов: домохозяйств, предприятий, государства и остального мира. </a:t>
            </a:r>
          </a:p>
          <a:p>
            <a:pPr eaLnBrk="1" hangingPunct="1"/>
            <a:r>
              <a:rPr lang="ru-RU" smtClean="0"/>
              <a:t>Экономические агенты связаны между собой через 3 основных рынка — рынок факторов производства, рынок товаров и услуг и финансовый рынок. </a:t>
            </a:r>
          </a:p>
          <a:p>
            <a:pPr eaLnBrk="1" hangingPunct="1"/>
            <a:r>
              <a:rPr lang="ru-RU" smtClean="0"/>
              <a:t>Агенты осуществляют 2 основные операции — производят товары и услуги и распределяют доходы.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7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92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Экономические потоки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600200"/>
            <a:ext cx="1954213" cy="4968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276600"/>
            <a:ext cx="1954213" cy="7905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352800"/>
            <a:ext cx="1743075" cy="800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5791200"/>
            <a:ext cx="1954213" cy="3444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4648200"/>
            <a:ext cx="1954213" cy="4968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3505200"/>
            <a:ext cx="1954213" cy="4968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1400" y="2514600"/>
            <a:ext cx="1954213" cy="4968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7355" name="AutoShape 11"/>
          <p:cNvSpPr>
            <a:spLocks noChangeArrowheads="1"/>
          </p:cNvSpPr>
          <p:nvPr/>
        </p:nvSpPr>
        <p:spPr bwMode="auto">
          <a:xfrm flipH="1">
            <a:off x="2895600" y="2133600"/>
            <a:ext cx="3352800" cy="3505200"/>
          </a:xfrm>
          <a:custGeom>
            <a:avLst/>
            <a:gdLst>
              <a:gd name="T0" fmla="*/ 3264013 w 21600"/>
              <a:gd name="T1" fmla="*/ 1189983 h 21600"/>
              <a:gd name="T2" fmla="*/ 43307 w 21600"/>
              <a:gd name="T3" fmla="*/ 1718359 h 21600"/>
              <a:gd name="T4" fmla="*/ 3182366 w 21600"/>
              <a:gd name="T5" fmla="*/ 1218868 h 21600"/>
              <a:gd name="T6" fmla="*/ 38340 w 21600"/>
              <a:gd name="T7" fmla="*/ 3118979 h 21600"/>
              <a:gd name="T8" fmla="*/ 111139 w 21600"/>
              <a:gd name="T9" fmla="*/ 2439846 h 21600"/>
              <a:gd name="T10" fmla="*/ 760899 w 21600"/>
              <a:gd name="T11" fmla="*/ 25161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792" y="17189"/>
                </a:moveTo>
                <a:cubicBezTo>
                  <a:pt x="4735" y="19626"/>
                  <a:pt x="7683" y="21045"/>
                  <a:pt x="10800" y="21045"/>
                </a:cubicBezTo>
                <a:cubicBezTo>
                  <a:pt x="16458" y="21045"/>
                  <a:pt x="21045" y="16458"/>
                  <a:pt x="21045" y="10800"/>
                </a:cubicBezTo>
                <a:cubicBezTo>
                  <a:pt x="21045" y="5141"/>
                  <a:pt x="16458" y="555"/>
                  <a:pt x="10800" y="555"/>
                </a:cubicBezTo>
                <a:cubicBezTo>
                  <a:pt x="5221" y="554"/>
                  <a:pt x="668" y="5018"/>
                  <a:pt x="557" y="10595"/>
                </a:cubicBezTo>
                <a:lnTo>
                  <a:pt x="2" y="10584"/>
                </a:lnTo>
                <a:cubicBezTo>
                  <a:pt x="119" y="4704"/>
                  <a:pt x="491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7514" y="21600"/>
                  <a:pt x="4407" y="20104"/>
                  <a:pt x="2358" y="17536"/>
                </a:cubicBezTo>
                <a:lnTo>
                  <a:pt x="247" y="19220"/>
                </a:lnTo>
                <a:lnTo>
                  <a:pt x="716" y="15035"/>
                </a:lnTo>
                <a:lnTo>
                  <a:pt x="4902" y="15505"/>
                </a:lnTo>
                <a:lnTo>
                  <a:pt x="2792" y="17189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 rot="10800000">
            <a:off x="381000" y="1219200"/>
            <a:ext cx="8229600" cy="5181600"/>
          </a:xfrm>
          <a:custGeom>
            <a:avLst/>
            <a:gdLst>
              <a:gd name="T0" fmla="*/ 8020431 w 21600"/>
              <a:gd name="T1" fmla="*/ 1775417 h 21600"/>
              <a:gd name="T2" fmla="*/ 107442 w 21600"/>
              <a:gd name="T3" fmla="*/ 2506599 h 21600"/>
              <a:gd name="T4" fmla="*/ 7819644 w 21600"/>
              <a:gd name="T5" fmla="*/ 1817398 h 21600"/>
              <a:gd name="T6" fmla="*/ 94107 w 21600"/>
              <a:gd name="T7" fmla="*/ 4610665 h 21600"/>
              <a:gd name="T8" fmla="*/ 272796 w 21600"/>
              <a:gd name="T9" fmla="*/ 3606729 h 21600"/>
              <a:gd name="T10" fmla="*/ 1867662 w 21600"/>
              <a:gd name="T11" fmla="*/ 371947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792" y="17189"/>
                </a:moveTo>
                <a:cubicBezTo>
                  <a:pt x="4735" y="19626"/>
                  <a:pt x="7683" y="21045"/>
                  <a:pt x="10800" y="21045"/>
                </a:cubicBezTo>
                <a:cubicBezTo>
                  <a:pt x="16458" y="21045"/>
                  <a:pt x="21045" y="16458"/>
                  <a:pt x="21045" y="10800"/>
                </a:cubicBezTo>
                <a:cubicBezTo>
                  <a:pt x="21045" y="5141"/>
                  <a:pt x="16458" y="555"/>
                  <a:pt x="10800" y="555"/>
                </a:cubicBezTo>
                <a:cubicBezTo>
                  <a:pt x="5274" y="554"/>
                  <a:pt x="744" y="4936"/>
                  <a:pt x="560" y="10458"/>
                </a:cubicBezTo>
                <a:lnTo>
                  <a:pt x="5" y="10440"/>
                </a:lnTo>
                <a:cubicBezTo>
                  <a:pt x="199" y="4618"/>
                  <a:pt x="497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7514" y="21600"/>
                  <a:pt x="4407" y="20104"/>
                  <a:pt x="2358" y="17536"/>
                </a:cubicBezTo>
                <a:lnTo>
                  <a:pt x="247" y="19220"/>
                </a:lnTo>
                <a:lnTo>
                  <a:pt x="716" y="15035"/>
                </a:lnTo>
                <a:lnTo>
                  <a:pt x="4902" y="15505"/>
                </a:lnTo>
                <a:lnTo>
                  <a:pt x="2792" y="17189"/>
                </a:lnTo>
                <a:close/>
              </a:path>
            </a:pathLst>
          </a:custGeom>
          <a:solidFill>
            <a:srgbClr val="3399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5410200" y="2819400"/>
            <a:ext cx="1295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cs typeface="Arial" charset="0"/>
              </a:rPr>
              <a:t>Доходы</a:t>
            </a:r>
            <a:endParaRPr lang="en-US" b="1">
              <a:cs typeface="Arial" charset="0"/>
            </a:endParaRP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7239000" y="2286000"/>
            <a:ext cx="1295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cs typeface="Arial" charset="0"/>
              </a:rPr>
              <a:t>Товары</a:t>
            </a:r>
            <a:endParaRPr lang="en-US" b="1">
              <a:cs typeface="Arial" charset="0"/>
            </a:endParaRP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860425" y="3586163"/>
            <a:ext cx="815975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>
                <a:solidFill>
                  <a:srgbClr val="4D4D4D"/>
                </a:solidFill>
                <a:latin typeface="Letter GothicPS" pitchFamily="49" charset="0"/>
                <a:cs typeface="Arial" charset="0"/>
              </a:rPr>
              <a:t>используют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55" grpId="0" animBg="1"/>
      <p:bldP spid="573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Автор круговой диаграммы</a:t>
            </a:r>
            <a:endParaRPr lang="en-US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00600" cy="4525963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0988" algn="l"/>
              </a:tabLst>
            </a:pPr>
            <a:r>
              <a:rPr lang="ru-RU" sz="3200" b="1" smtClean="0">
                <a:latin typeface="Times New Roman" pitchFamily="18" charset="0"/>
              </a:rPr>
              <a:t>Фрэнк Найт (1885—1972),</a:t>
            </a:r>
            <a:r>
              <a:rPr lang="en-US" sz="3200" smtClean="0">
                <a:latin typeface="Times New Roman" pitchFamily="18" charset="0"/>
              </a:rPr>
              <a:t> </a:t>
            </a:r>
            <a:r>
              <a:rPr lang="ru-RU" sz="3200" smtClean="0">
                <a:latin typeface="Times New Roman" pitchFamily="18" charset="0"/>
              </a:rPr>
              <a:t>американский экономист</a:t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>и социальный философ. Впервые представил функционирование экономики в форме круговой диаграммы</a:t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>в сборнике лекций “Организация экономики” (1931). </a:t>
            </a:r>
            <a:endParaRPr lang="en-US" sz="3200" smtClean="0">
              <a:latin typeface="Times New Roman" pitchFamily="18" charset="0"/>
            </a:endParaRPr>
          </a:p>
        </p:txBody>
      </p:sp>
      <p:pic>
        <p:nvPicPr>
          <p:cNvPr id="70662" name="Picture 6" descr="Frank Hyneman Kn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295400"/>
            <a:ext cx="3403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8137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Овеществленный результат производства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84213" y="2349500"/>
            <a:ext cx="7920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Товары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684213" y="3357563"/>
            <a:ext cx="806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Услуги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684213" y="4437063"/>
            <a:ext cx="7777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755650" y="404813"/>
            <a:ext cx="8135938" cy="2041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Кто представил функционирование экономики в форме круговой диаграммы в сборнике лекций “Организация экономики”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900113" y="3789363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Флеминг Дженкин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900113" y="4724400"/>
            <a:ext cx="7056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Фрэнк Найт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92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684213" y="404813"/>
            <a:ext cx="7991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Сколько форм оплаты труда?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971550" y="2420938"/>
            <a:ext cx="1368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Одна</a:t>
            </a:r>
            <a:r>
              <a:rPr lang="ru-RU" sz="3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1042988" y="3573463"/>
            <a:ext cx="1152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Две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971550" y="4941888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Три</a:t>
            </a:r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 flipV="1">
            <a:off x="2195513" y="3357563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>
            <a:off x="2195513" y="3933825"/>
            <a:ext cx="13684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3635375" y="3068638"/>
            <a:ext cx="3816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Заработная плата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3635375" y="4076700"/>
            <a:ext cx="33131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Взносы в фонды </a:t>
            </a:r>
          </a:p>
          <a:p>
            <a:r>
              <a:rPr lang="ru-RU" sz="3200"/>
              <a:t>социального страхования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/>
      <p:bldP spid="68624" grpId="0" animBg="1"/>
      <p:bldP spid="68625" grpId="0" animBg="1"/>
      <p:bldP spid="68626" grpId="0"/>
      <p:bldP spid="686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Запасы и потоки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11188" y="1916113"/>
            <a:ext cx="80645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3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Запас (</a:t>
            </a:r>
            <a:r>
              <a:rPr lang="en-US" sz="3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stock</a:t>
            </a:r>
            <a:r>
              <a:rPr lang="ru-RU" sz="3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— экономическая величина, измеренная в определенный момент.</a:t>
            </a:r>
            <a:r>
              <a:rPr lang="en-US" sz="3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3000">
              <a:solidFill>
                <a:schemeClr val="accent2"/>
              </a:solidFill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84213" y="4076700"/>
            <a:ext cx="81359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Поток (</a:t>
            </a:r>
            <a:r>
              <a:rPr lang="en-US" sz="3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flow</a:t>
            </a:r>
            <a:r>
              <a:rPr lang="ru-RU" sz="3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— разность между двумя запасами, измеренными в разные моменты.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7" grpId="0"/>
      <p:bldP spid="276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055688" y="317500"/>
            <a:ext cx="7516812" cy="9858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Экономические операции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2889250" y="2989263"/>
            <a:ext cx="3276600" cy="838200"/>
          </a:xfrm>
          <a:prstGeom prst="rightArrow">
            <a:avLst>
              <a:gd name="adj1" fmla="val 50000"/>
              <a:gd name="adj2" fmla="val 9772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575050" y="2684463"/>
            <a:ext cx="1371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 Black" pitchFamily="34" charset="0"/>
                <a:cs typeface="Arial" charset="0"/>
              </a:rPr>
              <a:t>Потоки</a:t>
            </a:r>
            <a:endParaRPr lang="en-US" b="1">
              <a:latin typeface="Arial Black" pitchFamily="34" charset="0"/>
              <a:cs typeface="Arial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889250" y="3217863"/>
            <a:ext cx="3124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cs typeface="Arial" charset="0"/>
              </a:rPr>
              <a:t>Экономические операции</a:t>
            </a:r>
            <a:endParaRPr lang="en-US">
              <a:cs typeface="Arial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965450" y="4132263"/>
            <a:ext cx="1828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cs typeface="Arial" charset="0"/>
              </a:rPr>
              <a:t>Прочие потоки</a:t>
            </a:r>
            <a:endParaRPr lang="en-US">
              <a:cs typeface="Arial" charset="0"/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2889250" y="3903663"/>
            <a:ext cx="3276600" cy="838200"/>
          </a:xfrm>
          <a:prstGeom prst="rightArrow">
            <a:avLst>
              <a:gd name="adj1" fmla="val 50000"/>
              <a:gd name="adj2" fmla="val 9772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755650" y="3141663"/>
            <a:ext cx="1905000" cy="1371600"/>
          </a:xfrm>
          <a:prstGeom prst="rect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984250" y="3370263"/>
            <a:ext cx="1371600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111111"/>
                </a:solidFill>
                <a:cs typeface="Arial" charset="0"/>
              </a:rPr>
              <a:t>Запас</a:t>
            </a:r>
            <a:br>
              <a:rPr lang="ru-RU" b="1">
                <a:solidFill>
                  <a:srgbClr val="111111"/>
                </a:solidFill>
                <a:cs typeface="Arial" charset="0"/>
              </a:rPr>
            </a:br>
            <a:r>
              <a:rPr lang="ru-RU" b="1">
                <a:solidFill>
                  <a:srgbClr val="111111"/>
                </a:solidFill>
                <a:cs typeface="Arial" charset="0"/>
              </a:rPr>
              <a:t>на конец</a:t>
            </a:r>
            <a:r>
              <a:rPr lang="ru-RU" b="1">
                <a:solidFill>
                  <a:srgbClr val="1111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ru-RU" b="1">
                <a:solidFill>
                  <a:srgbClr val="111111"/>
                </a:solidFill>
                <a:cs typeface="Arial" charset="0"/>
              </a:rPr>
              <a:t>января</a:t>
            </a:r>
            <a:endParaRPr lang="en-US" b="1">
              <a:solidFill>
                <a:srgbClr val="111111"/>
              </a:solidFill>
              <a:cs typeface="Arial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443663" y="2924175"/>
            <a:ext cx="2209800" cy="1905000"/>
          </a:xfrm>
          <a:prstGeom prst="rect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804025" y="3357563"/>
            <a:ext cx="1524000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111111"/>
                </a:solidFill>
                <a:cs typeface="Arial" charset="0"/>
              </a:rPr>
              <a:t>Запас</a:t>
            </a:r>
            <a:br>
              <a:rPr lang="ru-RU" b="1">
                <a:solidFill>
                  <a:srgbClr val="111111"/>
                </a:solidFill>
                <a:cs typeface="Arial" charset="0"/>
              </a:rPr>
            </a:br>
            <a:r>
              <a:rPr lang="ru-RU" b="1">
                <a:solidFill>
                  <a:srgbClr val="111111"/>
                </a:solidFill>
                <a:cs typeface="Arial" charset="0"/>
              </a:rPr>
              <a:t>на конец февраля</a:t>
            </a:r>
            <a:endParaRPr lang="en-US" b="1">
              <a:solidFill>
                <a:srgbClr val="11111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 animBg="1"/>
      <p:bldP spid="26633" grpId="0" animBg="1"/>
      <p:bldP spid="26634" grpId="0" animBg="1"/>
      <p:bldP spid="26635" grpId="0"/>
      <p:bldP spid="26636" grpId="0" animBg="1"/>
      <p:bldP spid="266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Виды потоков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11188" y="2133600"/>
            <a:ext cx="8064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2400" i="1">
                <a:solidFill>
                  <a:srgbClr val="000066"/>
                </a:solidFill>
              </a:rPr>
              <a:t>Экономическая операция (</a:t>
            </a:r>
            <a:r>
              <a:rPr lang="en-US" sz="2400" i="1">
                <a:solidFill>
                  <a:srgbClr val="000066"/>
                </a:solidFill>
              </a:rPr>
              <a:t>economic</a:t>
            </a:r>
            <a:r>
              <a:rPr lang="ru-RU" sz="2400" i="1">
                <a:solidFill>
                  <a:srgbClr val="000066"/>
                </a:solidFill>
              </a:rPr>
              <a:t> </a:t>
            </a:r>
            <a:r>
              <a:rPr lang="en-US" sz="2400" i="1">
                <a:solidFill>
                  <a:srgbClr val="000066"/>
                </a:solidFill>
              </a:rPr>
              <a:t>transaction</a:t>
            </a:r>
            <a:r>
              <a:rPr lang="ru-RU" sz="2400" i="1">
                <a:solidFill>
                  <a:srgbClr val="000066"/>
                </a:solidFill>
              </a:rPr>
              <a:t>) </a:t>
            </a:r>
            <a:r>
              <a:rPr lang="ru-RU" sz="2400">
                <a:solidFill>
                  <a:srgbClr val="000066"/>
                </a:solidFill>
              </a:rPr>
              <a:t>— добровольный обмен или  передача экономического блага по соглашению между экономическими агентами.</a:t>
            </a:r>
            <a:r>
              <a:rPr lang="en-US" sz="2400"/>
              <a:t> </a:t>
            </a:r>
            <a:endParaRPr lang="ru-RU" sz="2400"/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611188" y="3573463"/>
            <a:ext cx="806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11188" y="4508500"/>
            <a:ext cx="8064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2400" i="1">
                <a:solidFill>
                  <a:srgbClr val="000066"/>
                </a:solidFill>
              </a:rPr>
              <a:t>Прочие потоки (</a:t>
            </a:r>
            <a:r>
              <a:rPr lang="en-US" sz="2400" i="1">
                <a:solidFill>
                  <a:srgbClr val="000066"/>
                </a:solidFill>
              </a:rPr>
              <a:t>other</a:t>
            </a:r>
            <a:r>
              <a:rPr lang="ru-RU" sz="2400" i="1">
                <a:solidFill>
                  <a:srgbClr val="000066"/>
                </a:solidFill>
              </a:rPr>
              <a:t> </a:t>
            </a:r>
            <a:r>
              <a:rPr lang="en-US" sz="2400" i="1">
                <a:solidFill>
                  <a:srgbClr val="000066"/>
                </a:solidFill>
              </a:rPr>
              <a:t>flows</a:t>
            </a:r>
            <a:r>
              <a:rPr lang="ru-RU" sz="2400" i="1">
                <a:solidFill>
                  <a:srgbClr val="000066"/>
                </a:solidFill>
              </a:rPr>
              <a:t>) </a:t>
            </a:r>
            <a:r>
              <a:rPr lang="ru-RU" sz="2400">
                <a:solidFill>
                  <a:srgbClr val="000066"/>
                </a:solidFill>
              </a:rPr>
              <a:t>— все остальные события, которые могут привести к изменению запаса.</a:t>
            </a:r>
            <a:r>
              <a:rPr lang="en-US" sz="2400">
                <a:solidFill>
                  <a:srgbClr val="000066"/>
                </a:solidFill>
              </a:rPr>
              <a:t> </a:t>
            </a: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3" grpId="0"/>
      <p:bldP spid="297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Виды потоков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0725" name="Organization Chart 5"/>
          <p:cNvGraphicFramePr>
            <a:graphicFrameLocks/>
          </p:cNvGraphicFramePr>
          <p:nvPr>
            <p:ph idx="1"/>
          </p:nvPr>
        </p:nvGraphicFramePr>
        <p:xfrm>
          <a:off x="914400" y="1600200"/>
          <a:ext cx="7772400" cy="45307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Dgm spid="307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Виды экономических операций</a:t>
            </a:r>
            <a:endParaRPr lang="en-US" sz="4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39750" y="1773238"/>
            <a:ext cx="81359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3500" i="1">
                <a:solidFill>
                  <a:srgbClr val="660066"/>
                </a:solidFill>
              </a:rPr>
              <a:t>Операции с товарами и услугами </a:t>
            </a:r>
            <a:r>
              <a:rPr lang="ru-RU" sz="3500">
                <a:solidFill>
                  <a:srgbClr val="660066"/>
                </a:solidFill>
              </a:rPr>
              <a:t>показывают их источник и использование.</a:t>
            </a:r>
            <a:r>
              <a:rPr lang="en-US" sz="3500">
                <a:solidFill>
                  <a:srgbClr val="660066"/>
                </a:solidFill>
              </a:rPr>
              <a:t> </a:t>
            </a:r>
            <a:endParaRPr lang="ru-RU" sz="3500">
              <a:solidFill>
                <a:srgbClr val="660066"/>
              </a:solidFill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81375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3500" i="1">
                <a:solidFill>
                  <a:srgbClr val="660066"/>
                </a:solidFill>
              </a:rPr>
              <a:t>Распределительные и финансовые операции </a:t>
            </a:r>
            <a:r>
              <a:rPr lang="ru-RU" sz="3500">
                <a:solidFill>
                  <a:srgbClr val="660066"/>
                </a:solidFill>
              </a:rPr>
              <a:t>— распределение доходов по факторам производства и их последующее перераспределение.</a:t>
            </a:r>
            <a:r>
              <a:rPr lang="en-US" sz="3500">
                <a:solidFill>
                  <a:srgbClr val="660066"/>
                </a:solidFill>
              </a:rPr>
              <a:t> </a:t>
            </a:r>
            <a:endParaRPr lang="ru-RU" sz="350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7" grpId="0"/>
      <p:bldP spid="440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Товары и услуги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11188" y="1916113"/>
            <a:ext cx="828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i="1">
                <a:solidFill>
                  <a:schemeClr val="hlink"/>
                </a:solidFill>
              </a:rPr>
              <a:t>Товары (commodities, goods) </a:t>
            </a:r>
            <a:r>
              <a:rPr lang="ru-RU" sz="3200">
                <a:solidFill>
                  <a:schemeClr val="hlink"/>
                </a:solidFill>
              </a:rPr>
              <a:t>—овеществленный результат производства</a:t>
            </a:r>
            <a:r>
              <a:rPr lang="en-US" sz="3200">
                <a:solidFill>
                  <a:schemeClr val="hlink"/>
                </a:solidFill>
              </a:rPr>
              <a:t> </a:t>
            </a:r>
            <a:endParaRPr lang="ru-RU" sz="3200">
              <a:solidFill>
                <a:schemeClr val="hlink"/>
              </a:solidFill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84213" y="4149725"/>
            <a:ext cx="80645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3200" i="1">
                <a:solidFill>
                  <a:schemeClr val="hlink"/>
                </a:solidFill>
              </a:rPr>
              <a:t>Услуги (services) </a:t>
            </a:r>
            <a:r>
              <a:rPr lang="ru-RU" sz="3200">
                <a:solidFill>
                  <a:schemeClr val="hlink"/>
                </a:solidFill>
              </a:rPr>
              <a:t>— неовеществленный результат производства, приводящий к изменению условий потребления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9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2" grpId="0"/>
      <p:bldP spid="450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77" name="Group 113"/>
          <p:cNvGraphicFramePr>
            <a:graphicFrameLocks noGrp="1"/>
          </p:cNvGraphicFramePr>
          <p:nvPr>
            <p:ph/>
          </p:nvPr>
        </p:nvGraphicFramePr>
        <p:xfrm>
          <a:off x="611188" y="404813"/>
          <a:ext cx="8064500" cy="6102096"/>
        </p:xfrm>
        <a:graphic>
          <a:graphicData uri="http://schemas.openxmlformats.org/drawingml/2006/table">
            <a:tbl>
              <a:tblPr/>
              <a:tblGrid>
                <a:gridCol w="4183062"/>
                <a:gridCol w="3881438"/>
              </a:tblGrid>
              <a:tr h="6334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Признаки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товара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5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Физический объект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Находится в собственности экономического агента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Производство, распределение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потребление товара — разные процессы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Может производиться для собственного потребления и обмена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Невещественный результат производства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Находится в собственности экономического агента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Производство, распределение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потребление товара — разные процессы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Может производиться для собственного потребления и обмена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2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Формы производства услуг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8132" name="Picture 4" descr="Съемка НТВ, архив, 2003 г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447800"/>
            <a:ext cx="23622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 descr="makh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438400"/>
            <a:ext cx="20574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 descr="Image: Teacher working with teenage student at computer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476625"/>
            <a:ext cx="2514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 descr="Die Bodyguards des Superstars sind immer in Reichweite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4876800"/>
            <a:ext cx="22669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611188" y="1484313"/>
            <a:ext cx="38163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2200"/>
              <a:t>Ремонт — изменение качества товаров, которыми владеет потребитель.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611188" y="2924175"/>
            <a:ext cx="367347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2200"/>
              <a:t>Лечение — изменение физических условий человека.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11188" y="4005263"/>
            <a:ext cx="38163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2200"/>
              <a:t>Образование — и</a:t>
            </a:r>
            <a:r>
              <a:rPr lang="en-US" sz="2200"/>
              <a:t>зменение </a:t>
            </a:r>
            <a:r>
              <a:rPr lang="ru-RU" sz="2200"/>
              <a:t>интеллектуального</a:t>
            </a:r>
            <a:r>
              <a:rPr lang="en-US" sz="2200"/>
              <a:t> у</a:t>
            </a:r>
            <a:r>
              <a:rPr lang="ru-RU" sz="2200"/>
              <a:t>ровня человека</a:t>
            </a:r>
            <a:r>
              <a:rPr lang="en-US" sz="2200"/>
              <a:t>.</a:t>
            </a:r>
            <a:endParaRPr lang="ru-RU" sz="2200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611188" y="5445125"/>
            <a:ext cx="3527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ru-RU" sz="2200"/>
              <a:t>Охрана — изменение условий жизни человека.</a:t>
            </a:r>
            <a:r>
              <a:rPr lang="en-US" sz="2200"/>
              <a:t> </a:t>
            </a:r>
            <a:endParaRPr lang="ru-RU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8" grpId="0"/>
      <p:bldP spid="48139" grpId="0"/>
      <p:bldP spid="48140" grpId="0"/>
      <p:bldP spid="48141" grpId="0"/>
    </p:bld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195</TotalTime>
  <Words>372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Times New Roman</vt:lpstr>
      <vt:lpstr>Wingdings</vt:lpstr>
      <vt:lpstr>Calibri</vt:lpstr>
      <vt:lpstr>Arial Black</vt:lpstr>
      <vt:lpstr>Letter GothicPS</vt:lpstr>
      <vt:lpstr>Слои</vt:lpstr>
      <vt:lpstr>5. Экономический оборот</vt:lpstr>
      <vt:lpstr>Запасы и потоки</vt:lpstr>
      <vt:lpstr>Экономические операции</vt:lpstr>
      <vt:lpstr>Виды потоков</vt:lpstr>
      <vt:lpstr>Виды потоков</vt:lpstr>
      <vt:lpstr>Виды экономических операций</vt:lpstr>
      <vt:lpstr>Товары и услуги</vt:lpstr>
      <vt:lpstr>Слайд 8</vt:lpstr>
      <vt:lpstr>Формы производства услуг</vt:lpstr>
      <vt:lpstr>Факторы производства и доходы</vt:lpstr>
      <vt:lpstr>Формы оплаты труда</vt:lpstr>
      <vt:lpstr>Модель 4×3×2</vt:lpstr>
      <vt:lpstr>Экономические потоки</vt:lpstr>
      <vt:lpstr>Автор круговой диаграммы</vt:lpstr>
      <vt:lpstr>Слайд 15</vt:lpstr>
      <vt:lpstr>Слайд 16</vt:lpstr>
      <vt:lpstr>Слайд 17</vt:lpstr>
    </vt:vector>
  </TitlesOfParts>
  <Company>BJIADIMIR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Экономический оборот</dc:title>
  <dc:creator>Владимир</dc:creator>
  <cp:lastModifiedBy>Admin</cp:lastModifiedBy>
  <cp:revision>8</cp:revision>
  <dcterms:created xsi:type="dcterms:W3CDTF">2008-11-13T16:02:44Z</dcterms:created>
  <dcterms:modified xsi:type="dcterms:W3CDTF">2012-03-06T20:05:49Z</dcterms:modified>
</cp:coreProperties>
</file>