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24"/>
  </p:notesMasterIdLst>
  <p:sldIdLst>
    <p:sldId id="256" r:id="rId2"/>
    <p:sldId id="279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49EACF-3868-4609-891B-B1342C6C78B0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A0522F-F372-4A11-BC6B-0BFB2F20B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1D6B86-A572-4738-9FC0-41F203D92755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FD6BB-AEFA-42E8-8C64-0C3567576702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BE61A-4568-4109-8D72-79867661A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7AD54-E776-4C16-AB2E-827AF1C05E78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B225E-0CED-479B-B4E6-764900EFC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4ACBA-DC5C-4162-9C6B-891A43693E36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0ECF0-B4D9-4264-BCF5-266009B3F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93F6-8BE6-4A0A-9F79-D892FBED3EC6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90A88-E9AC-4A2D-8EE3-61F5AF4FB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3BA6-C1C1-419E-B1CE-04A023983F63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BB474-92E5-4A92-8C58-EE884E838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15BD9-079B-4C99-A4AF-D63123D14256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E9581-CFF2-40D1-97B0-E55F8E8CE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879B0-409E-434F-9CC5-2192A1502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DD554-D6E8-4477-A864-D17B7E5C9385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D145-8FE5-4CC7-9C5F-13238167244B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BEEE6-BC12-4279-B057-84FA8F71D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3208-BA68-4C80-941F-3C2D761537FE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1FFD9-726C-4208-B729-C6A6E4B9E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D2901-5DA6-433E-AE4E-CE4AC35E564F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0BE66-8CE9-44DF-A2A0-85B5D233B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87568-E764-48D1-883C-0CC8DB9B4019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4F36D-C524-4759-B7A6-D769D0BB5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DD8408C-83C9-497B-847E-3DFC077BD1DE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2F9D84-D21C-47DF-B847-F902A473F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5" r:id="rId2"/>
    <p:sldLayoutId id="2147483844" r:id="rId3"/>
    <p:sldLayoutId id="2147483836" r:id="rId4"/>
    <p:sldLayoutId id="2147483845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1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857224" y="1071546"/>
            <a:ext cx="7429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Обстоятельства,  смягчающие и   отягчающие уголовную </a:t>
            </a:r>
            <a:r>
              <a:rPr lang="ru-RU" sz="4000" b="1" dirty="0" smtClean="0">
                <a:solidFill>
                  <a:srgbClr val="FF0000"/>
                </a:solidFill>
              </a:rPr>
              <a:t>ответственность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4608513" y="2871788"/>
            <a:ext cx="3995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8" name="Багетная рамка 7"/>
          <p:cNvSpPr/>
          <p:nvPr/>
        </p:nvSpPr>
        <p:spPr>
          <a:xfrm>
            <a:off x="3214678" y="6072206"/>
            <a:ext cx="3000396" cy="78579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395288" y="188913"/>
            <a:ext cx="820896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В Уголовном кодексе 1922 года (ст. 25) установление перечисленных различий увязывалось  с учетом опасности преступника и совершенного им преступления и включало в себя  следующие обстоятельства: </a:t>
            </a:r>
            <a:br>
              <a:rPr lang="ru-RU"/>
            </a:br>
            <a:r>
              <a:rPr lang="ru-RU"/>
              <a:t>а) совершено ли преступление в интересах восстановления власти буржуазии или в интересах чисто личных совершившего преступление; </a:t>
            </a:r>
            <a:br>
              <a:rPr lang="ru-RU"/>
            </a:br>
            <a:r>
              <a:rPr lang="ru-RU"/>
              <a:t>б) направлено ли преступление против государства или отдельной личности; </a:t>
            </a:r>
            <a:br>
              <a:rPr lang="ru-RU"/>
            </a:br>
            <a:r>
              <a:rPr lang="ru-RU"/>
              <a:t>в) совершено ли преступление в состоянии голода, нужды или нет; </a:t>
            </a:r>
            <a:br>
              <a:rPr lang="ru-RU"/>
            </a:br>
            <a:r>
              <a:rPr lang="ru-RU"/>
              <a:t>г) совершено ли преступление из низменных, корыстных побуждений или без таковых; </a:t>
            </a:r>
            <a:br>
              <a:rPr lang="ru-RU"/>
            </a:br>
            <a:r>
              <a:rPr lang="ru-RU"/>
              <a:t>д) совершено ли преступление с полным сознанием причиняемого вреда или по невежеству и несознательности; </a:t>
            </a:r>
            <a:br>
              <a:rPr lang="ru-RU"/>
            </a:br>
            <a:r>
              <a:rPr lang="ru-RU"/>
              <a:t>е) совершено ли преступление профессиональным преступником или рецидивистом или оно совершено в первый раз; </a:t>
            </a:r>
            <a:br>
              <a:rPr lang="ru-RU"/>
            </a:br>
            <a:r>
              <a:rPr lang="ru-RU"/>
              <a:t>ж) совершено ли преступление группой (шайкой, бандой или одним лицом); </a:t>
            </a:r>
            <a:br>
              <a:rPr lang="ru-RU"/>
            </a:br>
            <a:r>
              <a:rPr lang="ru-RU"/>
              <a:t>з) совершено ли преступление посредством насилия или без такового; </a:t>
            </a:r>
            <a:br>
              <a:rPr lang="ru-RU"/>
            </a:br>
            <a:r>
              <a:rPr lang="ru-RU"/>
              <a:t>е) обнаружено ли совершившим преступление загодя обдуманное намерение, жестокость, хитрость или преступление совершено в состоянии запальчивости, по неосторожности, легкомыслию или под влиянием угроз и принуждения другого лица.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395288" y="260350"/>
            <a:ext cx="82804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Статья 31 "Основных начал уголовного законодательства СССР и союзных республик" предусматривала следующие отягчающие обстоятельства (которые пока никак не назывались):</a:t>
            </a:r>
            <a:br>
              <a:rPr lang="ru-RU"/>
            </a:br>
            <a:r>
              <a:rPr lang="ru-RU"/>
              <a:t>а) если преступление совершено в целях восстановления власти буржуазии; </a:t>
            </a:r>
            <a:br>
              <a:rPr lang="ru-RU"/>
            </a:br>
            <a:r>
              <a:rPr lang="ru-RU"/>
              <a:t>б) если преступление совершено лицом в той или иной мере связанным с принадлежностью в прошлом или настоящем к классу лиц, эксплуатирующих чужой труд;</a:t>
            </a:r>
            <a:br>
              <a:rPr lang="ru-RU"/>
            </a:br>
            <a:r>
              <a:rPr lang="ru-RU"/>
              <a:t>в) если преступление, хотя и не направлено непосредственно против интересов советского государства или интересов трудящихся, но по своим объективным результатам могло принести ущерб этим интересам; </a:t>
            </a:r>
            <a:br>
              <a:rPr lang="ru-RU"/>
            </a:br>
            <a:r>
              <a:rPr lang="ru-RU"/>
              <a:t>г) если преступление совершено группой, бандой или рецидивистом; </a:t>
            </a:r>
            <a:br>
              <a:rPr lang="ru-RU"/>
            </a:br>
            <a:r>
              <a:rPr lang="ru-RU"/>
              <a:t>д) если преступление совершено из корыстных или иных низменных побуждений; </a:t>
            </a:r>
            <a:br>
              <a:rPr lang="ru-RU"/>
            </a:br>
            <a:r>
              <a:rPr lang="ru-RU"/>
              <a:t>е) если оно совершено с особой жестокостью, насилием или хитростью.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33375"/>
            <a:ext cx="8572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В качестве отягчающих обстоятельств признавались: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latin typeface="+mn-lt"/>
                <a:cs typeface="+mn-cs"/>
              </a:rPr>
              <a:t>попытка виновного оговорить лиц, непричастных к совершению преступления,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latin typeface="+mn-lt"/>
                <a:cs typeface="+mn-cs"/>
              </a:rPr>
              <a:t>длительное уклонение от следствия и суда, совершение одним лицом двух и более преступлений и так дальше.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07950" y="333375"/>
            <a:ext cx="8931275" cy="593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Ст. 34 Основ уголовного законодательства Союза ССР и союзных республик 1958 года признавала при назначении наказания отягчающими ответственность следующие обстоятельства: </a:t>
            </a:r>
            <a:br>
              <a:rPr lang="ru-RU" sz="2000"/>
            </a:br>
            <a:r>
              <a:rPr lang="ru-RU" sz="2000"/>
              <a:t>- совершение преступления лицом, ранее совершившим какое - либо преступление; </a:t>
            </a:r>
            <a:br>
              <a:rPr lang="ru-RU" sz="2000"/>
            </a:br>
            <a:r>
              <a:rPr lang="ru-RU" sz="2000"/>
              <a:t> - совершение преступления организованной группой; </a:t>
            </a:r>
            <a:br>
              <a:rPr lang="ru-RU" sz="2000"/>
            </a:br>
            <a:r>
              <a:rPr lang="ru-RU" sz="2000"/>
              <a:t>- совершение преступления из корыстных или иных низменных побуждений; </a:t>
            </a:r>
            <a:br>
              <a:rPr lang="ru-RU" sz="2000"/>
            </a:br>
            <a:r>
              <a:rPr lang="ru-RU" sz="2000"/>
              <a:t>- причинение преступлением тяжких последствий; </a:t>
            </a:r>
            <a:br>
              <a:rPr lang="ru-RU" sz="2000"/>
            </a:br>
            <a:r>
              <a:rPr lang="ru-RU" sz="2000"/>
              <a:t>- совершение преступления в отношении малолетнего, престарелого или лица, находящегося в беспомощном состоянии; </a:t>
            </a:r>
            <a:br>
              <a:rPr lang="ru-RU" sz="2000"/>
            </a:br>
            <a:r>
              <a:rPr lang="ru-RU" sz="2000"/>
              <a:t>- подстрекательство несовершеннолетних к участию в преступлении; </a:t>
            </a:r>
            <a:br>
              <a:rPr lang="ru-RU" sz="2000"/>
            </a:br>
            <a:r>
              <a:rPr lang="ru-RU" sz="2000"/>
              <a:t>- совершение преступления с особой жестокостью или издевательством над потерпевшим; </a:t>
            </a:r>
            <a:br>
              <a:rPr lang="ru-RU" sz="2000"/>
            </a:br>
            <a:r>
              <a:rPr lang="ru-RU" sz="2000"/>
              <a:t>- совершение преступления с использованием условий общественного бедствия; </a:t>
            </a:r>
            <a:br>
              <a:rPr lang="ru-RU" sz="2000"/>
            </a:br>
            <a:r>
              <a:rPr lang="ru-RU" sz="2000"/>
              <a:t>- совершение преступления общеопасным способом; </a:t>
            </a:r>
            <a:br>
              <a:rPr lang="ru-RU" sz="2000"/>
            </a:br>
            <a:r>
              <a:rPr lang="ru-RU" sz="2000"/>
              <a:t>- совершение преступления лицом, находящимся в состоянии опьянения.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01600" y="836613"/>
            <a:ext cx="885983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Ст. 39 уголовного кодекса РСФСР 1960 года предусматривала в качестве отягчающих обстоятельств, кроме вышеуказанных (по состоянию на 1995 год): </a:t>
            </a:r>
          </a:p>
          <a:p>
            <a:r>
              <a:rPr lang="ru-RU" sz="2000"/>
              <a:t/>
            </a:r>
            <a:br>
              <a:rPr lang="ru-RU" sz="2000"/>
            </a:br>
            <a:r>
              <a:rPr lang="ru-RU" sz="2000"/>
              <a:t>- оговор заведомо невиновного лица; </a:t>
            </a:r>
          </a:p>
          <a:p>
            <a:r>
              <a:rPr lang="ru-RU" sz="2000"/>
              <a:t/>
            </a:r>
            <a:br>
              <a:rPr lang="ru-RU" sz="2000"/>
            </a:br>
            <a:r>
              <a:rPr lang="ru-RU" sz="2000"/>
              <a:t>- совершение нового преступления лицом, которое было взято на поруки, в течение срока поручительства или в течение одного года после окончания этого срока;</a:t>
            </a:r>
          </a:p>
          <a:p>
            <a:r>
              <a:rPr lang="ru-RU" sz="2000"/>
              <a:t> </a:t>
            </a:r>
            <a:br>
              <a:rPr lang="ru-RU" sz="2000"/>
            </a:br>
            <a:r>
              <a:rPr lang="ru-RU" sz="2000"/>
              <a:t>- совершение преступления в отношении лица в связи с выполнением им своего служебного или общественного долга или в отношении его близких родственников, а также иных лиц, на жизнь и самочувствие которых совершается посягательство, с поставленной задачей воспрепятствования законной деятельности указанного должностного лица. 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755650" y="869950"/>
            <a:ext cx="7129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</a:t>
            </a:r>
            <a:r>
              <a:rPr lang="ru-RU" sz="2400"/>
              <a:t>Обстоятельства смягчающие наказание.</a:t>
            </a:r>
          </a:p>
        </p:txBody>
      </p:sp>
      <p:sp>
        <p:nvSpPr>
          <p:cNvPr id="9" name="Стрелка вниз 8"/>
          <p:cNvSpPr/>
          <p:nvPr/>
        </p:nvSpPr>
        <p:spPr>
          <a:xfrm rot="3992480">
            <a:off x="1708944" y="929482"/>
            <a:ext cx="293687" cy="1955800"/>
          </a:xfrm>
          <a:prstGeom prst="downArrow">
            <a:avLst>
              <a:gd name="adj1" fmla="val 36148"/>
              <a:gd name="adj2" fmla="val 385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7823177">
            <a:off x="6335713" y="928688"/>
            <a:ext cx="293687" cy="1957387"/>
          </a:xfrm>
          <a:prstGeom prst="downArrow">
            <a:avLst>
              <a:gd name="adj1" fmla="val 36148"/>
              <a:gd name="adj2" fmla="val 385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>
            <a:hlinkClick r:id="rId2" action="ppaction://hlinksldjump"/>
          </p:cNvPr>
          <p:cNvSpPr/>
          <p:nvPr/>
        </p:nvSpPr>
        <p:spPr>
          <a:xfrm>
            <a:off x="107950" y="2482850"/>
            <a:ext cx="2592388" cy="86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Обстоятельства касающиеся личности виновного:</a:t>
            </a:r>
          </a:p>
        </p:txBody>
      </p:sp>
      <p:sp>
        <p:nvSpPr>
          <p:cNvPr id="15" name="Прямоугольник 14">
            <a:hlinkClick r:id="rId3" action="ppaction://hlinksldjump"/>
          </p:cNvPr>
          <p:cNvSpPr/>
          <p:nvPr/>
        </p:nvSpPr>
        <p:spPr>
          <a:xfrm>
            <a:off x="3128963" y="4149725"/>
            <a:ext cx="2447925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Обстоятельства связанные с особенностями обстановки</a:t>
            </a:r>
          </a:p>
        </p:txBody>
      </p:sp>
      <p:sp>
        <p:nvSpPr>
          <p:cNvPr id="16" name="Прямоугольник 15">
            <a:hlinkClick r:id="rId4" action="ppaction://hlinksldjump"/>
          </p:cNvPr>
          <p:cNvSpPr/>
          <p:nvPr/>
        </p:nvSpPr>
        <p:spPr>
          <a:xfrm>
            <a:off x="5970588" y="2492375"/>
            <a:ext cx="2778125" cy="1439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Обстоятельства характеризующие поведение виновного после совершения им преступления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4173538" y="1628775"/>
            <a:ext cx="293687" cy="1957388"/>
          </a:xfrm>
          <a:prstGeom prst="downArrow">
            <a:avLst>
              <a:gd name="adj1" fmla="val 36148"/>
              <a:gd name="adj2" fmla="val 385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53828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1. Несовершеннолетие виновного.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585677" y="2227857"/>
            <a:ext cx="8913391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   </a:t>
            </a:r>
            <a:r>
              <a:rPr lang="ru-RU" sz="4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2. Наличие малолетних детей у виновного.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221088"/>
            <a:ext cx="434125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3. Беременность.</a:t>
            </a: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468313" y="908050"/>
            <a:ext cx="7920037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/>
              <a:t>совершение впервые преступления небольшой тяжести вследствие стечения случайных обстоятельств  либо  из-за стечения тяжелых жизненных обстоятельств или по мотиву сострадания;</a:t>
            </a:r>
          </a:p>
          <a:p>
            <a:pPr marL="342900" indent="-342900">
              <a:buFontTx/>
              <a:buChar char="-"/>
            </a:pPr>
            <a:endParaRPr lang="ru-RU" sz="2000"/>
          </a:p>
          <a:p>
            <a:pPr marL="342900" indent="-342900">
              <a:buFontTx/>
              <a:buChar char="-"/>
            </a:pPr>
            <a:r>
              <a:rPr lang="ru-RU" sz="2000"/>
              <a:t>совершение преступления в результате физического или психического принуждения либо в силу материальной, служебной или иной зависимости;</a:t>
            </a:r>
          </a:p>
          <a:p>
            <a:pPr marL="342900" indent="-342900">
              <a:buFontTx/>
              <a:buChar char="-"/>
            </a:pPr>
            <a:endParaRPr lang="ru-RU" sz="2000"/>
          </a:p>
          <a:p>
            <a:pPr marL="342900" indent="-342900">
              <a:buFontTx/>
              <a:buChar char="-"/>
            </a:pPr>
            <a:r>
              <a:rPr lang="ru-RU" sz="2000"/>
              <a:t>совершение преступления при превышении необходимой обороны, при задержании преступника, крайней необходимости, оправданного риска или исполнения приказа;</a:t>
            </a:r>
          </a:p>
          <a:p>
            <a:pPr marL="342900" indent="-342900"/>
            <a:endParaRPr lang="ru-RU" sz="2000"/>
          </a:p>
          <a:p>
            <a:pPr marL="342900" indent="-342900">
              <a:buFontTx/>
              <a:buChar char="-"/>
            </a:pPr>
            <a:r>
              <a:rPr lang="ru-RU" sz="2000"/>
              <a:t>противоправность или аморальность поведения потерпевшего, что стало поводом для преступления.</a:t>
            </a:r>
          </a:p>
          <a:p>
            <a:pPr marL="342900" indent="-342900">
              <a:buFontTx/>
              <a:buChar char="-"/>
            </a:pPr>
            <a:endParaRPr lang="ru-RU" sz="200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506413" y="1196975"/>
            <a:ext cx="82804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/>
              <a:t>явка с повинной; помощь в раскрытии преступления;</a:t>
            </a:r>
          </a:p>
          <a:p>
            <a:pPr marL="285750" indent="-285750">
              <a:buFontTx/>
              <a:buChar char="-"/>
            </a:pPr>
            <a:endParaRPr lang="ru-RU" sz="2800"/>
          </a:p>
          <a:p>
            <a:pPr marL="285750" indent="-285750">
              <a:buFontTx/>
              <a:buChar char="-"/>
            </a:pPr>
            <a:r>
              <a:rPr lang="ru-RU" sz="2800"/>
              <a:t>добровольное возмещение ущерба, а также морального вреда;</a:t>
            </a:r>
          </a:p>
          <a:p>
            <a:pPr marL="285750" indent="-285750">
              <a:buFontTx/>
              <a:buChar char="-"/>
            </a:pPr>
            <a:endParaRPr lang="ru-RU" sz="2800"/>
          </a:p>
          <a:p>
            <a:pPr marL="285750" indent="-285750">
              <a:buFontTx/>
              <a:buChar char="-"/>
            </a:pPr>
            <a:r>
              <a:rPr lang="ru-RU" sz="2800"/>
              <a:t>оказание медицинской или иной помощи потерпевшему.</a:t>
            </a:r>
          </a:p>
          <a:p>
            <a:pPr marL="285750" indent="-285750">
              <a:buFontTx/>
              <a:buChar char="-"/>
            </a:pPr>
            <a:endParaRPr lang="ru-RU"/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755650" y="869950"/>
            <a:ext cx="7129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</a:t>
            </a:r>
            <a:r>
              <a:rPr lang="ru-RU" sz="2400"/>
              <a:t>Обстоятельства отягчающие наказание.</a:t>
            </a:r>
          </a:p>
        </p:txBody>
      </p:sp>
      <p:sp>
        <p:nvSpPr>
          <p:cNvPr id="9" name="Стрелка вниз 8"/>
          <p:cNvSpPr/>
          <p:nvPr/>
        </p:nvSpPr>
        <p:spPr>
          <a:xfrm rot="3992480">
            <a:off x="1708944" y="929482"/>
            <a:ext cx="293687" cy="1955800"/>
          </a:xfrm>
          <a:prstGeom prst="downArrow">
            <a:avLst>
              <a:gd name="adj1" fmla="val 36148"/>
              <a:gd name="adj2" fmla="val 385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7823177">
            <a:off x="6335713" y="928688"/>
            <a:ext cx="293687" cy="1957387"/>
          </a:xfrm>
          <a:prstGeom prst="downArrow">
            <a:avLst>
              <a:gd name="adj1" fmla="val 36148"/>
              <a:gd name="adj2" fmla="val 385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>
            <a:hlinkClick r:id="rId2" action="ppaction://hlinksldjump"/>
          </p:cNvPr>
          <p:cNvSpPr/>
          <p:nvPr/>
        </p:nvSpPr>
        <p:spPr>
          <a:xfrm>
            <a:off x="107950" y="2482850"/>
            <a:ext cx="2592388" cy="86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Данные о личности виновного:</a:t>
            </a:r>
          </a:p>
        </p:txBody>
      </p:sp>
      <p:sp>
        <p:nvSpPr>
          <p:cNvPr id="15" name="Прямоугольник 14">
            <a:hlinkClick r:id="rId3" action="ppaction://hlinksldjump"/>
          </p:cNvPr>
          <p:cNvSpPr/>
          <p:nvPr/>
        </p:nvSpPr>
        <p:spPr>
          <a:xfrm>
            <a:off x="3128963" y="4149725"/>
            <a:ext cx="2447925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Мотивы преступления и его направленность</a:t>
            </a:r>
          </a:p>
        </p:txBody>
      </p:sp>
      <p:sp>
        <p:nvSpPr>
          <p:cNvPr id="16" name="Прямоугольник 15">
            <a:hlinkClick r:id="rId4" action="ppaction://hlinksldjump"/>
          </p:cNvPr>
          <p:cNvSpPr/>
          <p:nvPr/>
        </p:nvSpPr>
        <p:spPr>
          <a:xfrm>
            <a:off x="5970588" y="2492375"/>
            <a:ext cx="2778125" cy="1439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Особенности способа и места действия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4173538" y="1628775"/>
            <a:ext cx="293687" cy="1957388"/>
          </a:xfrm>
          <a:prstGeom prst="downArrow">
            <a:avLst>
              <a:gd name="adj1" fmla="val 36148"/>
              <a:gd name="adj2" fmla="val 385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785938" y="428625"/>
            <a:ext cx="6072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</a:rPr>
              <a:t>    План урока</a:t>
            </a: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214313" y="1500188"/>
            <a:ext cx="8929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70C0"/>
                </a:solidFill>
                <a:hlinkClick r:id="rId2" action="ppaction://hlinksldjump"/>
              </a:rPr>
              <a:t>1.История развития института обстоятельств, изменяющих ответственность.</a:t>
            </a:r>
            <a:endParaRPr lang="ru-RU"/>
          </a:p>
        </p:txBody>
      </p:sp>
      <p:sp>
        <p:nvSpPr>
          <p:cNvPr id="6148" name="Прямоугольник 5"/>
          <p:cNvSpPr>
            <a:spLocks noChangeArrowheads="1"/>
          </p:cNvSpPr>
          <p:nvPr/>
        </p:nvSpPr>
        <p:spPr bwMode="auto">
          <a:xfrm>
            <a:off x="285750" y="3143250"/>
            <a:ext cx="64420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70C0"/>
                </a:solidFill>
                <a:hlinkClick r:id="rId3" action="ppaction://hlinksldjump"/>
              </a:rPr>
              <a:t>2.Обстоятельства смягчающие наказание.</a:t>
            </a:r>
            <a:endParaRPr lang="ru-RU" sz="3200" b="1">
              <a:solidFill>
                <a:srgbClr val="0070C0"/>
              </a:solidFill>
            </a:endParaRP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357188" y="4429125"/>
            <a:ext cx="59293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70C0"/>
                </a:solidFill>
                <a:hlinkClick r:id="rId4" action="ppaction://hlinksldjump"/>
              </a:rPr>
              <a:t>3.Обстоятельства отягчающие наказание.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439738" y="1341438"/>
            <a:ext cx="8456612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/>
              <a:t>Неоднократность преступлений, рецидив преступлений.</a:t>
            </a:r>
          </a:p>
          <a:p>
            <a:pPr marL="342900" indent="-342900">
              <a:buFontTx/>
              <a:buAutoNum type="arabicPeriod"/>
            </a:pPr>
            <a:r>
              <a:rPr lang="ru-RU" sz="2000"/>
              <a:t>Совершение преступления в составе группы лиц по предварительному сговору, организованной группы или преступного сообщества (преступной организации).</a:t>
            </a:r>
          </a:p>
          <a:p>
            <a:pPr marL="342900" indent="-342900">
              <a:buFontTx/>
              <a:buAutoNum type="arabicPeriod"/>
            </a:pPr>
            <a:r>
              <a:rPr lang="ru-RU" sz="2000"/>
              <a:t>Особо активная роль в совершении преступления. </a:t>
            </a:r>
          </a:p>
          <a:p>
            <a:pPr marL="342900" indent="-342900">
              <a:buFontTx/>
              <a:buAutoNum type="arabicPeriod"/>
            </a:pPr>
            <a:r>
              <a:rPr lang="ru-RU" sz="2000"/>
              <a:t>Привлечение к совершению преступления лиц, которые страдают тяжелыми психическими расстройствами, либо находятся в состоянии опьянения, а также лиц, не достигших возраста, с которого наступает уголовная ответственность.</a:t>
            </a:r>
          </a:p>
          <a:p>
            <a:pPr marL="342900" indent="-342900">
              <a:buFontTx/>
              <a:buAutoNum type="arabicPeriod"/>
            </a:pPr>
            <a:r>
              <a:rPr lang="ru-RU" sz="2000"/>
              <a:t>Совершение преступления с особой жестокостью, садизмом, издевательством, а также мучениями для потерпевшего.</a:t>
            </a:r>
          </a:p>
          <a:p>
            <a:pPr marL="342900" indent="-342900">
              <a:buFontTx/>
              <a:buAutoNum type="arabicPeriod"/>
            </a:pPr>
            <a:endParaRPr lang="ru-RU" sz="200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323850" y="1268413"/>
            <a:ext cx="864393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/>
              <a:t>Совершение преступления по мотиву национальной, расовой, религиозной ненависти или вражды, из мести. </a:t>
            </a:r>
          </a:p>
          <a:p>
            <a:pPr marL="342900" indent="-342900">
              <a:buFontTx/>
              <a:buAutoNum type="arabicPeriod"/>
            </a:pPr>
            <a:r>
              <a:rPr lang="ru-RU" sz="2000"/>
              <a:t>Совершение преступления с целью скрыть другое преступление или облегчить его.</a:t>
            </a:r>
          </a:p>
          <a:p>
            <a:pPr marL="342900" indent="-342900">
              <a:buFontTx/>
              <a:buAutoNum type="arabicPeriod"/>
            </a:pPr>
            <a:r>
              <a:rPr lang="ru-RU" sz="2000"/>
              <a:t>Совершение преступления в отношении лица или его близких в связи с осуществлением данным лицом служебной деятельности или выполнением общественного долга.</a:t>
            </a:r>
          </a:p>
          <a:p>
            <a:pPr marL="342900" indent="-342900">
              <a:buFontTx/>
              <a:buAutoNum type="arabicPeriod"/>
            </a:pPr>
            <a:r>
              <a:rPr lang="ru-RU" sz="2000"/>
              <a:t>Совершение преступления в отношении беременной женщины, либо в отношении малолетнего, другого беззащитного или беспомощного лица, либо лица, находящегося в зависимости от виновного. </a:t>
            </a:r>
          </a:p>
          <a:p>
            <a:pPr marL="342900" indent="-342900">
              <a:buFontTx/>
              <a:buAutoNum type="arabicPeriod"/>
            </a:pPr>
            <a:endParaRPr lang="ru-RU" sz="200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3850" y="1268413"/>
            <a:ext cx="84963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/>
              <a:t>Совершение преступления с использованием оружия, боеприпасов, взрывчатых веществ, специально изготовленных технических средств, ядовитых и радиоактивных веществ, лекарственных и иных химических препаратов, а также с применением физического или психического принуждения. </a:t>
            </a:r>
          </a:p>
          <a:p>
            <a:pPr marL="342900" indent="-342900">
              <a:buFontTx/>
              <a:buAutoNum type="arabicPeriod"/>
            </a:pPr>
            <a:r>
              <a:rPr lang="ru-RU"/>
              <a:t>Совершение преступления в условиях чрезвычайного положения, стихийного или иного общественного бедствия, а также при массовых беспорядках.</a:t>
            </a:r>
          </a:p>
          <a:p>
            <a:pPr marL="342900" indent="-342900">
              <a:buFontTx/>
              <a:buAutoNum type="arabicPeriod"/>
            </a:pPr>
            <a:r>
              <a:rPr lang="ru-RU"/>
              <a:t>Совершение преступления с использованием доверия, оказанного виновному в силу его служебного положения или договора.</a:t>
            </a:r>
          </a:p>
          <a:p>
            <a:pPr marL="342900" indent="-342900">
              <a:buFontTx/>
              <a:buAutoNum type="arabicPeriod"/>
            </a:pPr>
            <a:r>
              <a:rPr lang="ru-RU"/>
              <a:t>Совершение преступления с использованием форменной одежды или документов представителя власти. </a:t>
            </a:r>
          </a:p>
          <a:p>
            <a:pPr marL="342900" indent="-342900">
              <a:buFontTx/>
              <a:buAutoNum type="arabicPeriod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4895850" y="2189163"/>
            <a:ext cx="2879725" cy="50323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Советский период</a:t>
            </a:r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203200" y="2189163"/>
            <a:ext cx="3146425" cy="503237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Дореволюционный период</a:t>
            </a: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19088" y="115888"/>
            <a:ext cx="85693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История развития института обстоятельств, изменяющих ответственность.</a:t>
            </a:r>
          </a:p>
        </p:txBody>
      </p:sp>
      <p:sp>
        <p:nvSpPr>
          <p:cNvPr id="6" name="Стрелка вниз 5"/>
          <p:cNvSpPr/>
          <p:nvPr/>
        </p:nvSpPr>
        <p:spPr>
          <a:xfrm rot="2711331">
            <a:off x="2759869" y="1004094"/>
            <a:ext cx="247650" cy="1287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 rot="18651951">
            <a:off x="4898232" y="989806"/>
            <a:ext cx="247650" cy="1220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с одним скругленным углом 11">
            <a:hlinkClick r:id="rId2" action="ppaction://hlinksldjump"/>
          </p:cNvPr>
          <p:cNvSpPr/>
          <p:nvPr/>
        </p:nvSpPr>
        <p:spPr>
          <a:xfrm>
            <a:off x="203200" y="2895600"/>
            <a:ext cx="3122613" cy="3175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3" action="ppaction://hlinksldjump"/>
              </a:rPr>
              <a:t>Уложение 1813 г</a:t>
            </a:r>
            <a:endParaRPr lang="ru-RU" dirty="0"/>
          </a:p>
        </p:txBody>
      </p:sp>
      <p:sp>
        <p:nvSpPr>
          <p:cNvPr id="13" name="Прямоугольник с одним скругленным углом 12">
            <a:hlinkClick r:id="rId2" action="ppaction://hlinksldjump"/>
          </p:cNvPr>
          <p:cNvSpPr/>
          <p:nvPr/>
        </p:nvSpPr>
        <p:spPr>
          <a:xfrm>
            <a:off x="203200" y="3779838"/>
            <a:ext cx="3122613" cy="2159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hlinkClick r:id="rId2" action="ppaction://hlinksldjump"/>
              </a:rPr>
              <a:t>Уложение 1845 г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Прямоугольник с одним скругленным углом 13"/>
          <p:cNvSpPr/>
          <p:nvPr/>
        </p:nvSpPr>
        <p:spPr>
          <a:xfrm>
            <a:off x="214313" y="4714875"/>
            <a:ext cx="3122612" cy="2159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4" action="ppaction://hlinksldjump"/>
              </a:rPr>
              <a:t>Устав о наказание 1864 г</a:t>
            </a:r>
            <a:endParaRPr lang="ru-RU" dirty="0"/>
          </a:p>
        </p:txBody>
      </p:sp>
      <p:sp>
        <p:nvSpPr>
          <p:cNvPr id="15" name="Прямоугольник с одним скругленным углом 14"/>
          <p:cNvSpPr/>
          <p:nvPr/>
        </p:nvSpPr>
        <p:spPr>
          <a:xfrm>
            <a:off x="203200" y="5584825"/>
            <a:ext cx="3122613" cy="2159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5" action="ppaction://hlinksldjump"/>
              </a:rPr>
              <a:t>Уложение 1903 г</a:t>
            </a:r>
            <a:endParaRPr lang="ru-RU" dirty="0"/>
          </a:p>
        </p:txBody>
      </p:sp>
      <p:sp>
        <p:nvSpPr>
          <p:cNvPr id="21" name="Прямоугольник с одним скругленным углом 20"/>
          <p:cNvSpPr/>
          <p:nvPr/>
        </p:nvSpPr>
        <p:spPr>
          <a:xfrm>
            <a:off x="3760788" y="4119563"/>
            <a:ext cx="5132387" cy="26511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6" action="ppaction://hlinksldjump"/>
              </a:rPr>
              <a:t>Уголовный кодекс 1922 г</a:t>
            </a:r>
            <a:endParaRPr lang="ru-RU" dirty="0"/>
          </a:p>
        </p:txBody>
      </p:sp>
      <p:sp>
        <p:nvSpPr>
          <p:cNvPr id="22" name="Прямоугольник с одним скругленным углом 21"/>
          <p:cNvSpPr/>
          <p:nvPr/>
        </p:nvSpPr>
        <p:spPr>
          <a:xfrm>
            <a:off x="3760788" y="3389313"/>
            <a:ext cx="5111750" cy="554037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7" action="ppaction://hlinksldjump"/>
              </a:rPr>
              <a:t>Руководящие начала по уголовному праву РСФСР 1919 г</a:t>
            </a:r>
            <a:endParaRPr lang="ru-RU" dirty="0"/>
          </a:p>
        </p:txBody>
      </p:sp>
      <p:sp>
        <p:nvSpPr>
          <p:cNvPr id="23" name="Прямоугольник с одним скругленным углом 22"/>
          <p:cNvSpPr/>
          <p:nvPr/>
        </p:nvSpPr>
        <p:spPr>
          <a:xfrm>
            <a:off x="3760788" y="2884488"/>
            <a:ext cx="5111750" cy="25241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8" action="ppaction://hlinksldjump"/>
              </a:rPr>
              <a:t>Декреты СНК-22.07.1918 г</a:t>
            </a:r>
            <a:endParaRPr lang="ru-RU" dirty="0"/>
          </a:p>
        </p:txBody>
      </p:sp>
      <p:sp>
        <p:nvSpPr>
          <p:cNvPr id="24" name="Прямоугольник с одним скругленным углом 23"/>
          <p:cNvSpPr/>
          <p:nvPr/>
        </p:nvSpPr>
        <p:spPr>
          <a:xfrm>
            <a:off x="3751263" y="4652963"/>
            <a:ext cx="5130800" cy="498475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9" action="ppaction://hlinksldjump"/>
              </a:rPr>
              <a:t>Основные начала уголовного законодательства СССР 1924</a:t>
            </a:r>
            <a:endParaRPr lang="ru-RU" dirty="0"/>
          </a:p>
        </p:txBody>
      </p:sp>
      <p:sp>
        <p:nvSpPr>
          <p:cNvPr id="26" name="Прямоугольник с одним скругленным углом 25"/>
          <p:cNvSpPr/>
          <p:nvPr/>
        </p:nvSpPr>
        <p:spPr>
          <a:xfrm>
            <a:off x="3760788" y="6365875"/>
            <a:ext cx="5132387" cy="2159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10" action="ppaction://hlinksldjump"/>
              </a:rPr>
              <a:t>Уголовный кодекс РСФСР 1960 г</a:t>
            </a:r>
            <a:endParaRPr lang="ru-RU" dirty="0"/>
          </a:p>
        </p:txBody>
      </p:sp>
      <p:sp>
        <p:nvSpPr>
          <p:cNvPr id="28" name="Прямоугольник с одним скругленным углом 27"/>
          <p:cNvSpPr/>
          <p:nvPr/>
        </p:nvSpPr>
        <p:spPr>
          <a:xfrm>
            <a:off x="3760788" y="5335588"/>
            <a:ext cx="5132387" cy="2159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11" action="ppaction://hlinksldjump"/>
              </a:rPr>
              <a:t>Уголовный кодекс РСФСР 1926 г</a:t>
            </a:r>
            <a:endParaRPr lang="ru-RU" dirty="0"/>
          </a:p>
        </p:txBody>
      </p:sp>
      <p:sp>
        <p:nvSpPr>
          <p:cNvPr id="30" name="Прямоугольник с одним скругленным углом 29"/>
          <p:cNvSpPr/>
          <p:nvPr/>
        </p:nvSpPr>
        <p:spPr>
          <a:xfrm>
            <a:off x="3760788" y="5732463"/>
            <a:ext cx="5132387" cy="4953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12" action="ppaction://hlinksldjump"/>
              </a:rPr>
              <a:t>Основы уголовного законодательства СССР 1958 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9388" y="1125538"/>
            <a:ext cx="8859837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За основу была взята немецкая система Фейербаха, согласно которой предполагалось, что законодатель предусмотрел все обстоятельства, встречающиеся в жизни и могущие влиять на повышение или понижение  наказания. 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123825"/>
            <a:ext cx="8716962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Ст. 129 Уложения о наказаниях уголовных и исправительных 1845 года предусматривала следующие группы причин, которые могли увеличивать вину: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+mn-lt"/>
                <a:cs typeface="+mn-cs"/>
              </a:rPr>
              <a:t>личные свойства виновного -  (размер состояния, звание,  степень образованности  и т. д.);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+mn-lt"/>
                <a:cs typeface="+mn-cs"/>
              </a:rPr>
              <a:t> по свойствам вины – (умысел и обдуманность в      действиях);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+mn-lt"/>
                <a:cs typeface="+mn-cs"/>
              </a:rPr>
              <a:t>по важности вреда -  (зло или вред, причиненные преступлением)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+mn-lt"/>
                <a:cs typeface="+mn-cs"/>
              </a:rPr>
              <a:t>поведение виновного на суде – (неискренность и упорство в запирательстве, возбуждение подозрений на невинных, прямая клевета на них).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50" y="549275"/>
            <a:ext cx="8859838" cy="4430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Изданный в 1864 году Устав о наказаниях, налагаемых мировыми судьями, также предусматривал увеличивающие вину обстоятельства: </a:t>
            </a:r>
            <a:br>
              <a:rPr lang="ru-RU" sz="2400" dirty="0">
                <a:latin typeface="+mn-lt"/>
                <a:cs typeface="+mn-cs"/>
              </a:rPr>
            </a:br>
            <a:endParaRPr lang="ru-RU" sz="24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+mn-lt"/>
                <a:cs typeface="+mn-cs"/>
              </a:rPr>
              <a:t>обдуманность в действиях виновного;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4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+mn-lt"/>
                <a:cs typeface="+mn-cs"/>
              </a:rPr>
              <a:t>известная степень его образованности и более - менее высокое его положение в обществе;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4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+mn-lt"/>
                <a:cs typeface="+mn-cs"/>
              </a:rPr>
              <a:t>упорное запирательство, в особенности возбуждение подозрения против невиновного.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50" y="404813"/>
            <a:ext cx="8712200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ru-RU" sz="2000" dirty="0">
                <a:latin typeface="+mn-lt"/>
                <a:cs typeface="+mn-cs"/>
              </a:rPr>
              <a:t>Изданное в 1903 году Уложение не содержало перечня групп причин увеличивающих вину подобного статье 129 Уложения 1845 года.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Но   в  его общей части  было указано, как на основания усиления ответственности при всех деяниях на следующие обстоятельства:</a:t>
            </a:r>
            <a:br>
              <a:rPr lang="ru-RU" sz="2000" dirty="0">
                <a:latin typeface="+mn-lt"/>
                <a:cs typeface="+mn-cs"/>
              </a:rPr>
            </a:br>
            <a:endParaRPr lang="ru-RU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+mn-lt"/>
                <a:cs typeface="+mn-cs"/>
              </a:rPr>
              <a:t>проявление при совокупности преступных деяний привычки к преступной деятельности или обращения ее в промысел;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+mn-lt"/>
                <a:cs typeface="+mn-cs"/>
              </a:rPr>
              <a:t>совершение  деяния служащим, посредством злоупотребления своей обязанностью или полномочием, или посредством угрозы притеснением, или иным злоупотреблением властью, если только за такие злоупотребления или угрозы не определены в законе особые наказания.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+mn-lt"/>
                <a:cs typeface="+mn-cs"/>
              </a:rPr>
              <a:t>Совокупность деяний;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+mn-lt"/>
                <a:cs typeface="+mn-cs"/>
              </a:rPr>
              <a:t>Повторение; 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323850" y="476250"/>
            <a:ext cx="84963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C000"/>
                </a:solidFill>
              </a:rPr>
              <a:t>Пункт 4 декрета СНК от 8 мая 1918 года " О взяточничестве "</a:t>
            </a:r>
            <a:r>
              <a:rPr lang="ru-RU" sz="2000"/>
              <a:t> относил к числу отягчающих обстоятельств: </a:t>
            </a:r>
          </a:p>
          <a:p>
            <a:r>
              <a:rPr lang="ru-RU" sz="2000"/>
              <a:t/>
            </a:r>
            <a:br>
              <a:rPr lang="ru-RU" sz="2000"/>
            </a:br>
            <a:r>
              <a:rPr lang="ru-RU" sz="2000"/>
              <a:t>а) особые полномочия служащего; </a:t>
            </a:r>
          </a:p>
          <a:p>
            <a:r>
              <a:rPr lang="ru-RU" sz="2000"/>
              <a:t/>
            </a:r>
            <a:br>
              <a:rPr lang="ru-RU" sz="2000"/>
            </a:br>
            <a:r>
              <a:rPr lang="ru-RU" sz="2000"/>
              <a:t>б) нарушение служащим своих обязанностей;</a:t>
            </a:r>
          </a:p>
          <a:p>
            <a:r>
              <a:rPr lang="ru-RU" sz="2000"/>
              <a:t> </a:t>
            </a:r>
            <a:br>
              <a:rPr lang="ru-RU" sz="2000"/>
            </a:br>
            <a:r>
              <a:rPr lang="ru-RU" sz="2000"/>
              <a:t>в) вымогательство взятки.</a:t>
            </a:r>
          </a:p>
          <a:p>
            <a:endParaRPr lang="ru-RU" sz="2000"/>
          </a:p>
          <a:p>
            <a:r>
              <a:rPr lang="ru-RU" sz="2800"/>
              <a:t/>
            </a:r>
            <a:br>
              <a:rPr lang="ru-RU" sz="2800"/>
            </a:br>
            <a:r>
              <a:rPr lang="ru-RU" sz="2000">
                <a:solidFill>
                  <a:srgbClr val="00B0F0"/>
                </a:solidFill>
              </a:rPr>
              <a:t>Декрет СНК то 22 июля 1918 года " О спекуляции " </a:t>
            </a:r>
            <a:r>
              <a:rPr lang="ru-RU" sz="2000"/>
              <a:t>предлагал усиливать ответственность, " если виновный при совершении преступления действовал в качестве заведующего или  представителя какого - либо учреждения (правительственного или общественного) или предприятия".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395288" y="23813"/>
            <a:ext cx="79216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Статья 12 Руководящих начал по уголовному праву РСФСР предусматривала при определении меры наказания в каждом отдельном случае различать: </a:t>
            </a:r>
          </a:p>
          <a:p>
            <a:r>
              <a:rPr lang="ru-RU"/>
              <a:t>а) совершено ли преступление лицом, принадлежащим к имущему классу, с поставленной задачей восстановления, сохранения или приобретения какой - либо привилегии, связанной с правом собственности или неимущим в состоянии голода или нужды;</a:t>
            </a:r>
          </a:p>
          <a:p>
            <a:r>
              <a:rPr lang="ru-RU"/>
              <a:t> б) совершено ли деяние в интересах восстановления власти угнетающего класса или в интересах личных совершающего деяние;</a:t>
            </a:r>
          </a:p>
          <a:p>
            <a:r>
              <a:rPr lang="ru-RU"/>
              <a:t> в) совершено ли деяние в сознании причиненного вреда или по невежеству или несознательности; </a:t>
            </a:r>
          </a:p>
          <a:p>
            <a:r>
              <a:rPr lang="ru-RU"/>
              <a:t>г) совершено ли деяние профессиональным преступником (рецидивистом) или первичным; </a:t>
            </a:r>
          </a:p>
          <a:p>
            <a:r>
              <a:rPr lang="ru-RU"/>
              <a:t>д) совершено ли деяние группой, шайкой, бандой или одним лицом;</a:t>
            </a:r>
          </a:p>
          <a:p>
            <a:r>
              <a:rPr lang="ru-RU"/>
              <a:t>е) совершено ли деяние посредством насилия над личностью или без такового; </a:t>
            </a:r>
          </a:p>
          <a:p>
            <a:r>
              <a:rPr lang="ru-RU"/>
              <a:t>ж) направлено ли деяние против личности или против имущества; </a:t>
            </a:r>
          </a:p>
          <a:p>
            <a:r>
              <a:rPr lang="ru-RU"/>
              <a:t>з) обнаружено ли совершающим деяние загодя обдуманное намерение, жестокость, озлобленность, коварство, хитрость или деяние совершено в состоянии запальчивости, по легкомыслию и небрежности.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643938" y="6357938"/>
            <a:ext cx="357187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238</TotalTime>
  <Words>979</Words>
  <Application>Microsoft Office PowerPoint</Application>
  <PresentationFormat>Экран (4:3)</PresentationFormat>
  <Paragraphs>109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Constantia</vt:lpstr>
      <vt:lpstr>Wingdings 2</vt:lpstr>
      <vt:lpstr>Calibri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Admin</cp:lastModifiedBy>
  <cp:revision>42</cp:revision>
  <dcterms:created xsi:type="dcterms:W3CDTF">2011-03-28T07:50:15Z</dcterms:created>
  <dcterms:modified xsi:type="dcterms:W3CDTF">2011-12-06T15:16:14Z</dcterms:modified>
</cp:coreProperties>
</file>