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6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F8F834"/>
    <a:srgbClr val="680D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8F83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Отрасли права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 какой отрасли права относятся ситуации?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1.Гражданин перешел улицу на красный сигнал светофора.</a:t>
            </a:r>
          </a:p>
          <a:p>
            <a:pPr>
              <a:buNone/>
            </a:pPr>
            <a:r>
              <a:rPr lang="ru-RU" dirty="0" smtClean="0"/>
              <a:t>2. Гражданин написал на соседа ложный донос.</a:t>
            </a:r>
          </a:p>
          <a:p>
            <a:pPr>
              <a:buNone/>
            </a:pPr>
            <a:r>
              <a:rPr lang="ru-RU" dirty="0" smtClean="0"/>
              <a:t>3. Гражданин совершил кражу</a:t>
            </a:r>
          </a:p>
          <a:p>
            <a:pPr>
              <a:buNone/>
            </a:pPr>
            <a:r>
              <a:rPr lang="ru-RU" dirty="0" smtClean="0"/>
              <a:t>4. Граждане решили усыновить ребенка.</a:t>
            </a:r>
          </a:p>
          <a:p>
            <a:pPr>
              <a:buNone/>
            </a:pPr>
            <a:r>
              <a:rPr lang="ru-RU" dirty="0" smtClean="0"/>
              <a:t>5. Гражданин заключил с директором предприятия трудовой договор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680D85"/>
                </a:solidFill>
              </a:rPr>
              <a:t>Проверяем знания</a:t>
            </a:r>
            <a:endParaRPr lang="ru-RU" dirty="0">
              <a:solidFill>
                <a:srgbClr val="680D85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 вариант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Написать определения:</a:t>
            </a:r>
          </a:p>
          <a:p>
            <a:pPr>
              <a:buFontTx/>
              <a:buChar char="-"/>
            </a:pPr>
            <a:r>
              <a:rPr lang="ru-RU" dirty="0" smtClean="0"/>
              <a:t>Право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Закончить предложения:</a:t>
            </a:r>
          </a:p>
          <a:p>
            <a:pPr>
              <a:buNone/>
            </a:pPr>
            <a:r>
              <a:rPr lang="ru-RU" dirty="0" smtClean="0"/>
              <a:t>За нарушение права наступает …</a:t>
            </a:r>
          </a:p>
          <a:p>
            <a:pPr>
              <a:buNone/>
            </a:pPr>
            <a:r>
              <a:rPr lang="ru-RU" dirty="0" smtClean="0"/>
              <a:t>Право не вечно…</a:t>
            </a:r>
          </a:p>
          <a:p>
            <a:pPr>
              <a:buNone/>
            </a:pPr>
            <a:r>
              <a:rPr lang="ru-RU" dirty="0" smtClean="0"/>
              <a:t>Функциями права являются…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2 вариант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Написать определения:</a:t>
            </a:r>
          </a:p>
          <a:p>
            <a:pPr>
              <a:buFontTx/>
              <a:buChar char="-"/>
            </a:pPr>
            <a:r>
              <a:rPr lang="ru-RU" dirty="0" smtClean="0"/>
              <a:t>Социальные нормы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Закончить предложения:</a:t>
            </a:r>
          </a:p>
          <a:p>
            <a:pPr>
              <a:buNone/>
            </a:pPr>
            <a:r>
              <a:rPr lang="ru-RU" dirty="0" smtClean="0"/>
              <a:t>Право выражено …</a:t>
            </a:r>
          </a:p>
          <a:p>
            <a:pPr>
              <a:buNone/>
            </a:pPr>
            <a:r>
              <a:rPr lang="ru-RU" dirty="0" smtClean="0"/>
              <a:t>Право принимается …</a:t>
            </a:r>
          </a:p>
          <a:p>
            <a:pPr>
              <a:buNone/>
            </a:pPr>
            <a:r>
              <a:rPr lang="ru-RU" dirty="0" smtClean="0"/>
              <a:t>Право регулирует только …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357298"/>
            <a:ext cx="8643998" cy="5072098"/>
          </a:xfrm>
          <a:prstGeom prst="rect">
            <a:avLst/>
          </a:prstGeom>
          <a:gradFill>
            <a:gsLst>
              <a:gs pos="0">
                <a:srgbClr val="F8F83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OURS028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2412" y="1000108"/>
            <a:ext cx="4671588" cy="54064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5743588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3399"/>
                </a:solidFill>
                <a:latin typeface="Century" pitchFamily="18" charset="0"/>
              </a:rPr>
              <a:t>Отрасли права</a:t>
            </a:r>
            <a:endParaRPr lang="ru-RU" sz="6000" b="1" dirty="0">
              <a:solidFill>
                <a:srgbClr val="003399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414714" cy="1752600"/>
          </a:xfrm>
        </p:spPr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</a:rPr>
              <a:t>Правовая культура личности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Знание и понимание права и действие в соответствии с ним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4" name="Рисунок 3" descr="6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928934"/>
            <a:ext cx="9144001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_clip_image008_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3999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 права</a:t>
            </a:r>
            <a:endParaRPr lang="ru-RU" dirty="0"/>
          </a:p>
        </p:txBody>
      </p:sp>
      <p:pic>
        <p:nvPicPr>
          <p:cNvPr id="5" name="Содержимое 4" descr="image00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143116"/>
            <a:ext cx="3952618" cy="428628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000099"/>
                </a:solidFill>
              </a:rPr>
              <a:t>   Правило поведения лиц в какой-либо правовой ситуации, которое должно обязательно исполняться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57298"/>
            <a:ext cx="39290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Виды норм права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Отрасль права - </a:t>
            </a:r>
            <a:r>
              <a:rPr lang="ru-RU" sz="3100" dirty="0" smtClean="0">
                <a:solidFill>
                  <a:srgbClr val="C00000"/>
                </a:solidFill>
              </a:rPr>
              <a:t>совокупность правовых норм, регулирующих типичные однородные правовые  отношения</a:t>
            </a: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Частное право</a:t>
            </a:r>
          </a:p>
          <a:p>
            <a:pPr>
              <a:buNone/>
            </a:pPr>
            <a:r>
              <a:rPr lang="ru-RU" dirty="0" smtClean="0"/>
              <a:t>Регулирует отношения между гражданами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Публичное право</a:t>
            </a:r>
          </a:p>
          <a:p>
            <a:pPr>
              <a:buNone/>
            </a:pPr>
            <a:r>
              <a:rPr lang="ru-RU" dirty="0" smtClean="0"/>
              <a:t>Регулирует отношения между государством и гражданами</a:t>
            </a:r>
            <a:endParaRPr lang="ru-RU" dirty="0"/>
          </a:p>
        </p:txBody>
      </p:sp>
      <p:pic>
        <p:nvPicPr>
          <p:cNvPr id="6" name="Рисунок 5" descr="30152d4033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00438"/>
            <a:ext cx="3786197" cy="2650338"/>
          </a:xfrm>
          <a:prstGeom prst="rect">
            <a:avLst/>
          </a:prstGeom>
        </p:spPr>
      </p:pic>
      <p:pic>
        <p:nvPicPr>
          <p:cNvPr id="7" name="Рисунок 6" descr="про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571876"/>
            <a:ext cx="4321340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Распределить отрасли на два столбика: частное и публичное право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Конституционное</a:t>
            </a:r>
          </a:p>
          <a:p>
            <a:r>
              <a:rPr lang="ru-RU" dirty="0" smtClean="0"/>
              <a:t>Гражданское</a:t>
            </a:r>
          </a:p>
          <a:p>
            <a:r>
              <a:rPr lang="ru-RU" dirty="0" smtClean="0"/>
              <a:t>Административное</a:t>
            </a:r>
          </a:p>
          <a:p>
            <a:r>
              <a:rPr lang="ru-RU" dirty="0" smtClean="0"/>
              <a:t>Уголовное</a:t>
            </a:r>
          </a:p>
          <a:p>
            <a:r>
              <a:rPr lang="ru-RU" dirty="0" smtClean="0"/>
              <a:t>Трудовое</a:t>
            </a:r>
          </a:p>
          <a:p>
            <a:r>
              <a:rPr lang="ru-RU" dirty="0" smtClean="0"/>
              <a:t>Семейное</a:t>
            </a:r>
          </a:p>
          <a:p>
            <a:r>
              <a:rPr lang="ru-RU" dirty="0" smtClean="0"/>
              <a:t>Гражданско-процессуальное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Частное: </a:t>
            </a:r>
          </a:p>
          <a:p>
            <a:pPr>
              <a:buNone/>
            </a:pPr>
            <a:r>
              <a:rPr lang="ru-RU" sz="4000" dirty="0" smtClean="0">
                <a:solidFill>
                  <a:srgbClr val="000099"/>
                </a:solidFill>
              </a:rPr>
              <a:t>Гражданское</a:t>
            </a:r>
          </a:p>
          <a:p>
            <a:pPr>
              <a:buNone/>
            </a:pPr>
            <a:r>
              <a:rPr lang="ru-RU" sz="4000" dirty="0" smtClean="0">
                <a:solidFill>
                  <a:srgbClr val="000099"/>
                </a:solidFill>
              </a:rPr>
              <a:t>Трудовое</a:t>
            </a:r>
          </a:p>
          <a:p>
            <a:pPr>
              <a:buNone/>
            </a:pPr>
            <a:r>
              <a:rPr lang="ru-RU" sz="4000" dirty="0" smtClean="0">
                <a:solidFill>
                  <a:srgbClr val="000099"/>
                </a:solidFill>
              </a:rPr>
              <a:t>Семейное </a:t>
            </a:r>
            <a:endParaRPr lang="ru-RU" sz="4000" dirty="0">
              <a:solidFill>
                <a:srgbClr val="0000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357166"/>
            <a:ext cx="440055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Публичное: </a:t>
            </a:r>
          </a:p>
          <a:p>
            <a:pPr>
              <a:buNone/>
            </a:pPr>
            <a:r>
              <a:rPr lang="ru-RU" sz="4000" dirty="0" smtClean="0">
                <a:solidFill>
                  <a:srgbClr val="000099"/>
                </a:solidFill>
              </a:rPr>
              <a:t>Конституционное</a:t>
            </a:r>
          </a:p>
          <a:p>
            <a:pPr>
              <a:buNone/>
            </a:pPr>
            <a:r>
              <a:rPr lang="ru-RU" sz="4000" dirty="0" smtClean="0">
                <a:solidFill>
                  <a:srgbClr val="000099"/>
                </a:solidFill>
              </a:rPr>
              <a:t>Административное</a:t>
            </a:r>
          </a:p>
          <a:p>
            <a:pPr>
              <a:buNone/>
            </a:pPr>
            <a:r>
              <a:rPr lang="ru-RU" sz="4000" dirty="0" smtClean="0">
                <a:solidFill>
                  <a:srgbClr val="000099"/>
                </a:solidFill>
              </a:rPr>
              <a:t>Уголовное</a:t>
            </a:r>
          </a:p>
          <a:p>
            <a:pPr>
              <a:buNone/>
            </a:pPr>
            <a:r>
              <a:rPr lang="ru-RU" sz="4000" dirty="0" smtClean="0">
                <a:solidFill>
                  <a:srgbClr val="000099"/>
                </a:solidFill>
              </a:rPr>
              <a:t>Процессуальное </a:t>
            </a:r>
            <a:endParaRPr lang="ru-RU" sz="4000" dirty="0">
              <a:solidFill>
                <a:srgbClr val="0000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714884"/>
            <a:ext cx="85725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Записать, какие нормы включены в каждую отрасль. </a:t>
            </a:r>
          </a:p>
          <a:p>
            <a:pPr algn="ctr"/>
            <a:r>
              <a:rPr lang="ru-RU" sz="2800" b="1" dirty="0" smtClean="0"/>
              <a:t>Стр. 80-81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193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Отрасли права </vt:lpstr>
      <vt:lpstr>Проверяем знания</vt:lpstr>
      <vt:lpstr>Отрасли права</vt:lpstr>
      <vt:lpstr>Правовая культура личности</vt:lpstr>
      <vt:lpstr>Слайд 5</vt:lpstr>
      <vt:lpstr>Норма права</vt:lpstr>
      <vt:lpstr>Отрасль права - совокупность правовых норм, регулирующих типичные однородные правовые  отношения</vt:lpstr>
      <vt:lpstr>Распределить отрасли на два столбика: частное и публичное право</vt:lpstr>
      <vt:lpstr>Слайд 9</vt:lpstr>
      <vt:lpstr>К какой отрасли права относятся ситуации?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16</cp:revision>
  <dcterms:modified xsi:type="dcterms:W3CDTF">2011-10-11T11:33:51Z</dcterms:modified>
</cp:coreProperties>
</file>