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9DE30-658F-4629-B157-36EE61AB8EC2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3A6D-82D9-40AC-A40E-F7B6CC65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53A6D-82D9-40AC-A40E-F7B6CC65A5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C042D4-A1C5-44F2-87D5-8F1D4E1B9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2519C-B8EE-4638-8A77-05F49EB39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758D5-18AC-4CC8-8F21-033DED150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E737-92FF-41A5-8B69-A8F8914C0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5D35-E899-45DC-9D0B-CD73D1BEF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4DA97-4AC3-415F-89BE-13FC6B8A8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433BA-2EC7-400D-BB78-B02DB24BC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10D52-6208-40BB-8D04-0F9202CC9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74CAD-C59E-4537-AFAA-1E570CDDA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8CF21-BA91-42E0-8480-9C2AA90DF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FB3CB-08C9-49EB-9EBA-44F81A7CF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EFFEC0-C40E-4603-B406-21A5D00FE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9506" y="1506071"/>
            <a:ext cx="6337113" cy="1909482"/>
          </a:xfrm>
        </p:spPr>
        <p:txBody>
          <a:bodyPr/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Утилизация отходов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34788"/>
            <a:ext cx="8536081" cy="2667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Европе </a:t>
            </a:r>
            <a:r>
              <a:rPr lang="ru-RU" sz="2000" dirty="0" smtClean="0"/>
              <a:t>существует фирма, перерабатывающая вторично процессоры и извлекающая из них золото. Делается это примерно так: процессоры извлекаются из компьютеров и прочей техники и погружаются в химический раствор (в котором присутствует азот) в результате чего появляется осадок который в последствии переплавляется и становится золотыми слитками.</a:t>
            </a:r>
            <a:endParaRPr lang="ru-RU" sz="2000" dirty="0"/>
          </a:p>
        </p:txBody>
      </p:sp>
      <p:pic>
        <p:nvPicPr>
          <p:cNvPr id="4" name="Рисунок 3" descr="f_4b969d4f6a1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743" y="2750098"/>
            <a:ext cx="4442638" cy="380310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2729" y="510989"/>
            <a:ext cx="8697447" cy="27163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СССР </a:t>
            </a:r>
            <a:r>
              <a:rPr lang="ru-RU" sz="2000" dirty="0" smtClean="0"/>
              <a:t>утилизации придавалось большое значение. Были разработаны унифицированные бутылки для молока, пива и прохладительных напитков, по всей стране существовали пункты сбора стеклотары. Для сбора макулатуры и металлолома привлекались школьники и члены пионерской организации. Был налажен жесткий учет драгметаллов, применяемых в промышленности, в частности в электронике.</a:t>
            </a:r>
            <a:endParaRPr lang="ru-RU" sz="2000" dirty="0"/>
          </a:p>
        </p:txBody>
      </p:sp>
      <p:pic>
        <p:nvPicPr>
          <p:cNvPr id="4" name="Рисунок 3" descr="3119509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634" y="2666998"/>
            <a:ext cx="5181601" cy="388620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assifiedHomeTrashForAidTheRecycleProcessWithNumbersAdd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9" y="2027237"/>
            <a:ext cx="5224739" cy="4525963"/>
          </a:xfrm>
        </p:spPr>
      </p:pic>
      <p:sp>
        <p:nvSpPr>
          <p:cNvPr id="6" name="TextBox 5"/>
          <p:cNvSpPr txBox="1"/>
          <p:nvPr/>
        </p:nvSpPr>
        <p:spPr>
          <a:xfrm>
            <a:off x="430306" y="340659"/>
            <a:ext cx="29135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1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стеклянные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бутылки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2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тонкий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пластик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3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толстый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пластик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4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картон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5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смешанный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мусор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6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железные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банки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7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бумага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8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полистирол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9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стекло</a:t>
            </a:r>
          </a:p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10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—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батареи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6918" y="37744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11 — металл</a:t>
            </a:r>
          </a:p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12 — органические отходы</a:t>
            </a:r>
          </a:p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13 — упаковка «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</a:rPr>
              <a:t>Тетрапак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14 — ткань</a:t>
            </a:r>
          </a:p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15 — туалетный мусор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73330" y="268942"/>
            <a:ext cx="7012082" cy="31286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Утилизация отходов </a:t>
            </a:r>
            <a:r>
              <a:rPr lang="ru-RU" sz="2000" b="1" dirty="0" smtClean="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2000" dirty="0" smtClean="0"/>
              <a:t>повторное использование или возвращение в оборот отходов производства или мусора. Наиболее распространена вторичная, третичная и т. д. переработка в том или ином масштабе таких материалов, как стекло, бумага, алюминий, асфальт, железо, ткани и различные виды пластика. Также с глубокой древности используются в сельском хозяйстве органические сельскохозяйственные и бытовые отходы.</a:t>
            </a:r>
            <a:endParaRPr lang="en-US" sz="2000" dirty="0"/>
          </a:p>
        </p:txBody>
      </p:sp>
      <p:pic>
        <p:nvPicPr>
          <p:cNvPr id="3" name="Рисунок 2" descr="636px-Recycle001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449" y="3128681"/>
            <a:ext cx="2995690" cy="282612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629834" y="6113929"/>
            <a:ext cx="3092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Международный символ вторичной переработки — лента Мёбиуса.</a:t>
            </a:r>
            <a:endParaRPr lang="ru-RU" sz="14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Значение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Во-первых, ресурсы многих материалов на Земле ограничены и не могут быть восполнены в сроки, сопоставимые со временем существования человеческой цивилизации. </a:t>
            </a:r>
          </a:p>
          <a:p>
            <a:r>
              <a:rPr lang="ru-RU" sz="2000" dirty="0" smtClean="0"/>
              <a:t>Во-вторых, попав в окружающую среду, материалы обычно становятся загрязнителями.</a:t>
            </a:r>
          </a:p>
          <a:p>
            <a:r>
              <a:rPr lang="ru-RU" sz="2000" dirty="0" smtClean="0"/>
              <a:t>В-третьих, отходы и закончившие свой жизненный цикл изделия часто (но не всегда) являются более дешевым источником многих веществ и материалов, чем источники природные.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152" y="193955"/>
            <a:ext cx="6259045" cy="577009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вторичного сырья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384612" y="779930"/>
            <a:ext cx="2725271" cy="57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•"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Макулатура: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бумага;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картон;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газеты;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текстиль;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TetraPak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•"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Стекло: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стеклотара;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стеклобой.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Резина: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шины;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Резина.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endParaRPr lang="ru-RU" sz="2400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6669741" y="797859"/>
            <a:ext cx="2725271" cy="57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endParaRPr lang="ru-RU" sz="2400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endParaRPr lang="ru-RU" sz="20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6445625" y="770965"/>
            <a:ext cx="2312893" cy="571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4527176" y="788894"/>
            <a:ext cx="2752165" cy="574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•"/>
              <a:tabLst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Электроника: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изделия;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платы;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аккумуляторы;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ртутные лампы;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провод.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endParaRPr lang="ru-RU" sz="2000" dirty="0" smtClean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Пластмассы: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ПЭТ;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ПВХ;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ПВД;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ПНД.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1834" y="439272"/>
            <a:ext cx="2734237" cy="6131858"/>
          </a:xfrm>
        </p:spPr>
        <p:txBody>
          <a:bodyPr/>
          <a:lstStyle/>
          <a:p>
            <a:pPr lvl="0">
              <a:buFont typeface="Arial" pitchFamily="34" charset="0"/>
              <a:buChar char="•"/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Биологические: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пищевые отходы;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жиры;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ассенизация.</a:t>
            </a:r>
          </a:p>
          <a:p>
            <a:pPr lvl="0">
              <a:buNone/>
              <a:defRPr/>
            </a:pPr>
            <a:endParaRPr lang="ru-RU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Древесина: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сучья;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стружка;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листья.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Строительные: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кирпич;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бетон.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558117" y="412376"/>
            <a:ext cx="2375647" cy="570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Металлолом: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чёрный;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цветной;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драгоценный.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Химикаты: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кислоты;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щёлочи;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органика.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Нефтепродукты: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масла;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битум;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асфальт.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•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7607" y="149132"/>
            <a:ext cx="6316662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Вторичные пластмассы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60153" y="1537447"/>
            <a:ext cx="6326187" cy="4525963"/>
          </a:xfrm>
        </p:spPr>
        <p:txBody>
          <a:bodyPr/>
          <a:lstStyle/>
          <a:p>
            <a:r>
              <a:rPr lang="ru-RU" sz="2000" dirty="0" smtClean="0"/>
              <a:t>ПЭТ </a:t>
            </a:r>
            <a:r>
              <a:rPr lang="ru-RU" sz="2000" dirty="0" smtClean="0"/>
              <a:t>(ПЭТФ) — Полиэтилентерефталат</a:t>
            </a:r>
          </a:p>
          <a:p>
            <a:r>
              <a:rPr lang="ru-RU" sz="2000" dirty="0" smtClean="0"/>
              <a:t>ПВХ — Поливинилхлорид</a:t>
            </a:r>
          </a:p>
          <a:p>
            <a:r>
              <a:rPr lang="ru-RU" sz="2000" dirty="0" smtClean="0"/>
              <a:t>ПП — Полипропилен</a:t>
            </a:r>
          </a:p>
          <a:p>
            <a:r>
              <a:rPr lang="ru-RU" sz="2000" dirty="0" smtClean="0"/>
              <a:t>ПЭНД — Полиэтилен низкого давления</a:t>
            </a:r>
          </a:p>
          <a:p>
            <a:r>
              <a:rPr lang="ru-RU" sz="2000" dirty="0" smtClean="0"/>
              <a:t>ПЭВД — </a:t>
            </a:r>
            <a:r>
              <a:rPr lang="ru-RU" sz="2000" u="sng" dirty="0" smtClean="0"/>
              <a:t>Полиэтилен</a:t>
            </a:r>
            <a:r>
              <a:rPr lang="ru-RU" sz="2000" dirty="0" smtClean="0"/>
              <a:t> высокого давления</a:t>
            </a:r>
          </a:p>
          <a:p>
            <a:r>
              <a:rPr lang="ru-RU" sz="2000" dirty="0" smtClean="0"/>
              <a:t>ПВ — Полиэтиленовый воск</a:t>
            </a:r>
          </a:p>
          <a:p>
            <a:r>
              <a:rPr lang="ru-RU" sz="2000" dirty="0" smtClean="0"/>
              <a:t>ПА — Полиамид</a:t>
            </a:r>
          </a:p>
          <a:p>
            <a:r>
              <a:rPr lang="ru-RU" sz="2000" dirty="0" smtClean="0"/>
              <a:t>АВС — Акрилонитрилбутадиенстирол</a:t>
            </a:r>
          </a:p>
          <a:p>
            <a:r>
              <a:rPr lang="ru-RU" sz="2000" dirty="0" smtClean="0"/>
              <a:t>ПС — Полистирол</a:t>
            </a:r>
          </a:p>
          <a:p>
            <a:r>
              <a:rPr lang="ru-RU" sz="2000" dirty="0" smtClean="0"/>
              <a:t>ПК — Поликарбонат</a:t>
            </a:r>
          </a:p>
          <a:p>
            <a:r>
              <a:rPr lang="ru-RU" sz="2000" dirty="0" smtClean="0"/>
              <a:t>ПБТ — Полибутилентерефталат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70px--_Plastic_boxes_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14" y="922468"/>
            <a:ext cx="2625764" cy="17505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9" y="140167"/>
            <a:ext cx="6366622" cy="765268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Аккумуляторы 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батареи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3649" y="2698377"/>
            <a:ext cx="6250081" cy="21996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 К </a:t>
            </a:r>
            <a:r>
              <a:rPr lang="ru-RU" sz="2000" dirty="0" smtClean="0"/>
              <a:t>примеру, щелочные батареи перерабатываются в Великобритании, а никель-кадмиевые — во Франции.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9953" y="923366"/>
            <a:ext cx="7817223" cy="2246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На настоящий день все типы батарей, выпускаемые в Европе, могут быть переработаны независимо от того, перезаряжаемы они или нет. Для переработки не имеет значения, заряжена ли батарея, частично разряжена или разряжена целиком. После сбора батарей они подлежат сортировке и далее в зависимости от того, к какому типу они принадлежат, батареи отсылаются на соответствующий завод по переработке. </a:t>
            </a:r>
            <a:endParaRPr lang="ru-RU" sz="2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pic>
        <p:nvPicPr>
          <p:cNvPr id="6" name="Рисунок 5" descr="Batte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976" y="3638924"/>
            <a:ext cx="3810000" cy="2717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654" y="167061"/>
            <a:ext cx="6316662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Текстиль и обувь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05317" y="2590801"/>
            <a:ext cx="5871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Например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джинсовая ткань поступает на заводы по производству бумаги, где ткань измельчается и отмачивается, после этого процесс производства идентичен целлюлозному. </a:t>
            </a:r>
            <a:endParaRPr lang="ru-RU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3412" y="869577"/>
            <a:ext cx="80323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Вся </a:t>
            </a:r>
            <a:r>
              <a:rPr lang="ru-RU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тряпь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поступает в сортировочный центр. Здесь происходит отбор одежды, которая ещё может быть пригодна для использования, она впоследствии поступает в благотворительные ассоциации для малоимущих, церкви и красный крест. Непригодная одежда проходит тщательный отбор: отделяются все металлические и пластмассовые детали (пуговицы, змейки, кнопки и пр.), затем разделяют по типу ткани (хлопок, лен, полиэстер и т. д.). </a:t>
            </a:r>
            <a:endParaRPr lang="ru-RU" dirty="0">
              <a:latin typeface="+mn-lt"/>
            </a:endParaRPr>
          </a:p>
        </p:txBody>
      </p:sp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387" y="3796552"/>
            <a:ext cx="4282888" cy="285525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659" y="170328"/>
            <a:ext cx="8016129" cy="74528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Бетон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отходы бетонного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производства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1836" y="3043519"/>
            <a:ext cx="6259046" cy="359932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Следующей </a:t>
            </a:r>
            <a:r>
              <a:rPr lang="ru-RU" sz="2000" dirty="0" smtClean="0"/>
              <a:t>ступенью процесса является подача сточных вод в очистительный конус, где под действием силы притяжения происходит скапливание мельчайших частиц и образование шлама. В конусе шлам удерживается до определенного состояния и передаётся в шламовый бункер. Уровень очищенной воды в башне повышается, и через переливное отверстие она попадает в промежуточный бункер, откуда может быть извлечена и использована снова в бетонном производстве.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2024" y="1228164"/>
            <a:ext cx="7987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Центральное место в комплексе занимает установка промывки материала. Промытый материал собирается в специальный контейнер и может применяться для приготовления бетона, а полученная вода с частицами менее 0,18 мм подается в водный бак, где с помощью мешалки они поддерживаются во взвешенном состоянии, что препятствует накоплению и затвердеванию цементного молочка. </a:t>
            </a:r>
            <a:endParaRPr lang="ru-RU" sz="2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TS030002314">
  <a:themeElements>
    <a:clrScheme name="Другая 1">
      <a:dk1>
        <a:srgbClr val="FF5D45"/>
      </a:dk1>
      <a:lt1>
        <a:srgbClr val="FAD7BB"/>
      </a:lt1>
      <a:dk2>
        <a:srgbClr val="FF5D45"/>
      </a:dk2>
      <a:lt2>
        <a:srgbClr val="B2B2B2"/>
      </a:lt2>
      <a:accent1>
        <a:srgbClr val="EDA314"/>
      </a:accent1>
      <a:accent2>
        <a:srgbClr val="EF832C"/>
      </a:accent2>
      <a:accent3>
        <a:srgbClr val="FCE8DA"/>
      </a:accent3>
      <a:accent4>
        <a:srgbClr val="801100"/>
      </a:accent4>
      <a:accent5>
        <a:srgbClr val="F4CEAA"/>
      </a:accent5>
      <a:accent6>
        <a:srgbClr val="D97627"/>
      </a:accent6>
      <a:hlink>
        <a:srgbClr val="775209"/>
      </a:hlink>
      <a:folHlink>
        <a:srgbClr val="8011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AD7BB"/>
        </a:lt1>
        <a:dk2>
          <a:srgbClr val="000000"/>
        </a:dk2>
        <a:lt2>
          <a:srgbClr val="B2B2B2"/>
        </a:lt2>
        <a:accent1>
          <a:srgbClr val="CC9366"/>
        </a:accent1>
        <a:accent2>
          <a:srgbClr val="F39F5C"/>
        </a:accent2>
        <a:accent3>
          <a:srgbClr val="FCE8DA"/>
        </a:accent3>
        <a:accent4>
          <a:srgbClr val="000000"/>
        </a:accent4>
        <a:accent5>
          <a:srgbClr val="E2C8B8"/>
        </a:accent5>
        <a:accent6>
          <a:srgbClr val="DC9053"/>
        </a:accent6>
        <a:hlink>
          <a:srgbClr val="763709"/>
        </a:hlink>
        <a:folHlink>
          <a:srgbClr val="593B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AD7BB"/>
        </a:lt1>
        <a:dk2>
          <a:srgbClr val="000000"/>
        </a:dk2>
        <a:lt2>
          <a:srgbClr val="B2B2B2"/>
        </a:lt2>
        <a:accent1>
          <a:srgbClr val="EDA314"/>
        </a:accent1>
        <a:accent2>
          <a:srgbClr val="EF832C"/>
        </a:accent2>
        <a:accent3>
          <a:srgbClr val="FCE8DA"/>
        </a:accent3>
        <a:accent4>
          <a:srgbClr val="000000"/>
        </a:accent4>
        <a:accent5>
          <a:srgbClr val="F4CEAA"/>
        </a:accent5>
        <a:accent6>
          <a:srgbClr val="D97627"/>
        </a:accent6>
        <a:hlink>
          <a:srgbClr val="775209"/>
        </a:hlink>
        <a:folHlink>
          <a:srgbClr val="801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AD7BB"/>
        </a:lt1>
        <a:dk2>
          <a:srgbClr val="000000"/>
        </a:dk2>
        <a:lt2>
          <a:srgbClr val="B2B2B2"/>
        </a:lt2>
        <a:accent1>
          <a:srgbClr val="EFAD2C"/>
        </a:accent1>
        <a:accent2>
          <a:srgbClr val="2CEF73"/>
        </a:accent2>
        <a:accent3>
          <a:srgbClr val="FCE8DA"/>
        </a:accent3>
        <a:accent4>
          <a:srgbClr val="000000"/>
        </a:accent4>
        <a:accent5>
          <a:srgbClr val="F6D3AC"/>
        </a:accent5>
        <a:accent6>
          <a:srgbClr val="27D968"/>
        </a:accent6>
        <a:hlink>
          <a:srgbClr val="002380"/>
        </a:hlink>
        <a:folHlink>
          <a:srgbClr val="75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AD7BB"/>
        </a:lt1>
        <a:dk2>
          <a:srgbClr val="000000"/>
        </a:dk2>
        <a:lt2>
          <a:srgbClr val="B2B2B2"/>
        </a:lt2>
        <a:accent1>
          <a:srgbClr val="E3EF2C"/>
        </a:accent1>
        <a:accent2>
          <a:srgbClr val="5CBCF3"/>
        </a:accent2>
        <a:accent3>
          <a:srgbClr val="FCE8DA"/>
        </a:accent3>
        <a:accent4>
          <a:srgbClr val="000000"/>
        </a:accent4>
        <a:accent5>
          <a:srgbClr val="EFF6AC"/>
        </a:accent5>
        <a:accent6>
          <a:srgbClr val="53AADC"/>
        </a:accent6>
        <a:hlink>
          <a:srgbClr val="5C0080"/>
        </a:hlink>
        <a:folHlink>
          <a:srgbClr val="803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C9366"/>
        </a:accent1>
        <a:accent2>
          <a:srgbClr val="F39F5C"/>
        </a:accent2>
        <a:accent3>
          <a:srgbClr val="FFFFFF"/>
        </a:accent3>
        <a:accent4>
          <a:srgbClr val="000000"/>
        </a:accent4>
        <a:accent5>
          <a:srgbClr val="E2C8B8"/>
        </a:accent5>
        <a:accent6>
          <a:srgbClr val="DC9053"/>
        </a:accent6>
        <a:hlink>
          <a:srgbClr val="763709"/>
        </a:hlink>
        <a:folHlink>
          <a:srgbClr val="593B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A314"/>
        </a:accent1>
        <a:accent2>
          <a:srgbClr val="EF832C"/>
        </a:accent2>
        <a:accent3>
          <a:srgbClr val="FFFFFF"/>
        </a:accent3>
        <a:accent4>
          <a:srgbClr val="000000"/>
        </a:accent4>
        <a:accent5>
          <a:srgbClr val="F4CEAA"/>
        </a:accent5>
        <a:accent6>
          <a:srgbClr val="D97627"/>
        </a:accent6>
        <a:hlink>
          <a:srgbClr val="775209"/>
        </a:hlink>
        <a:folHlink>
          <a:srgbClr val="801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AD2C"/>
        </a:accent1>
        <a:accent2>
          <a:srgbClr val="2CEF73"/>
        </a:accent2>
        <a:accent3>
          <a:srgbClr val="FFFFFF"/>
        </a:accent3>
        <a:accent4>
          <a:srgbClr val="000000"/>
        </a:accent4>
        <a:accent5>
          <a:srgbClr val="F6D3AC"/>
        </a:accent5>
        <a:accent6>
          <a:srgbClr val="27D968"/>
        </a:accent6>
        <a:hlink>
          <a:srgbClr val="002380"/>
        </a:hlink>
        <a:folHlink>
          <a:srgbClr val="75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3EF2C"/>
        </a:accent1>
        <a:accent2>
          <a:srgbClr val="5CBCF3"/>
        </a:accent2>
        <a:accent3>
          <a:srgbClr val="FFFFFF"/>
        </a:accent3>
        <a:accent4>
          <a:srgbClr val="000000"/>
        </a:accent4>
        <a:accent5>
          <a:srgbClr val="EFF6AC"/>
        </a:accent5>
        <a:accent6>
          <a:srgbClr val="53AADC"/>
        </a:accent6>
        <a:hlink>
          <a:srgbClr val="5C0080"/>
        </a:hlink>
        <a:folHlink>
          <a:srgbClr val="803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500D0F9C-473A-4F74-BBDA-1E4A997C24E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6C5B8263-36B7-4C50-8728-D99A7C27B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8E7312-1974-4765-BF05-C0973E461FE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396</Words>
  <Application>Microsoft Office PowerPoint</Application>
  <PresentationFormat>Экран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TS030002314</vt:lpstr>
      <vt:lpstr>Утилизация отходов</vt:lpstr>
      <vt:lpstr>Слайд 2</vt:lpstr>
      <vt:lpstr>Значение</vt:lpstr>
      <vt:lpstr>Виды вторичного сырья</vt:lpstr>
      <vt:lpstr>Слайд 5</vt:lpstr>
      <vt:lpstr>Вторичные пластмассы</vt:lpstr>
      <vt:lpstr>Аккумуляторы и батареи</vt:lpstr>
      <vt:lpstr>Текстиль и обувь </vt:lpstr>
      <vt:lpstr>Бетон и отходы бетонного производства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Утилизация отходов</dc:title>
  <dc:creator>Admin</dc:creator>
  <cp:lastModifiedBy>Admin</cp:lastModifiedBy>
  <cp:revision>21</cp:revision>
  <dcterms:created xsi:type="dcterms:W3CDTF">2011-05-18T20:17:45Z</dcterms:created>
  <dcterms:modified xsi:type="dcterms:W3CDTF">2011-06-01T21:05:16Z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TC300023149990</vt:lpwstr>
  </property>
</Properties>
</file>