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7CF0-8BC5-4A41-89ED-E8505CFB701A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B93643-8ECC-4EC9-9A5C-B67C3251332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7CF0-8BC5-4A41-89ED-E8505CFB701A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3643-8ECC-4EC9-9A5C-B67C325133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7CF0-8BC5-4A41-89ED-E8505CFB701A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3643-8ECC-4EC9-9A5C-B67C325133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5547CF0-8BC5-4A41-89ED-E8505CFB701A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7B93643-8ECC-4EC9-9A5C-B67C3251332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7CF0-8BC5-4A41-89ED-E8505CFB701A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3643-8ECC-4EC9-9A5C-B67C3251332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7CF0-8BC5-4A41-89ED-E8505CFB701A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3643-8ECC-4EC9-9A5C-B67C3251332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3643-8ECC-4EC9-9A5C-B67C3251332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7CF0-8BC5-4A41-89ED-E8505CFB701A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7CF0-8BC5-4A41-89ED-E8505CFB701A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3643-8ECC-4EC9-9A5C-B67C3251332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7CF0-8BC5-4A41-89ED-E8505CFB701A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3643-8ECC-4EC9-9A5C-B67C325133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5547CF0-8BC5-4A41-89ED-E8505CFB701A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7B93643-8ECC-4EC9-9A5C-B67C3251332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7CF0-8BC5-4A41-89ED-E8505CFB701A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B93643-8ECC-4EC9-9A5C-B67C3251332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5547CF0-8BC5-4A41-89ED-E8505CFB701A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7B93643-8ECC-4EC9-9A5C-B67C3251332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5214950"/>
            <a:ext cx="5786446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Матвиец Ирина, 243 группа «</a:t>
            </a:r>
            <a:r>
              <a:rPr lang="ru-RU" dirty="0" err="1" smtClean="0">
                <a:solidFill>
                  <a:srgbClr val="C00000"/>
                </a:solidFill>
              </a:rPr>
              <a:t>БПиП</a:t>
            </a:r>
            <a:r>
              <a:rPr lang="ru-RU" dirty="0" smtClean="0">
                <a:solidFill>
                  <a:srgbClr val="C00000"/>
                </a:solidFill>
              </a:rPr>
              <a:t>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071546"/>
            <a:ext cx="8305800" cy="150019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Эпидемический паротит (свинка)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3554" name="Picture 2" descr="http://www.7gy.ru/images/stories/prodetey/parot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643182"/>
            <a:ext cx="2381250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hnotes.ru/sites/default/files/parotit.jpg?1295552722"/>
          <p:cNvPicPr>
            <a:picLocks noChangeAspect="1" noChangeArrowheads="1"/>
          </p:cNvPicPr>
          <p:nvPr/>
        </p:nvPicPr>
        <p:blipFill>
          <a:blip r:embed="rId2" cstate="print">
            <a:lum contrast="-30000"/>
          </a:blip>
          <a:srcRect/>
          <a:stretch>
            <a:fillRect/>
          </a:stretch>
        </p:blipFill>
        <p:spPr bwMode="auto">
          <a:xfrm>
            <a:off x="571472" y="428604"/>
            <a:ext cx="7881956" cy="59007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острая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вирусная болезнь, вызванная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парамиксовирусом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характеризуется лихорадкой, общей интоксикацией, увеличением одной или нескольких слюнных желез, нередко поражением других органов и центральной нервной системы. </a:t>
            </a:r>
            <a:b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Заболевание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впервые описано ещё Гиппократом и выделено им в самостоятельную нозологическую форму.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Эпидемический паротит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</a:t>
            </a:r>
            <a:r>
              <a:rPr lang="ru-RU" b="1" dirty="0" smtClean="0">
                <a:solidFill>
                  <a:schemeClr val="bg1"/>
                </a:solidFill>
              </a:rPr>
              <a:t>Возбудитель </a:t>
            </a:r>
            <a:r>
              <a:rPr lang="ru-RU" b="1" dirty="0" smtClean="0">
                <a:solidFill>
                  <a:schemeClr val="bg1"/>
                </a:solidFill>
              </a:rPr>
              <a:t>эпидемического паротита</a:t>
            </a:r>
            <a:r>
              <a:rPr lang="ru-RU" dirty="0" smtClean="0">
                <a:solidFill>
                  <a:schemeClr val="bg1"/>
                </a:solidFill>
              </a:rPr>
              <a:t> относится к </a:t>
            </a:r>
            <a:r>
              <a:rPr lang="ru-RU" dirty="0" err="1" smtClean="0">
                <a:solidFill>
                  <a:schemeClr val="bg1"/>
                </a:solidFill>
              </a:rPr>
              <a:t>парамиксовирусам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	</a:t>
            </a:r>
            <a:r>
              <a:rPr lang="ru-RU" b="1" dirty="0" smtClean="0">
                <a:solidFill>
                  <a:schemeClr val="bg1"/>
                </a:solidFill>
              </a:rPr>
              <a:t>Источником </a:t>
            </a:r>
            <a:r>
              <a:rPr lang="ru-RU" b="1" dirty="0" smtClean="0">
                <a:solidFill>
                  <a:schemeClr val="bg1"/>
                </a:solidFill>
              </a:rPr>
              <a:t>инфекции</a:t>
            </a:r>
            <a:r>
              <a:rPr lang="ru-RU" dirty="0" smtClean="0">
                <a:solidFill>
                  <a:schemeClr val="bg1"/>
                </a:solidFill>
              </a:rPr>
              <a:t> является только </a:t>
            </a:r>
            <a:r>
              <a:rPr lang="ru-RU" dirty="0" smtClean="0">
                <a:solidFill>
                  <a:schemeClr val="bg1"/>
                </a:solidFill>
              </a:rPr>
              <a:t>человек. </a:t>
            </a:r>
            <a:r>
              <a:rPr lang="ru-RU" dirty="0" smtClean="0">
                <a:solidFill>
                  <a:schemeClr val="bg1"/>
                </a:solidFill>
              </a:rPr>
              <a:t>Больной становится заразным за 1-2 дня до появления клинических симптомов и в первые 5 дней болезни. После исчезновения симптомов болезни пациент незаразен. Вирус передается воздушно-капельным путем, хотя полностью нельзя исключить возможность передачи через </a:t>
            </a:r>
            <a:r>
              <a:rPr lang="ru-RU" dirty="0" smtClean="0">
                <a:solidFill>
                  <a:schemeClr val="bg1"/>
                </a:solidFill>
              </a:rPr>
              <a:t>загрязнения.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	</a:t>
            </a:r>
            <a:r>
              <a:rPr lang="ru-RU" b="1" dirty="0" smtClean="0">
                <a:solidFill>
                  <a:schemeClr val="bg1"/>
                </a:solidFill>
              </a:rPr>
              <a:t>Восприимчивость </a:t>
            </a:r>
            <a:r>
              <a:rPr lang="ru-RU" b="1" dirty="0" smtClean="0">
                <a:solidFill>
                  <a:schemeClr val="bg1"/>
                </a:solidFill>
              </a:rPr>
              <a:t>к инфекции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b="1" dirty="0" smtClean="0">
                <a:solidFill>
                  <a:schemeClr val="bg1"/>
                </a:solidFill>
              </a:rPr>
              <a:t>высокая.</a:t>
            </a:r>
            <a:r>
              <a:rPr lang="ru-RU" dirty="0" smtClean="0">
                <a:solidFill>
                  <a:schemeClr val="bg1"/>
                </a:solidFill>
              </a:rPr>
              <a:t> Чаще болеют дети. Лица мужского пола болеют паротитом в 1,5 раза чаще, чем женщины. </a:t>
            </a:r>
            <a:r>
              <a:rPr lang="ru-RU" dirty="0" smtClean="0">
                <a:solidFill>
                  <a:schemeClr val="bg1"/>
                </a:solidFill>
              </a:rPr>
              <a:t>Максимум </a:t>
            </a:r>
            <a:r>
              <a:rPr lang="ru-RU" dirty="0" smtClean="0">
                <a:solidFill>
                  <a:schemeClr val="bg1"/>
                </a:solidFill>
              </a:rPr>
              <a:t>заболеваемости приходится на март-апрель, минимум - на август-сентябрь. Через 1-2 года наблюдаются периодические подъемы заболеваемости. Встречается в виде спорадических заболеваний и в виде эпидемических вспышек. </a:t>
            </a:r>
            <a:r>
              <a:rPr lang="ru-RU" dirty="0" smtClean="0">
                <a:solidFill>
                  <a:schemeClr val="bg1"/>
                </a:solidFill>
              </a:rPr>
              <a:t>После </a:t>
            </a:r>
            <a:r>
              <a:rPr lang="ru-RU" dirty="0" smtClean="0">
                <a:solidFill>
                  <a:schemeClr val="bg1"/>
                </a:solidFill>
              </a:rPr>
              <a:t>введения в практику иммунизации живой вакциной заболеваемость эпидемическим паротитом значительно снизилась.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785794"/>
            <a:ext cx="8229600" cy="8572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Что провоцирует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эпидемический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паротит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614998" cy="50482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b="1" dirty="0" smtClean="0"/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chemeClr val="bg1"/>
                </a:solidFill>
              </a:rPr>
              <a:t>Воротами </a:t>
            </a:r>
            <a:r>
              <a:rPr lang="ru-RU" b="1" dirty="0" smtClean="0">
                <a:solidFill>
                  <a:schemeClr val="bg1"/>
                </a:solidFill>
              </a:rPr>
              <a:t>инфекции служит слизистая оболочка верхних дыхательных путей (возможно, миндалины). Возбудитель проникает в слюнные железы не через околоушный </a:t>
            </a:r>
            <a:r>
              <a:rPr lang="ru-RU" b="1" dirty="0" smtClean="0">
                <a:solidFill>
                  <a:schemeClr val="bg1"/>
                </a:solidFill>
              </a:rPr>
              <a:t>проток</a:t>
            </a:r>
            <a:r>
              <a:rPr lang="ru-RU" b="1" dirty="0" smtClean="0">
                <a:solidFill>
                  <a:schemeClr val="bg1"/>
                </a:solidFill>
              </a:rPr>
              <a:t>, а гематогенным путем. </a:t>
            </a:r>
            <a:r>
              <a:rPr lang="ru-RU" b="1" dirty="0" smtClean="0">
                <a:solidFill>
                  <a:schemeClr val="bg1"/>
                </a:solidFill>
              </a:rPr>
              <a:t>Вирус </a:t>
            </a:r>
            <a:r>
              <a:rPr lang="ru-RU" b="1" dirty="0" smtClean="0">
                <a:solidFill>
                  <a:schemeClr val="bg1"/>
                </a:solidFill>
              </a:rPr>
              <a:t>разносится по всему организму и находит благоприятные условия для размножения </a:t>
            </a:r>
            <a:r>
              <a:rPr lang="ru-RU" b="1" dirty="0" smtClean="0">
                <a:solidFill>
                  <a:schemeClr val="bg1"/>
                </a:solidFill>
              </a:rPr>
              <a:t>в </a:t>
            </a:r>
            <a:r>
              <a:rPr lang="ru-RU" b="1" dirty="0" smtClean="0">
                <a:solidFill>
                  <a:schemeClr val="bg1"/>
                </a:solidFill>
              </a:rPr>
              <a:t>железистых органах, а также в нервной системе. Поражение нервной системы и других железистых органов может наступать не только после поражения слюнных желез, но и одновременно, раньше и даже без поражения </a:t>
            </a:r>
            <a:r>
              <a:rPr lang="ru-RU" b="1" dirty="0" smtClean="0">
                <a:solidFill>
                  <a:schemeClr val="bg1"/>
                </a:solidFill>
              </a:rPr>
              <a:t>их. При </a:t>
            </a:r>
            <a:r>
              <a:rPr lang="ru-RU" b="1" dirty="0" smtClean="0">
                <a:solidFill>
                  <a:schemeClr val="bg1"/>
                </a:solidFill>
              </a:rPr>
              <a:t>паротите в организме вырабатываются специфические </a:t>
            </a:r>
            <a:r>
              <a:rPr lang="ru-RU" b="1" dirty="0" smtClean="0">
                <a:solidFill>
                  <a:schemeClr val="bg1"/>
                </a:solidFill>
              </a:rPr>
              <a:t>антитела, </a:t>
            </a:r>
            <a:r>
              <a:rPr lang="ru-RU" b="1" dirty="0" smtClean="0">
                <a:solidFill>
                  <a:schemeClr val="bg1"/>
                </a:solidFill>
              </a:rPr>
              <a:t>обнаруживаемые в течение нескольких лет, и развивается аллергическая перестройка организма, сохраняющаяся очень </a:t>
            </a:r>
            <a:r>
              <a:rPr lang="ru-RU" b="1" dirty="0" smtClean="0">
                <a:solidFill>
                  <a:schemeClr val="bg1"/>
                </a:solidFill>
              </a:rPr>
              <a:t>долго.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Патогенез во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время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эпидемического паротита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722" name="Picture 2" descr="http://www.zlatalive.ru/uploads/posts/2011-10/thumbs/1318431093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3214686"/>
            <a:ext cx="2571728" cy="3214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600" dirty="0" smtClean="0"/>
              <a:t>		</a:t>
            </a:r>
            <a:r>
              <a:rPr lang="ru-RU" sz="1600" b="1" dirty="0" smtClean="0">
                <a:solidFill>
                  <a:schemeClr val="bg1"/>
                </a:solidFill>
              </a:rPr>
              <a:t>Инкубационный </a:t>
            </a:r>
            <a:r>
              <a:rPr lang="ru-RU" sz="1600" b="1" dirty="0" smtClean="0">
                <a:solidFill>
                  <a:schemeClr val="bg1"/>
                </a:solidFill>
              </a:rPr>
              <a:t>период</a:t>
            </a:r>
            <a:r>
              <a:rPr lang="ru-RU" sz="1600" dirty="0" smtClean="0">
                <a:solidFill>
                  <a:schemeClr val="bg1"/>
                </a:solidFill>
              </a:rPr>
              <a:t> продолжается от 11 до 23 дней (чаще 15-19 дней). </a:t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Чаще заболевание начинается </a:t>
            </a:r>
            <a:r>
              <a:rPr lang="ru-RU" sz="1600" dirty="0" smtClean="0">
                <a:solidFill>
                  <a:schemeClr val="bg1"/>
                </a:solidFill>
              </a:rPr>
              <a:t>острого </a:t>
            </a:r>
            <a:r>
              <a:rPr lang="ru-RU" sz="1600" dirty="0" smtClean="0">
                <a:solidFill>
                  <a:schemeClr val="bg1"/>
                </a:solidFill>
              </a:rPr>
              <a:t>озноба и повышения температуры </a:t>
            </a:r>
            <a:r>
              <a:rPr lang="ru-RU" sz="1600" dirty="0" smtClean="0">
                <a:solidFill>
                  <a:schemeClr val="bg1"/>
                </a:solidFill>
              </a:rPr>
              <a:t>тела. </a:t>
            </a:r>
            <a:r>
              <a:rPr lang="ru-RU" sz="1600" dirty="0" smtClean="0">
                <a:solidFill>
                  <a:schemeClr val="bg1"/>
                </a:solidFill>
              </a:rPr>
              <a:t>Однако нередки случаи заболевания, протекающие с нормальной температурой тела. Лихорадку сопровождают головная боль, общая слабость, недомогание, бессонница. </a:t>
            </a:r>
            <a:r>
              <a:rPr lang="ru-RU" sz="1600" b="1" dirty="0" smtClean="0">
                <a:solidFill>
                  <a:schemeClr val="bg1"/>
                </a:solidFill>
              </a:rPr>
              <a:t>Основное проявление паротита </a:t>
            </a:r>
            <a:r>
              <a:rPr lang="ru-RU" sz="1600" dirty="0" smtClean="0">
                <a:solidFill>
                  <a:schemeClr val="bg1"/>
                </a:solidFill>
              </a:rPr>
              <a:t>- воспаление </a:t>
            </a:r>
            <a:r>
              <a:rPr lang="ru-RU" sz="1600" dirty="0" smtClean="0">
                <a:solidFill>
                  <a:schemeClr val="bg1"/>
                </a:solidFill>
              </a:rPr>
              <a:t>околоушных желёз</a:t>
            </a:r>
            <a:r>
              <a:rPr lang="ru-RU" sz="1600" dirty="0" smtClean="0">
                <a:solidFill>
                  <a:schemeClr val="bg1"/>
                </a:solidFill>
              </a:rPr>
              <a:t>. В проекции этих желёз появляется припухлость, болезненная при пальпации (больше в центре), имеющая тестообразную консистенцию. При выраженном увеличении околоушной слюнной железы лицо больного приобретает грушевидную </a:t>
            </a:r>
            <a:r>
              <a:rPr lang="ru-RU" sz="1600" dirty="0" smtClean="0">
                <a:solidFill>
                  <a:schemeClr val="bg1"/>
                </a:solidFill>
              </a:rPr>
              <a:t>форму. </a:t>
            </a:r>
            <a:r>
              <a:rPr lang="ru-RU" sz="1600" dirty="0" smtClean="0">
                <a:solidFill>
                  <a:schemeClr val="bg1"/>
                </a:solidFill>
              </a:rPr>
              <a:t>Кожа в области припухлости натянута, лоснится, с трудом собирается в </a:t>
            </a:r>
            <a:r>
              <a:rPr lang="ru-RU" sz="1600" dirty="0" smtClean="0">
                <a:solidFill>
                  <a:schemeClr val="bg1"/>
                </a:solidFill>
              </a:rPr>
              <a:t>складки. </a:t>
            </a:r>
            <a:r>
              <a:rPr lang="ru-RU" sz="1600" dirty="0" smtClean="0">
                <a:solidFill>
                  <a:schemeClr val="bg1"/>
                </a:solidFill>
              </a:rPr>
              <a:t>Чаще процесс бывает двусторонним, захватывающим через 1-2 дня околоушную железу и на противоположной стороне, но возможны и односторонние поражения. Больного беспокоят чувство напряжения и боли в околоушной области, особенно </a:t>
            </a:r>
            <a:r>
              <a:rPr lang="ru-RU" sz="1600" dirty="0" smtClean="0">
                <a:solidFill>
                  <a:schemeClr val="bg1"/>
                </a:solidFill>
              </a:rPr>
              <a:t>ночью. </a:t>
            </a:r>
            <a:r>
              <a:rPr lang="ru-RU" sz="1600" b="1" dirty="0" smtClean="0">
                <a:solidFill>
                  <a:schemeClr val="bg1"/>
                </a:solidFill>
              </a:rPr>
              <a:t>При надавливании позади мочки уха появляется выраженная </a:t>
            </a:r>
            <a:r>
              <a:rPr lang="ru-RU" sz="1600" b="1" dirty="0" smtClean="0">
                <a:solidFill>
                  <a:schemeClr val="bg1"/>
                </a:solidFill>
              </a:rPr>
              <a:t>болезненность. </a:t>
            </a:r>
            <a:r>
              <a:rPr lang="ru-RU" sz="1600" b="1" dirty="0" smtClean="0">
                <a:solidFill>
                  <a:schemeClr val="bg1"/>
                </a:solidFill>
              </a:rPr>
              <a:t>Этот симптом - наиболее важный и ранний признак паротита. 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smtClean="0">
                <a:solidFill>
                  <a:schemeClr val="bg1"/>
                </a:solidFill>
              </a:rPr>
              <a:t>В некоторых случаях больной не может из-за боли пережёвывать </a:t>
            </a:r>
            <a:r>
              <a:rPr lang="ru-RU" sz="1600" dirty="0" smtClean="0">
                <a:solidFill>
                  <a:schemeClr val="bg1"/>
                </a:solidFill>
              </a:rPr>
              <a:t>пищу. </a:t>
            </a:r>
            <a:r>
              <a:rPr lang="ru-RU" sz="1600" dirty="0" smtClean="0">
                <a:solidFill>
                  <a:schemeClr val="bg1"/>
                </a:solidFill>
              </a:rPr>
              <a:t>Возможны уменьшение слюноотделения и сухость во рту, снижение слуха. Боли продолжаются 3-4 дня, 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smtClean="0">
                <a:solidFill>
                  <a:schemeClr val="bg1"/>
                </a:solidFill>
              </a:rPr>
              <a:t>к концу недели постепенно затихают. Приблизительно к этому времени или на несколько дней позже исчезает отёчность в </a:t>
            </a:r>
            <a:r>
              <a:rPr lang="ru-RU" sz="1600" dirty="0" smtClean="0">
                <a:solidFill>
                  <a:schemeClr val="bg1"/>
                </a:solidFill>
              </a:rPr>
              <a:t> слюнных желёз</a:t>
            </a:r>
            <a:r>
              <a:rPr lang="ru-RU" sz="1600" dirty="0" smtClean="0">
                <a:solidFill>
                  <a:schemeClr val="bg1"/>
                </a:solidFill>
              </a:rPr>
              <a:t>. </a:t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/>
            </a:r>
            <a:br>
              <a:rPr lang="ru-RU" sz="1600" dirty="0" smtClean="0">
                <a:solidFill>
                  <a:schemeClr val="bg1"/>
                </a:solidFill>
              </a:rPr>
            </a:b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Симптомы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эпидемического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паротита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2915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А</a:t>
            </a:r>
            <a:r>
              <a:rPr lang="ru-RU" b="1" dirty="0" smtClean="0">
                <a:solidFill>
                  <a:schemeClr val="bg1"/>
                </a:solidFill>
              </a:rPr>
              <a:t>. </a:t>
            </a:r>
            <a:r>
              <a:rPr lang="ru-RU" b="1" dirty="0" err="1" smtClean="0">
                <a:solidFill>
                  <a:schemeClr val="bg1"/>
                </a:solidFill>
              </a:rPr>
              <a:t>Манифестные</a:t>
            </a:r>
            <a:r>
              <a:rPr lang="ru-RU" b="1" dirty="0" smtClean="0">
                <a:solidFill>
                  <a:schemeClr val="bg1"/>
                </a:solidFill>
              </a:rPr>
              <a:t> формы: 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1. </a:t>
            </a:r>
            <a:r>
              <a:rPr lang="ru-RU" dirty="0" err="1" smtClean="0">
                <a:solidFill>
                  <a:schemeClr val="bg1"/>
                </a:solidFill>
              </a:rPr>
              <a:t>Неосложненные</a:t>
            </a:r>
            <a:r>
              <a:rPr lang="ru-RU" dirty="0" smtClean="0">
                <a:solidFill>
                  <a:schemeClr val="bg1"/>
                </a:solidFill>
              </a:rPr>
              <a:t>: поражение только слюнных желез, одной или нескольких. 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2. Осложненные: поражение слюнных желез и других органов (менингит, </a:t>
            </a:r>
            <a:r>
              <a:rPr lang="ru-RU" dirty="0" err="1" smtClean="0">
                <a:solidFill>
                  <a:schemeClr val="bg1"/>
                </a:solidFill>
              </a:rPr>
              <a:t>менингоэнцефалит</a:t>
            </a:r>
            <a:r>
              <a:rPr lang="ru-RU" dirty="0" smtClean="0">
                <a:solidFill>
                  <a:schemeClr val="bg1"/>
                </a:solidFill>
              </a:rPr>
              <a:t>, панкреатит, орхит, мастит, миокардит, артриты, нефрит). 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По тяжести течения: 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- легкие (в том числе стертые и </a:t>
            </a:r>
            <a:r>
              <a:rPr lang="ru-RU" dirty="0" err="1" smtClean="0">
                <a:solidFill>
                  <a:schemeClr val="bg1"/>
                </a:solidFill>
              </a:rPr>
              <a:t>атипичные</a:t>
            </a:r>
            <a:r>
              <a:rPr lang="ru-RU" dirty="0" smtClean="0">
                <a:solidFill>
                  <a:schemeClr val="bg1"/>
                </a:solidFill>
              </a:rPr>
              <a:t>); 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- среднетяжелые; 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- тяжелые. 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Б. </a:t>
            </a:r>
            <a:r>
              <a:rPr lang="ru-RU" b="1" dirty="0" err="1" smtClean="0">
                <a:solidFill>
                  <a:schemeClr val="bg1"/>
                </a:solidFill>
              </a:rPr>
              <a:t>Инаппарантная</a:t>
            </a:r>
            <a:r>
              <a:rPr lang="ru-RU" b="1" dirty="0" smtClean="0">
                <a:solidFill>
                  <a:schemeClr val="bg1"/>
                </a:solidFill>
              </a:rPr>
              <a:t> форма </a:t>
            </a:r>
            <a:r>
              <a:rPr lang="ru-RU" b="1" dirty="0" smtClean="0">
                <a:solidFill>
                  <a:schemeClr val="bg1"/>
                </a:solidFill>
              </a:rPr>
              <a:t>инфекции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(бессимптомная).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В. </a:t>
            </a:r>
            <a:r>
              <a:rPr lang="ru-RU" b="1" dirty="0" err="1" smtClean="0">
                <a:solidFill>
                  <a:schemeClr val="bg1"/>
                </a:solidFill>
              </a:rPr>
              <a:t>Резидуальные</a:t>
            </a:r>
            <a:r>
              <a:rPr lang="ru-RU" b="1" dirty="0" smtClean="0">
                <a:solidFill>
                  <a:schemeClr val="bg1"/>
                </a:solidFill>
              </a:rPr>
              <a:t> явления эпидемического паротита: 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- атрофия яичек; 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- бесплодие; 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- диабет; 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- глухота; 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- нарушение функций центральной нервной системы. 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Классификация клинических форм эпидемического паротита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ekoapteka.ru/images/goods/no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4071942"/>
            <a:ext cx="2381250" cy="2381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</a:t>
            </a:r>
            <a:r>
              <a:rPr lang="ru-RU" dirty="0" smtClean="0">
                <a:solidFill>
                  <a:schemeClr val="bg1"/>
                </a:solidFill>
              </a:rPr>
              <a:t>Больных </a:t>
            </a:r>
            <a:r>
              <a:rPr lang="ru-RU" dirty="0" smtClean="0">
                <a:solidFill>
                  <a:schemeClr val="bg1"/>
                </a:solidFill>
              </a:rPr>
              <a:t>эпидемическим паротитом можно лечить дома. Госпитализируют больных тяжелыми осложненными </a:t>
            </a:r>
            <a:r>
              <a:rPr lang="ru-RU" dirty="0" smtClean="0">
                <a:solidFill>
                  <a:schemeClr val="bg1"/>
                </a:solidFill>
              </a:rPr>
              <a:t>формами. </a:t>
            </a:r>
            <a:r>
              <a:rPr lang="ru-RU" dirty="0" smtClean="0">
                <a:solidFill>
                  <a:schemeClr val="bg1"/>
                </a:solidFill>
              </a:rPr>
              <a:t>Изолируют больных дома в течение 9 дней. В детских учреждениях, где выявлен случай заболевания паротитом, устанавливается карантин на 21 день. Дезинфекция в очагах паротита не проводится. 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	Важной </a:t>
            </a:r>
            <a:r>
              <a:rPr lang="ru-RU" dirty="0" smtClean="0">
                <a:solidFill>
                  <a:schemeClr val="bg1"/>
                </a:solidFill>
              </a:rPr>
              <a:t>задачей лечения является предупреждение осложнений. Необходимо соблюдение постельного режима не менее 10 дней. </a:t>
            </a:r>
            <a:r>
              <a:rPr lang="ru-RU" dirty="0" smtClean="0">
                <a:solidFill>
                  <a:schemeClr val="bg1"/>
                </a:solidFill>
              </a:rPr>
              <a:t>Для </a:t>
            </a:r>
            <a:r>
              <a:rPr lang="ru-RU" dirty="0" smtClean="0">
                <a:solidFill>
                  <a:schemeClr val="bg1"/>
                </a:solidFill>
              </a:rPr>
              <a:t>профилактики панкреатитов, кроме того, необходимо соблюдать определенную диету: избегать переедания, уменьшить количество белого хлеба, макарон, жиров, капусты. Диета должна быть молочно-растительной. Из круп лучше употреблять рис, разрешается черный хлеб, картофель. 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	При </a:t>
            </a:r>
            <a:r>
              <a:rPr lang="ru-RU" dirty="0" err="1" smtClean="0">
                <a:solidFill>
                  <a:schemeClr val="bg1"/>
                </a:solidFill>
              </a:rPr>
              <a:t>орхитах</a:t>
            </a:r>
            <a:r>
              <a:rPr lang="ru-RU" dirty="0" smtClean="0">
                <a:solidFill>
                  <a:schemeClr val="bg1"/>
                </a:solidFill>
              </a:rPr>
              <a:t> возможно раньше назначают </a:t>
            </a:r>
            <a:r>
              <a:rPr lang="ru-RU" dirty="0" err="1" smtClean="0">
                <a:solidFill>
                  <a:schemeClr val="bg1"/>
                </a:solidFill>
              </a:rPr>
              <a:t>преднизолон</a:t>
            </a:r>
            <a:r>
              <a:rPr lang="ru-RU" dirty="0" smtClean="0">
                <a:solidFill>
                  <a:schemeClr val="bg1"/>
                </a:solidFill>
              </a:rPr>
              <a:t> в течение 5-7 </a:t>
            </a:r>
            <a:r>
              <a:rPr lang="ru-RU" dirty="0" smtClean="0">
                <a:solidFill>
                  <a:schemeClr val="bg1"/>
                </a:solidFill>
              </a:rPr>
              <a:t>дней </a:t>
            </a:r>
            <a:r>
              <a:rPr lang="ru-RU" dirty="0" smtClean="0">
                <a:solidFill>
                  <a:schemeClr val="bg1"/>
                </a:solidFill>
              </a:rPr>
              <a:t>или другие </a:t>
            </a:r>
            <a:r>
              <a:rPr lang="ru-RU" dirty="0" smtClean="0">
                <a:solidFill>
                  <a:schemeClr val="bg1"/>
                </a:solidFill>
              </a:rPr>
              <a:t>кортикостероиды.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	При </a:t>
            </a:r>
            <a:r>
              <a:rPr lang="ru-RU" dirty="0" smtClean="0">
                <a:solidFill>
                  <a:schemeClr val="bg1"/>
                </a:solidFill>
              </a:rPr>
              <a:t>менингите применяют такой же курс лечения кортикостероидами.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	Прогноз </a:t>
            </a:r>
            <a:r>
              <a:rPr lang="ru-RU" dirty="0" smtClean="0">
                <a:solidFill>
                  <a:schemeClr val="bg1"/>
                </a:solidFill>
              </a:rPr>
              <a:t>благоприятный, летальные исходы бывают очень редко (1 на 100 000 заболевших); однако следует учитывать возможность глухоты и атрофии </a:t>
            </a:r>
            <a:r>
              <a:rPr lang="ru-RU" dirty="0" smtClean="0">
                <a:solidFill>
                  <a:schemeClr val="bg1"/>
                </a:solidFill>
              </a:rPr>
              <a:t>яичек. </a:t>
            </a:r>
            <a:r>
              <a:rPr lang="ru-RU" dirty="0" smtClean="0">
                <a:solidFill>
                  <a:schemeClr val="bg1"/>
                </a:solidFill>
              </a:rPr>
              <a:t>После </a:t>
            </a:r>
            <a:r>
              <a:rPr lang="ru-RU" dirty="0" err="1" smtClean="0">
                <a:solidFill>
                  <a:schemeClr val="bg1"/>
                </a:solidFill>
              </a:rPr>
              <a:t>паротитных</a:t>
            </a:r>
            <a:r>
              <a:rPr lang="ru-RU" dirty="0" smtClean="0">
                <a:solidFill>
                  <a:schemeClr val="bg1"/>
                </a:solidFill>
              </a:rPr>
              <a:t> менингитов и </a:t>
            </a:r>
            <a:r>
              <a:rPr lang="ru-RU" dirty="0" err="1" smtClean="0">
                <a:solidFill>
                  <a:schemeClr val="bg1"/>
                </a:solidFill>
              </a:rPr>
              <a:t>менингоэнцефалитов</a:t>
            </a:r>
            <a:r>
              <a:rPr lang="ru-RU" dirty="0" smtClean="0">
                <a:solidFill>
                  <a:schemeClr val="bg1"/>
                </a:solidFill>
              </a:rPr>
              <a:t> длительное время наблюдается </a:t>
            </a:r>
            <a:r>
              <a:rPr lang="ru-RU" dirty="0" smtClean="0">
                <a:solidFill>
                  <a:schemeClr val="bg1"/>
                </a:solidFill>
              </a:rPr>
              <a:t>повышенная утомляемость.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858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Лечение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эпидемического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паротита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viduma.ru/uploads/fotos/deti/S23%20PRIVIVKI.jpg"/>
          <p:cNvPicPr>
            <a:picLocks noChangeAspect="1" noChangeArrowheads="1"/>
          </p:cNvPicPr>
          <p:nvPr/>
        </p:nvPicPr>
        <p:blipFill>
          <a:blip r:embed="rId2" cstate="print">
            <a:lum contrast="-30000"/>
          </a:blip>
          <a:srcRect/>
          <a:stretch>
            <a:fillRect/>
          </a:stretch>
        </p:blipFill>
        <p:spPr bwMode="auto">
          <a:xfrm>
            <a:off x="5267331" y="3613141"/>
            <a:ext cx="3876669" cy="32448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chemeClr val="bg1"/>
                </a:solidFill>
              </a:rPr>
              <a:t>Для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b="1" dirty="0" smtClean="0">
                <a:solidFill>
                  <a:schemeClr val="bg1"/>
                </a:solidFill>
              </a:rPr>
              <a:t>специфической профилактики</a:t>
            </a:r>
            <a:r>
              <a:rPr lang="ru-RU" dirty="0" smtClean="0">
                <a:solidFill>
                  <a:schemeClr val="bg1"/>
                </a:solidFill>
              </a:rPr>
              <a:t> используют живую </a:t>
            </a:r>
            <a:r>
              <a:rPr lang="ru-RU" dirty="0" err="1" smtClean="0">
                <a:solidFill>
                  <a:schemeClr val="bg1"/>
                </a:solidFill>
              </a:rPr>
              <a:t>паротитную</a:t>
            </a:r>
            <a:r>
              <a:rPr lang="ru-RU" dirty="0" smtClean="0">
                <a:solidFill>
                  <a:schemeClr val="bg1"/>
                </a:solidFill>
              </a:rPr>
              <a:t> вакцину из </a:t>
            </a:r>
            <a:r>
              <a:rPr lang="ru-RU" dirty="0" err="1" smtClean="0">
                <a:solidFill>
                  <a:schemeClr val="bg1"/>
                </a:solidFill>
              </a:rPr>
              <a:t>аттенуированного</a:t>
            </a:r>
            <a:r>
              <a:rPr lang="ru-RU" dirty="0" smtClean="0">
                <a:solidFill>
                  <a:schemeClr val="bg1"/>
                </a:solidFill>
              </a:rPr>
              <a:t> штамма Ленинград-3 (Л-3). Профилактическим прививкам против эпидемического паротита в плановом порядке подлежат дети в возрасте от 15 </a:t>
            </a:r>
            <a:r>
              <a:rPr lang="ru-RU" dirty="0" err="1" smtClean="0">
                <a:solidFill>
                  <a:schemeClr val="bg1"/>
                </a:solidFill>
              </a:rPr>
              <a:t>мес</a:t>
            </a:r>
            <a:r>
              <a:rPr lang="ru-RU" dirty="0" smtClean="0">
                <a:solidFill>
                  <a:schemeClr val="bg1"/>
                </a:solidFill>
              </a:rPr>
              <a:t> до 7 лет, не болевшие ранее паротитом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smtClean="0">
                <a:solidFill>
                  <a:schemeClr val="bg1"/>
                </a:solidFill>
              </a:rPr>
              <a:t>Прививку проводят однократно, подкожным или внутрикожным методом. </a:t>
            </a:r>
            <a:r>
              <a:rPr lang="ru-RU" dirty="0" smtClean="0">
                <a:solidFill>
                  <a:schemeClr val="bg1"/>
                </a:solidFill>
              </a:rPr>
              <a:t>Детям</a:t>
            </a:r>
            <a:r>
              <a:rPr lang="ru-RU" dirty="0" smtClean="0">
                <a:solidFill>
                  <a:schemeClr val="bg1"/>
                </a:solidFill>
              </a:rPr>
              <a:t>, контактировавшим с больным паротитом, не болевшим и не привитым ранее, можно срочно провести прививку </a:t>
            </a:r>
            <a:r>
              <a:rPr lang="ru-RU" dirty="0" err="1" smtClean="0">
                <a:solidFill>
                  <a:schemeClr val="bg1"/>
                </a:solidFill>
              </a:rPr>
              <a:t>паротитной</a:t>
            </a:r>
            <a:r>
              <a:rPr lang="ru-RU" dirty="0" smtClean="0">
                <a:solidFill>
                  <a:schemeClr val="bg1"/>
                </a:solidFill>
              </a:rPr>
              <a:t> вакциной (при отсутствии клинических противопоказаний).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Профилактика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эпидемического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паротита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4" name="Picture 2" descr="http://hamilelik.meleklermekani.com/wp-content/uploads/kabakula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85728"/>
            <a:ext cx="3208468" cy="31689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796" name="Picture 4" descr="http://www.medicalj.ru/images/infekcii/orh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3643314"/>
            <a:ext cx="3933825" cy="27717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798" name="Picture 6" descr="http://4.bp.blogspot.com/_sL0TbXQ5lfI/SKaCfBlHdkI/AAAAAAAAACQ/UPGyz4GcCfw/s320/kabakula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428604"/>
            <a:ext cx="3190876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51</TotalTime>
  <Words>29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Эпидемический паротит (свинка)</vt:lpstr>
      <vt:lpstr>Эпидемический паротит </vt:lpstr>
      <vt:lpstr>  Что провоцирует эпидемический паротит</vt:lpstr>
      <vt:lpstr>   Патогенез во время эпидемического паротита</vt:lpstr>
      <vt:lpstr> Симптомы эпидемического паротита </vt:lpstr>
      <vt:lpstr>Классификация клинических форм эпидемического паротита.  </vt:lpstr>
      <vt:lpstr> Лечение эпидемического паротита </vt:lpstr>
      <vt:lpstr>Профилактика эпидемического паротита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Эпидемический паротит (свинка)</dc:title>
  <dc:creator>Ира</dc:creator>
  <cp:lastModifiedBy>Ира</cp:lastModifiedBy>
  <cp:revision>6</cp:revision>
  <dcterms:created xsi:type="dcterms:W3CDTF">2012-11-20T07:41:15Z</dcterms:created>
  <dcterms:modified xsi:type="dcterms:W3CDTF">2012-11-20T08:33:06Z</dcterms:modified>
</cp:coreProperties>
</file>